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1" r:id="rId2"/>
    <p:sldId id="285" r:id="rId3"/>
    <p:sldId id="269" r:id="rId4"/>
    <p:sldId id="270" r:id="rId5"/>
    <p:sldId id="274" r:id="rId6"/>
    <p:sldId id="261" r:id="rId7"/>
    <p:sldId id="273" r:id="rId8"/>
    <p:sldId id="284" r:id="rId9"/>
    <p:sldId id="283" r:id="rId10"/>
    <p:sldId id="280" r:id="rId11"/>
    <p:sldId id="286" r:id="rId12"/>
    <p:sldId id="287" r:id="rId13"/>
    <p:sldId id="263" r:id="rId14"/>
    <p:sldId id="268" r:id="rId15"/>
    <p:sldId id="278" r:id="rId16"/>
  </p:sldIdLst>
  <p:sldSz cx="8999538" cy="6840538"/>
  <p:notesSz cx="6888163" cy="10018713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60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33F39DB9-B225-42D6-8AD7-F83F1D5535FC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B02B2EBE-4018-4D21-A2AC-FE8979EB47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74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17DC1901-92BB-4FDD-BA03-8B5D36861ACA}" type="datetimeFigureOut">
              <a:rPr lang="cs-CZ" smtClean="0"/>
              <a:t>10.02.2021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1252538"/>
            <a:ext cx="44465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55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77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b.upol.cz/czech-for-foreigners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3278" y="3706830"/>
            <a:ext cx="7560000" cy="982528"/>
          </a:xfrm>
        </p:spPr>
        <p:txBody>
          <a:bodyPr/>
          <a:lstStyle/>
          <a:p>
            <a:pPr eaLnBrk="0" hangingPunct="0">
              <a:defRPr/>
            </a:pP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Faculty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of</a:t>
            </a: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</a:t>
            </a:r>
            <a:r>
              <a:rPr lang="cs-CZ" sz="2800" dirty="0" err="1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Arts</a:t>
            </a:r>
            <a:endParaRPr lang="cs-CZ" sz="2800" dirty="0">
              <a:solidFill>
                <a:schemeClr val="accent2">
                  <a:lumMod val="75000"/>
                </a:schemeClr>
              </a:solidFill>
              <a:latin typeface="Arial CE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840" y="4398465"/>
            <a:ext cx="7559159" cy="1134656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cs-CZ" sz="3600" dirty="0">
                <a:solidFill>
                  <a:srgbClr val="FF0000"/>
                </a:solidFill>
                <a:latin typeface="Arial CE" pitchFamily="34" charset="0"/>
              </a:rPr>
              <a:t/>
            </a:r>
            <a:br>
              <a:rPr lang="cs-CZ" sz="3600" dirty="0">
                <a:solidFill>
                  <a:srgbClr val="FF0000"/>
                </a:solidFill>
                <a:latin typeface="Arial CE" pitchFamily="34" charset="0"/>
              </a:rPr>
            </a:br>
            <a:r>
              <a:rPr lang="cs-CZ" sz="3300" dirty="0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Exchange </a:t>
            </a:r>
            <a:r>
              <a:rPr lang="cs-CZ" sz="3300" dirty="0" err="1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Students</a:t>
            </a:r>
            <a:r>
              <a:rPr lang="cs-CZ" sz="3300" dirty="0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– </a:t>
            </a:r>
            <a:r>
              <a:rPr lang="cs-CZ" sz="3300" dirty="0" err="1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spring</a:t>
            </a:r>
            <a:r>
              <a:rPr lang="cs-CZ" sz="3300" dirty="0" smtClean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2021</a:t>
            </a:r>
          </a:p>
          <a:p>
            <a:pPr eaLnBrk="0" hangingPunct="0">
              <a:defRPr/>
            </a:pPr>
            <a:endParaRPr lang="cs-CZ" sz="4200" dirty="0">
              <a:solidFill>
                <a:schemeClr val="accent2">
                  <a:lumMod val="75000"/>
                </a:schemeClr>
              </a:solidFill>
              <a:latin typeface="Arial CE" pitchFamily="34" charset="0"/>
            </a:endParaRP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80000" y="6224756"/>
            <a:ext cx="6840000" cy="441919"/>
          </a:xfrm>
        </p:spPr>
        <p:txBody>
          <a:bodyPr/>
          <a:lstStyle/>
          <a:p>
            <a:pPr algn="ctr"/>
            <a:r>
              <a:rPr lang="cs-CZ" sz="900" dirty="0"/>
              <a:t>Simona Černá, </a:t>
            </a:r>
            <a:r>
              <a:rPr lang="cs-CZ" sz="900" dirty="0" err="1"/>
              <a:t>Faculty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Arts</a:t>
            </a:r>
            <a:r>
              <a:rPr lang="cs-CZ" sz="900" dirty="0"/>
              <a:t>, International </a:t>
            </a:r>
            <a:r>
              <a:rPr lang="cs-CZ" sz="900" dirty="0" smtClean="0"/>
              <a:t>Office</a:t>
            </a:r>
            <a:endParaRPr lang="cs-CZ" sz="900" dirty="0"/>
          </a:p>
          <a:p>
            <a:pPr algn="ctr"/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83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3246" y="1326292"/>
            <a:ext cx="7536754" cy="614222"/>
          </a:xfrm>
        </p:spPr>
        <p:txBody>
          <a:bodyPr>
            <a:normAutofit/>
          </a:bodyPr>
          <a:lstStyle/>
          <a:p>
            <a:r>
              <a:rPr lang="cs-CZ" dirty="0" smtClean="0"/>
              <a:t>Czech </a:t>
            </a:r>
            <a:r>
              <a:rPr lang="cs-CZ" dirty="0" err="1" smtClean="0"/>
              <a:t>for</a:t>
            </a:r>
            <a:r>
              <a:rPr lang="cs-CZ" dirty="0" smtClean="0"/>
              <a:t> Exchange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3246" y="1853515"/>
            <a:ext cx="7684061" cy="445429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The course Czech for Foreigners is taught at the Department of Czech Studies and is intended for all exchange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students.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The course includes two lessons (90 min.) per week and is divided into four levels: beginners, beginners+ (for students from Slavonic countries), intermediate and advanced. The code for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enrollment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of this course in STAG is CJPC1 (fall semester) and CJPC2 (spring semester). Students who regularly attend the course and pass the final test are given 4 ECTS points. Optionally, students can 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enroll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 an oral exam in Czech (code CJPZ1 and CJPZ2 for 1 ECTS point).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In case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are a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beginner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do not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have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undertake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cs-CZ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placement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test.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If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level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knowledge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higher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please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take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placement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test.</a:t>
            </a:r>
          </a:p>
          <a:p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</a:rPr>
              <a:t>timetable, placement test and other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instruction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n-GB" u="sng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</a:t>
            </a:r>
            <a:r>
              <a:rPr lang="en-GB" u="sng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://kb.upol.cz/czech-for-foreigners/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97424" y="6307810"/>
            <a:ext cx="7141478" cy="358865"/>
          </a:xfrm>
        </p:spPr>
        <p:txBody>
          <a:bodyPr/>
          <a:lstStyle/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Simona Černá,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Faculty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International </a:t>
            </a: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B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6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050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006BA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19999"/>
            <a:ext cx="7560000" cy="840567"/>
          </a:xfrm>
        </p:spPr>
        <p:txBody>
          <a:bodyPr/>
          <a:lstStyle/>
          <a:p>
            <a:r>
              <a:rPr lang="cs-CZ" dirty="0" err="1" smtClean="0"/>
              <a:t>Courses</a:t>
            </a:r>
            <a:r>
              <a:rPr lang="cs-CZ" dirty="0" smtClean="0"/>
              <a:t> </a:t>
            </a:r>
            <a:r>
              <a:rPr lang="cs-CZ" dirty="0" err="1" smtClean="0"/>
              <a:t>primarily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exchange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987899"/>
            <a:ext cx="7560000" cy="337133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CJV/AEP- </a:t>
            </a:r>
            <a:r>
              <a:rPr lang="cs-CZ" dirty="0" err="1">
                <a:solidFill>
                  <a:schemeClr val="tx1"/>
                </a:solidFill>
              </a:rPr>
              <a:t>Academic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English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Presentation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CJV/ECEX - </a:t>
            </a:r>
            <a:r>
              <a:rPr lang="cs-CZ" dirty="0" err="1">
                <a:solidFill>
                  <a:schemeClr val="tx1"/>
                </a:solidFill>
              </a:rPr>
              <a:t>English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Communication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for</a:t>
            </a:r>
            <a:r>
              <a:rPr lang="cs-CZ" dirty="0">
                <a:solidFill>
                  <a:schemeClr val="tx1"/>
                </a:solidFill>
              </a:rPr>
              <a:t> Exchange </a:t>
            </a:r>
            <a:r>
              <a:rPr lang="cs-CZ" dirty="0" err="1">
                <a:solidFill>
                  <a:schemeClr val="tx1"/>
                </a:solidFill>
              </a:rPr>
              <a:t>Students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KAA/ERAS - Czech </a:t>
            </a:r>
            <a:r>
              <a:rPr lang="cs-CZ" dirty="0" err="1">
                <a:solidFill>
                  <a:schemeClr val="tx1"/>
                </a:solidFill>
              </a:rPr>
              <a:t>Culture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History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KPE/BCECS - </a:t>
            </a:r>
            <a:r>
              <a:rPr lang="cs-CZ" dirty="0" err="1">
                <a:solidFill>
                  <a:schemeClr val="tx1"/>
                </a:solidFill>
              </a:rPr>
              <a:t>Central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Culture</a:t>
            </a:r>
            <a:r>
              <a:rPr lang="cs-CZ" dirty="0">
                <a:solidFill>
                  <a:schemeClr val="tx1"/>
                </a:solidFill>
              </a:rPr>
              <a:t> and Society</a:t>
            </a:r>
          </a:p>
          <a:p>
            <a:r>
              <a:rPr lang="cs-CZ" dirty="0">
                <a:solidFill>
                  <a:schemeClr val="tx1"/>
                </a:solidFill>
              </a:rPr>
              <a:t>KPE/BCEU - </a:t>
            </a:r>
            <a:r>
              <a:rPr lang="cs-CZ" dirty="0" err="1">
                <a:solidFill>
                  <a:schemeClr val="tx1"/>
                </a:solidFill>
              </a:rPr>
              <a:t>Central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</a:t>
            </a:r>
            <a:r>
              <a:rPr lang="cs-CZ" dirty="0">
                <a:solidFill>
                  <a:schemeClr val="tx1"/>
                </a:solidFill>
              </a:rPr>
              <a:t> and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European</a:t>
            </a:r>
            <a:r>
              <a:rPr lang="cs-CZ" dirty="0">
                <a:solidFill>
                  <a:schemeClr val="tx1"/>
                </a:solidFill>
              </a:rPr>
              <a:t> Union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60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Department of Economic and Managerial </a:t>
            </a:r>
            <a:r>
              <a:rPr lang="en-US" dirty="0" smtClean="0"/>
              <a:t>Studies</a:t>
            </a:r>
            <a:r>
              <a:rPr lang="cs-CZ" dirty="0" smtClean="0"/>
              <a:t> (KEMS)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Start </a:t>
            </a:r>
            <a:r>
              <a:rPr lang="cs-CZ" b="1" dirty="0" err="1" smtClean="0">
                <a:solidFill>
                  <a:schemeClr val="tx1"/>
                </a:solidFill>
              </a:rPr>
              <a:t>of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spring semester </a:t>
            </a:r>
            <a:r>
              <a:rPr lang="en-US" b="1" dirty="0" smtClean="0">
                <a:solidFill>
                  <a:schemeClr val="tx1"/>
                </a:solidFill>
              </a:rPr>
              <a:t>2020/21</a:t>
            </a:r>
            <a:r>
              <a:rPr lang="cs-CZ" b="1" dirty="0" smtClean="0">
                <a:solidFill>
                  <a:schemeClr val="tx1"/>
                </a:solidFill>
              </a:rPr>
              <a:t> - IMPORTANT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All </a:t>
            </a:r>
            <a:r>
              <a:rPr lang="en-US" dirty="0">
                <a:solidFill>
                  <a:schemeClr val="tx1"/>
                </a:solidFill>
              </a:rPr>
              <a:t>foreign students who want to attend courses offered by KEMS (</a:t>
            </a:r>
            <a:r>
              <a:rPr lang="en-US" dirty="0">
                <a:solidFill>
                  <a:srgbClr val="FF0000"/>
                </a:solidFill>
              </a:rPr>
              <a:t>code </a:t>
            </a:r>
            <a:r>
              <a:rPr lang="en-US" dirty="0" smtClean="0">
                <a:solidFill>
                  <a:srgbClr val="FF0000"/>
                </a:solidFill>
              </a:rPr>
              <a:t>KAE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en-US" dirty="0">
                <a:solidFill>
                  <a:schemeClr val="tx1"/>
                </a:solidFill>
              </a:rPr>
              <a:t>..) must </a:t>
            </a:r>
            <a:r>
              <a:rPr lang="en-US" b="1" dirty="0">
                <a:solidFill>
                  <a:schemeClr val="tx1"/>
                </a:solidFill>
              </a:rPr>
              <a:t>contact the teacher no later than 14 February</a:t>
            </a:r>
            <a:r>
              <a:rPr lang="en-US" dirty="0">
                <a:solidFill>
                  <a:schemeClr val="tx1"/>
                </a:solidFill>
              </a:rPr>
              <a:t> (for email addresses, see the list of teachers at www.kae.upol.cz). The teacher will send </a:t>
            </a:r>
            <a:r>
              <a:rPr lang="en-US" dirty="0" smtClean="0">
                <a:solidFill>
                  <a:schemeClr val="tx1"/>
                </a:solidFill>
              </a:rPr>
              <a:t>students instruction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regarding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online teaching</a:t>
            </a:r>
            <a:r>
              <a:rPr lang="cs-CZ" dirty="0" smtClean="0">
                <a:solidFill>
                  <a:schemeClr val="tx1"/>
                </a:solidFill>
              </a:rPr>
              <a:t> by email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 Based on this announcement, such a student will be additionally registered for the course in ISI Stag.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990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another</a:t>
            </a:r>
            <a:r>
              <a:rPr lang="cs-CZ" dirty="0" smtClean="0"/>
              <a:t> </a:t>
            </a:r>
            <a:r>
              <a:rPr lang="cs-CZ" dirty="0" err="1" smtClean="0"/>
              <a:t>faculty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3831" y="2460043"/>
            <a:ext cx="7560000" cy="38986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solidFill>
                  <a:schemeClr val="tx1"/>
                </a:solidFill>
              </a:rPr>
              <a:t>Our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students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sometimes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take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err="1" smtClean="0">
                <a:solidFill>
                  <a:schemeClr val="tx1"/>
                </a:solidFill>
              </a:rPr>
              <a:t>course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or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few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Faculty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Education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Faculty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Law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course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enrolment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different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faculty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same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r>
              <a:rPr lang="cs-CZ" dirty="0" err="1" smtClean="0">
                <a:solidFill>
                  <a:schemeClr val="tx1"/>
                </a:solidFill>
              </a:rPr>
              <a:t>If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are </a:t>
            </a:r>
            <a:r>
              <a:rPr lang="cs-CZ" dirty="0" err="1" smtClean="0">
                <a:solidFill>
                  <a:schemeClr val="tx1"/>
                </a:solidFill>
              </a:rPr>
              <a:t>interested</a:t>
            </a:r>
            <a:r>
              <a:rPr lang="cs-CZ" dirty="0" smtClean="0">
                <a:solidFill>
                  <a:schemeClr val="tx1"/>
                </a:solidFill>
              </a:rPr>
              <a:t> in a </a:t>
            </a:r>
            <a:r>
              <a:rPr lang="cs-CZ" dirty="0" err="1" smtClean="0">
                <a:solidFill>
                  <a:schemeClr val="tx1"/>
                </a:solidFill>
              </a:rPr>
              <a:t>course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offered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another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faculty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and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were</a:t>
            </a:r>
            <a:r>
              <a:rPr lang="cs-CZ" dirty="0" smtClean="0">
                <a:solidFill>
                  <a:schemeClr val="tx1"/>
                </a:solidFill>
              </a:rPr>
              <a:t> not </a:t>
            </a:r>
            <a:r>
              <a:rPr lang="cs-CZ" dirty="0" err="1" smtClean="0">
                <a:solidFill>
                  <a:schemeClr val="tx1"/>
                </a:solidFill>
              </a:rPr>
              <a:t>able</a:t>
            </a:r>
            <a:r>
              <a:rPr lang="cs-CZ" dirty="0" smtClean="0">
                <a:solidFill>
                  <a:schemeClr val="tx1"/>
                </a:solidFill>
              </a:rPr>
              <a:t> to </a:t>
            </a:r>
            <a:r>
              <a:rPr lang="cs-CZ" dirty="0" err="1" smtClean="0">
                <a:solidFill>
                  <a:schemeClr val="tx1"/>
                </a:solidFill>
              </a:rPr>
              <a:t>enrol</a:t>
            </a:r>
            <a:r>
              <a:rPr lang="cs-CZ" dirty="0" smtClean="0">
                <a:solidFill>
                  <a:schemeClr val="tx1"/>
                </a:solidFill>
              </a:rPr>
              <a:t> in, </a:t>
            </a:r>
            <a:r>
              <a:rPr lang="cs-CZ" dirty="0" err="1" smtClean="0">
                <a:solidFill>
                  <a:schemeClr val="tx1"/>
                </a:solidFill>
              </a:rPr>
              <a:t>check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availability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such </a:t>
            </a:r>
            <a:r>
              <a:rPr lang="cs-CZ" dirty="0" err="1" smtClean="0">
                <a:solidFill>
                  <a:schemeClr val="tx1"/>
                </a:solidFill>
              </a:rPr>
              <a:t>course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with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teacher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In case </a:t>
            </a:r>
            <a:r>
              <a:rPr lang="cs-CZ" dirty="0" err="1" smtClean="0">
                <a:solidFill>
                  <a:schemeClr val="tx1"/>
                </a:solidFill>
              </a:rPr>
              <a:t>you</a:t>
            </a:r>
            <a:r>
              <a:rPr lang="cs-CZ" dirty="0" smtClean="0">
                <a:solidFill>
                  <a:schemeClr val="tx1"/>
                </a:solidFill>
              </a:rPr>
              <a:t> are </a:t>
            </a:r>
            <a:r>
              <a:rPr lang="cs-CZ" dirty="0" err="1" smtClean="0">
                <a:solidFill>
                  <a:schemeClr val="tx1"/>
                </a:solidFill>
              </a:rPr>
              <a:t>enroled</a:t>
            </a:r>
            <a:r>
              <a:rPr lang="cs-CZ" dirty="0" smtClean="0">
                <a:solidFill>
                  <a:schemeClr val="tx1"/>
                </a:solidFill>
              </a:rPr>
              <a:t> in a </a:t>
            </a:r>
            <a:r>
              <a:rPr lang="cs-CZ" dirty="0" err="1" smtClean="0">
                <a:solidFill>
                  <a:schemeClr val="tx1"/>
                </a:solidFill>
              </a:rPr>
              <a:t>course</a:t>
            </a:r>
            <a:r>
              <a:rPr lang="cs-CZ" dirty="0" smtClean="0">
                <a:solidFill>
                  <a:schemeClr val="tx1"/>
                </a:solidFill>
              </a:rPr>
              <a:t> and do not </a:t>
            </a:r>
            <a:r>
              <a:rPr lang="cs-CZ" dirty="0" err="1" smtClean="0">
                <a:solidFill>
                  <a:schemeClr val="tx1"/>
                </a:solidFill>
              </a:rPr>
              <a:t>have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link to </a:t>
            </a:r>
            <a:r>
              <a:rPr lang="cs-CZ" dirty="0" err="1" smtClean="0">
                <a:solidFill>
                  <a:schemeClr val="tx1"/>
                </a:solidFill>
              </a:rPr>
              <a:t>join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first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lecture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contact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teacher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before</a:t>
            </a:r>
            <a:r>
              <a:rPr lang="cs-CZ" dirty="0" smtClean="0">
                <a:solidFill>
                  <a:schemeClr val="tx1"/>
                </a:solidFill>
              </a:rPr>
              <a:t> (</a:t>
            </a:r>
            <a:r>
              <a:rPr lang="cs-CZ" dirty="0" err="1" smtClean="0">
                <a:solidFill>
                  <a:schemeClr val="tx1"/>
                </a:solidFill>
              </a:rPr>
              <a:t>couple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of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days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semester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starts</a:t>
            </a:r>
            <a:r>
              <a:rPr lang="cs-CZ" dirty="0" smtClean="0">
                <a:solidFill>
                  <a:schemeClr val="tx1"/>
                </a:solidFill>
              </a:rPr>
              <a:t>!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58712"/>
            <a:ext cx="7118902" cy="307963"/>
          </a:xfrm>
        </p:spPr>
        <p:txBody>
          <a:bodyPr/>
          <a:lstStyle/>
          <a:p>
            <a:r>
              <a:rPr lang="cs-CZ" dirty="0" smtClean="0"/>
              <a:t>Simona </a:t>
            </a:r>
            <a:r>
              <a:rPr lang="cs-CZ" dirty="0"/>
              <a:t>Černá,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, International </a:t>
            </a:r>
            <a:r>
              <a:rPr lang="cs-CZ" dirty="0" smtClean="0"/>
              <a:t>Office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9999" y="1252152"/>
            <a:ext cx="7560001" cy="527222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conclusion</a:t>
            </a:r>
            <a:r>
              <a:rPr lang="cs-CZ" dirty="0" smtClean="0"/>
              <a:t> –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dates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779374"/>
            <a:ext cx="7680081" cy="4579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Pre-registration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Faculty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Arts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cs-CZ" sz="1800" dirty="0" err="1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ourse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enrolment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cancellation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possible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till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February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20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midnight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New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enrolment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possible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till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February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22 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midnight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just">
              <a:buNone/>
            </a:pPr>
            <a:endParaRPr lang="cs-CZ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Get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know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timetable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sure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have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links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join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dirty="0" err="1" smtClean="0">
                <a:solidFill>
                  <a:schemeClr val="accent3">
                    <a:lumMod val="50000"/>
                  </a:schemeClr>
                </a:solidFill>
              </a:rPr>
              <a:t>lectures</a:t>
            </a:r>
            <a:r>
              <a:rPr lang="cs-CZ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timetable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arises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from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1800" b="1" dirty="0" err="1" smtClean="0">
                <a:solidFill>
                  <a:schemeClr val="accent3">
                    <a:lumMod val="50000"/>
                  </a:schemeClr>
                </a:solidFill>
              </a:rPr>
              <a:t>pre-registration</a:t>
            </a:r>
            <a:r>
              <a:rPr lang="cs-CZ" sz="1800" b="1" dirty="0" smtClean="0">
                <a:solidFill>
                  <a:schemeClr val="accent3">
                    <a:lumMod val="50000"/>
                  </a:schemeClr>
                </a:solidFill>
              </a:rPr>
              <a:t> (STAG – My Study).</a:t>
            </a:r>
            <a:endParaRPr lang="cs-CZ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sz="1800" dirty="0" err="1" smtClean="0">
                <a:solidFill>
                  <a:srgbClr val="FF0000"/>
                </a:solidFill>
              </a:rPr>
              <a:t>You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have</a:t>
            </a:r>
            <a:r>
              <a:rPr lang="cs-CZ" sz="1800" dirty="0" smtClean="0">
                <a:solidFill>
                  <a:srgbClr val="FF0000"/>
                </a:solidFill>
              </a:rPr>
              <a:t> to </a:t>
            </a:r>
            <a:r>
              <a:rPr lang="cs-CZ" sz="1800" dirty="0" err="1" smtClean="0">
                <a:solidFill>
                  <a:srgbClr val="FF0000"/>
                </a:solidFill>
              </a:rPr>
              <a:t>be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registered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for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all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attended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courses</a:t>
            </a:r>
            <a:r>
              <a:rPr lang="cs-CZ" sz="1800" dirty="0" smtClean="0">
                <a:solidFill>
                  <a:srgbClr val="FF0000"/>
                </a:solidFill>
              </a:rPr>
              <a:t> in STAG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(My Study)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In case </a:t>
            </a:r>
            <a:r>
              <a:rPr lang="cs-CZ" sz="1800" dirty="0" err="1" smtClean="0">
                <a:solidFill>
                  <a:schemeClr val="tx1"/>
                </a:solidFill>
              </a:rPr>
              <a:t>you</a:t>
            </a:r>
            <a:r>
              <a:rPr lang="cs-CZ" sz="1800" dirty="0" smtClean="0">
                <a:solidFill>
                  <a:schemeClr val="tx1"/>
                </a:solidFill>
              </a:rPr>
              <a:t> are not, </a:t>
            </a:r>
            <a:r>
              <a:rPr lang="cs-CZ" sz="1800" dirty="0" err="1" smtClean="0">
                <a:solidFill>
                  <a:schemeClr val="tx1"/>
                </a:solidFill>
              </a:rPr>
              <a:t>get</a:t>
            </a:r>
            <a:r>
              <a:rPr lang="cs-CZ" sz="1800" dirty="0" smtClean="0">
                <a:solidFill>
                  <a:schemeClr val="tx1"/>
                </a:solidFill>
              </a:rPr>
              <a:t> in </a:t>
            </a:r>
            <a:r>
              <a:rPr lang="cs-CZ" sz="1800" dirty="0" err="1" smtClean="0">
                <a:solidFill>
                  <a:schemeClr val="tx1"/>
                </a:solidFill>
              </a:rPr>
              <a:t>touch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with</a:t>
            </a:r>
            <a:r>
              <a:rPr lang="cs-CZ" sz="1800" dirty="0" smtClean="0">
                <a:solidFill>
                  <a:schemeClr val="tx1"/>
                </a:solidFill>
              </a:rPr>
              <a:t> Simona Černá, </a:t>
            </a:r>
            <a:r>
              <a:rPr lang="cs-CZ" sz="1800" dirty="0" err="1" smtClean="0">
                <a:solidFill>
                  <a:schemeClr val="tx1"/>
                </a:solidFill>
              </a:rPr>
              <a:t>faculty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</a:rPr>
              <a:t>coordinator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299416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1993557"/>
            <a:ext cx="7680081" cy="43656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Simona Černá,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Incoming </a:t>
            </a:r>
            <a:r>
              <a:rPr lang="cs-CZ" b="1" dirty="0" err="1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tudents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Coordinator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Křížkovského 10,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Building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C,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room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2.20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mail: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simona.cerna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)upol.cz</a:t>
            </a:r>
          </a:p>
          <a:p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Phone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 +420585633496</a:t>
            </a:r>
          </a:p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www: https://www.ff.upol.cz/en/exchange-students-and-guests/exchange-students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Office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hours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Monday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10-11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.m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Tuesday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9-11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a.m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Wednesday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 10-11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a.m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., 1-3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p.m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Thursday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 9-11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a.m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5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403798"/>
            <a:ext cx="7560000" cy="618186"/>
          </a:xfrm>
        </p:spPr>
        <p:txBody>
          <a:bodyPr/>
          <a:lstStyle/>
          <a:p>
            <a:pPr algn="ctr"/>
            <a:r>
              <a:rPr lang="cs-CZ" dirty="0" err="1" smtClean="0"/>
              <a:t>Important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21983"/>
            <a:ext cx="7560000" cy="433725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Teaching</a:t>
            </a:r>
            <a:r>
              <a:rPr lang="cs-CZ" dirty="0" smtClean="0"/>
              <a:t> period </a:t>
            </a:r>
            <a:r>
              <a:rPr lang="cs-CZ" dirty="0" err="1" smtClean="0"/>
              <a:t>starts</a:t>
            </a:r>
            <a:r>
              <a:rPr lang="cs-CZ" dirty="0" smtClean="0"/>
              <a:t> on </a:t>
            </a:r>
            <a:r>
              <a:rPr lang="cs-CZ" dirty="0" err="1" smtClean="0"/>
              <a:t>February</a:t>
            </a:r>
            <a:r>
              <a:rPr lang="cs-CZ" dirty="0" smtClean="0"/>
              <a:t> 15</a:t>
            </a:r>
          </a:p>
          <a:p>
            <a:pPr marL="0" indent="0">
              <a:buNone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/>
              <a:t> </a:t>
            </a:r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orientation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your</a:t>
            </a:r>
            <a:r>
              <a:rPr lang="cs-CZ" dirty="0" smtClean="0"/>
              <a:t> Palacký University </a:t>
            </a:r>
            <a:r>
              <a:rPr lang="cs-CZ" b="1" dirty="0" smtClean="0"/>
              <a:t>email </a:t>
            </a:r>
            <a:r>
              <a:rPr lang="cs-CZ" b="1" dirty="0" err="1" smtClean="0"/>
              <a:t>address</a:t>
            </a:r>
            <a:r>
              <a:rPr lang="cs-CZ" b="1" dirty="0" smtClean="0"/>
              <a:t> + </a:t>
            </a:r>
            <a:r>
              <a:rPr lang="cs-CZ" b="1" dirty="0" err="1" smtClean="0"/>
              <a:t>login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orientation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y</a:t>
            </a:r>
            <a:r>
              <a:rPr lang="cs-CZ" dirty="0" err="1" smtClean="0"/>
              <a:t>our</a:t>
            </a:r>
            <a:r>
              <a:rPr lang="cs-CZ" dirty="0" smtClean="0"/>
              <a:t> Palacký University </a:t>
            </a:r>
            <a:r>
              <a:rPr lang="cs-CZ" b="1" dirty="0" err="1" smtClean="0"/>
              <a:t>portal</a:t>
            </a:r>
            <a:r>
              <a:rPr lang="cs-CZ" b="1" dirty="0" smtClean="0"/>
              <a:t> </a:t>
            </a:r>
            <a:r>
              <a:rPr lang="cs-CZ" b="1" dirty="0" err="1" smtClean="0"/>
              <a:t>login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what</a:t>
            </a:r>
            <a:r>
              <a:rPr lang="cs-CZ" dirty="0" smtClean="0"/>
              <a:t> IS/STAG and MOODLE </a:t>
            </a:r>
            <a:r>
              <a:rPr lang="cs-CZ" dirty="0" err="1" smtClean="0"/>
              <a:t>is</a:t>
            </a:r>
            <a:r>
              <a:rPr lang="cs-CZ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b="1" dirty="0" err="1" smtClean="0"/>
              <a:t>timetable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 smtClean="0"/>
              <a:t>links</a:t>
            </a:r>
            <a:r>
              <a:rPr lang="cs-CZ" b="1" dirty="0" smtClean="0"/>
              <a:t> </a:t>
            </a:r>
            <a:r>
              <a:rPr lang="cs-CZ" dirty="0" smtClean="0"/>
              <a:t>to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lectures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enroled</a:t>
            </a:r>
            <a:r>
              <a:rPr lang="cs-CZ" dirty="0" smtClean="0"/>
              <a:t> in - </a:t>
            </a:r>
            <a:r>
              <a:rPr lang="cs-CZ" dirty="0" err="1" smtClean="0"/>
              <a:t>provided</a:t>
            </a:r>
            <a:r>
              <a:rPr lang="cs-CZ" dirty="0" smtClean="0"/>
              <a:t> by </a:t>
            </a:r>
            <a:r>
              <a:rPr lang="cs-CZ" dirty="0" err="1" smtClean="0"/>
              <a:t>teachers</a:t>
            </a:r>
            <a:r>
              <a:rPr lang="cs-CZ" dirty="0" smtClean="0"/>
              <a:t>, </a:t>
            </a:r>
            <a:r>
              <a:rPr lang="cs-CZ" dirty="0" err="1" smtClean="0"/>
              <a:t>they</a:t>
            </a:r>
            <a:r>
              <a:rPr lang="cs-CZ" dirty="0" smtClean="0"/>
              <a:t> use </a:t>
            </a:r>
            <a:r>
              <a:rPr lang="cs-CZ" dirty="0" err="1" smtClean="0"/>
              <a:t>Moodle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/>
              <a:t> </a:t>
            </a:r>
            <a:r>
              <a:rPr lang="cs-CZ" dirty="0" smtClean="0"/>
              <a:t>student university mail box). CONTACT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teacher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 </a:t>
            </a:r>
            <a:r>
              <a:rPr lang="cs-CZ" dirty="0" err="1" smtClean="0"/>
              <a:t>message</a:t>
            </a:r>
            <a:r>
              <a:rPr lang="cs-CZ" dirty="0" smtClean="0"/>
              <a:t> in </a:t>
            </a:r>
            <a:r>
              <a:rPr lang="cs-CZ" dirty="0" err="1" smtClean="0"/>
              <a:t>your</a:t>
            </a:r>
            <a:r>
              <a:rPr lang="cs-CZ" dirty="0" smtClean="0"/>
              <a:t> university mail box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him</a:t>
            </a:r>
            <a:r>
              <a:rPr lang="cs-CZ" dirty="0" smtClean="0"/>
              <a:t>/her (</a:t>
            </a:r>
            <a:r>
              <a:rPr lang="cs-CZ" dirty="0" err="1" smtClean="0"/>
              <a:t>check</a:t>
            </a:r>
            <a:r>
              <a:rPr lang="cs-CZ" dirty="0" smtClean="0"/>
              <a:t> spam </a:t>
            </a:r>
            <a:r>
              <a:rPr lang="cs-CZ" dirty="0" err="1" smtClean="0"/>
              <a:t>please</a:t>
            </a:r>
            <a:r>
              <a:rPr lang="cs-CZ" dirty="0" smtClean="0"/>
              <a:t>), nor </a:t>
            </a:r>
            <a:r>
              <a:rPr lang="cs-CZ" dirty="0" err="1" smtClean="0"/>
              <a:t>information</a:t>
            </a:r>
            <a:r>
              <a:rPr lang="cs-CZ" dirty="0" smtClean="0"/>
              <a:t> in </a:t>
            </a:r>
            <a:r>
              <a:rPr lang="cs-CZ" dirty="0" err="1" smtClean="0"/>
              <a:t>Moodle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485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Palacký University </a:t>
            </a:r>
            <a:r>
              <a:rPr lang="cs-CZ" dirty="0" err="1" smtClean="0"/>
              <a:t>STudy</a:t>
            </a:r>
            <a:r>
              <a:rPr lang="cs-CZ" dirty="0" smtClean="0"/>
              <a:t> </a:t>
            </a:r>
            <a:r>
              <a:rPr lang="cs-CZ" dirty="0" err="1" smtClean="0"/>
              <a:t>AGenda</a:t>
            </a:r>
            <a:r>
              <a:rPr lang="cs-CZ" dirty="0" smtClean="0"/>
              <a:t> (STAG)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36929"/>
            <a:ext cx="7560000" cy="2921429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Information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system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used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for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study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administration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Portal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STAG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site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where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all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necessary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information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about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study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available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-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lecturers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timetable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Portal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STAG has a public and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nonpublic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part.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Nonpublic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part 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requires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login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should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get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login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details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information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during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orientation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week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latest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219568"/>
            <a:ext cx="7118902" cy="447107"/>
          </a:xfrm>
        </p:spPr>
        <p:txBody>
          <a:bodyPr/>
          <a:lstStyle/>
          <a:p>
            <a:r>
              <a:rPr lang="cs-CZ" dirty="0"/>
              <a:t>Simona Černá,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, International </a:t>
            </a:r>
            <a:r>
              <a:rPr lang="cs-CZ" dirty="0" smtClean="0"/>
              <a:t>Office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9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 smtClean="0">
                <a:solidFill>
                  <a:srgbClr val="3333CC"/>
                </a:solidFill>
                <a:latin typeface="+mn-lt"/>
              </a:rPr>
              <a:t>Palacký University </a:t>
            </a:r>
            <a:r>
              <a:rPr lang="cs-CZ" altLang="cs-CZ" sz="2000" dirty="0" err="1" smtClean="0">
                <a:solidFill>
                  <a:srgbClr val="3333CC"/>
                </a:solidFill>
                <a:latin typeface="+mn-lt"/>
              </a:rPr>
              <a:t>Portal</a:t>
            </a:r>
            <a:r>
              <a:rPr lang="cs-CZ" altLang="cs-CZ" sz="20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cs-CZ" altLang="cs-CZ" sz="2000" dirty="0" err="1" smtClean="0">
                <a:solidFill>
                  <a:srgbClr val="3333CC"/>
                </a:solidFill>
                <a:latin typeface="+mn-lt"/>
              </a:rPr>
              <a:t>without</a:t>
            </a:r>
            <a:r>
              <a:rPr lang="cs-CZ" altLang="cs-CZ" sz="2000" dirty="0" smtClean="0">
                <a:solidFill>
                  <a:srgbClr val="3333CC"/>
                </a:solidFill>
                <a:latin typeface="+mn-lt"/>
              </a:rPr>
              <a:t> </a:t>
            </a:r>
            <a:r>
              <a:rPr lang="cs-CZ" altLang="cs-CZ" sz="2000" dirty="0" err="1" smtClean="0">
                <a:solidFill>
                  <a:srgbClr val="3333CC"/>
                </a:solidFill>
                <a:latin typeface="+mn-lt"/>
              </a:rPr>
              <a:t>login</a:t>
            </a:r>
            <a:r>
              <a:rPr lang="cs-CZ" altLang="cs-CZ" sz="2000" dirty="0" smtClean="0">
                <a:solidFill>
                  <a:srgbClr val="3333CC"/>
                </a:solidFill>
                <a:latin typeface="+mn-lt"/>
              </a:rPr>
              <a:t>: </a:t>
            </a:r>
            <a:r>
              <a:rPr lang="cs-CZ" sz="2000" dirty="0">
                <a:latin typeface="+mn-lt"/>
                <a:hlinkClick r:id="rId3"/>
              </a:rPr>
              <a:t>https://portal.upol.cz/</a:t>
            </a:r>
            <a:r>
              <a:rPr lang="cs-CZ" sz="2000" dirty="0">
                <a:solidFill>
                  <a:schemeClr val="tx1"/>
                </a:solidFill>
              </a:rPr>
              <a:t/>
            </a:r>
            <a:br>
              <a:rPr lang="cs-CZ" sz="2000" dirty="0">
                <a:solidFill>
                  <a:schemeClr val="tx1"/>
                </a:solidFill>
              </a:rPr>
            </a:br>
            <a:endParaRPr lang="cs-CZ" altLang="cs-CZ" sz="20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rgbClr val="3333CC"/>
                </a:solidFill>
              </a:rPr>
              <a:t>na </a:t>
            </a:r>
            <a:r>
              <a:rPr lang="cs-CZ" altLang="cs-CZ" b="1" dirty="0">
                <a:solidFill>
                  <a:srgbClr val="3333CC"/>
                </a:solidFill>
              </a:rPr>
              <a:t>zkoušku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277232"/>
            <a:ext cx="7118902" cy="389443"/>
          </a:xfrm>
        </p:spPr>
        <p:txBody>
          <a:bodyPr/>
          <a:lstStyle/>
          <a:p>
            <a:pPr algn="ctr"/>
            <a:r>
              <a:rPr lang="cs-CZ" sz="900" dirty="0"/>
              <a:t>Simona Černá, </a:t>
            </a:r>
            <a:r>
              <a:rPr lang="cs-CZ" sz="900" dirty="0" err="1"/>
              <a:t>Faculty</a:t>
            </a:r>
            <a:r>
              <a:rPr lang="cs-CZ" sz="900" dirty="0"/>
              <a:t> </a:t>
            </a:r>
            <a:r>
              <a:rPr lang="cs-CZ" sz="900" dirty="0" err="1"/>
              <a:t>of</a:t>
            </a:r>
            <a:r>
              <a:rPr lang="cs-CZ" sz="900" dirty="0"/>
              <a:t> </a:t>
            </a:r>
            <a:r>
              <a:rPr lang="cs-CZ" sz="900" dirty="0" err="1"/>
              <a:t>Arts</a:t>
            </a:r>
            <a:r>
              <a:rPr lang="cs-CZ" sz="900" dirty="0"/>
              <a:t>, International </a:t>
            </a:r>
            <a:r>
              <a:rPr lang="cs-CZ" sz="900" dirty="0" smtClean="0"/>
              <a:t>Office</a:t>
            </a:r>
            <a:endParaRPr lang="cs-CZ" sz="900" dirty="0"/>
          </a:p>
          <a:p>
            <a:pPr algn="ctr"/>
            <a:endParaRPr lang="cs-CZ" sz="9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276" r="698" b="12868"/>
          <a:stretch/>
        </p:blipFill>
        <p:spPr bwMode="auto">
          <a:xfrm>
            <a:off x="640749" y="2202570"/>
            <a:ext cx="7850123" cy="371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0070" y="1586627"/>
            <a:ext cx="7560000" cy="748080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	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When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you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log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into</a:t>
            </a:r>
            <a:r>
              <a:rPr lang="cs-CZ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Palacký University </a:t>
            </a:r>
            <a:r>
              <a:rPr lang="cs-CZ" sz="24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Portal</a:t>
            </a: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48757"/>
            <a:ext cx="7118902" cy="317918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Simona </a:t>
            </a:r>
            <a:r>
              <a:rPr lang="cs-CZ" dirty="0"/>
              <a:t>Černá,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, International </a:t>
            </a:r>
            <a:r>
              <a:rPr lang="cs-CZ" dirty="0" smtClean="0"/>
              <a:t>Office</a:t>
            </a:r>
            <a:endParaRPr lang="cs-CZ" dirty="0"/>
          </a:p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6689"/>
          <a:stretch/>
        </p:blipFill>
        <p:spPr bwMode="auto">
          <a:xfrm>
            <a:off x="1034874" y="2509594"/>
            <a:ext cx="6931377" cy="36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420490" y="4458534"/>
            <a:ext cx="1141332" cy="7742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click</a:t>
            </a:r>
            <a:r>
              <a:rPr lang="cs-CZ" sz="1000" b="1" dirty="0" smtClean="0"/>
              <a:t> on STAG</a:t>
            </a:r>
            <a:endParaRPr lang="cs-CZ" sz="1000" b="1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1561822" y="4845652"/>
            <a:ext cx="941098" cy="1067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enrolment</a:t>
            </a:r>
            <a:r>
              <a:rPr lang="cs-CZ" dirty="0" smtClean="0"/>
              <a:t> (</a:t>
            </a:r>
            <a:r>
              <a:rPr lang="cs-CZ" dirty="0" err="1" smtClean="0"/>
              <a:t>pre-registration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48929"/>
            <a:ext cx="7560000" cy="37152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T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he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majority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registered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courses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has 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to </a:t>
            </a:r>
            <a:r>
              <a:rPr lang="cs-CZ" b="1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at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the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Faculty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of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bg2">
                    <a:lumMod val="50000"/>
                  </a:schemeClr>
                </a:solidFill>
              </a:rPr>
              <a:t>Arts</a:t>
            </a:r>
            <a:r>
              <a:rPr lang="cs-CZ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cs-CZ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Each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defined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by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an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abbreviation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consist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department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abbreviation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slide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No.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code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Enrolment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possible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Portal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login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necessary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), in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STAG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My Study,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section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Pre-registration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timetable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appears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enroled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in –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see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slide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No. 8.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should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now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be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enroled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approved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your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if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such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are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opened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50000"/>
                  </a:schemeClr>
                </a:solidFill>
              </a:rPr>
              <a:t>this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semester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unless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capacity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full (</a:t>
            </a:r>
            <a:r>
              <a:rPr lang="cs-CZ" dirty="0" err="1" smtClean="0">
                <a:solidFill>
                  <a:srgbClr val="FF0000"/>
                </a:solidFill>
              </a:rPr>
              <a:t>inform</a:t>
            </a:r>
            <a:r>
              <a:rPr lang="cs-CZ" dirty="0" smtClean="0">
                <a:solidFill>
                  <a:srgbClr val="FF0000"/>
                </a:solidFill>
              </a:rPr>
              <a:t> Simona Černá </a:t>
            </a:r>
            <a:r>
              <a:rPr lang="cs-CZ" dirty="0" err="1" smtClean="0">
                <a:solidFill>
                  <a:srgbClr val="FF0000"/>
                </a:solidFill>
              </a:rPr>
              <a:t>if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you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were</a:t>
            </a:r>
            <a:r>
              <a:rPr lang="cs-CZ" dirty="0" smtClean="0">
                <a:solidFill>
                  <a:srgbClr val="FF0000"/>
                </a:solidFill>
              </a:rPr>
              <a:t> not </a:t>
            </a:r>
            <a:r>
              <a:rPr lang="cs-CZ" dirty="0" err="1" smtClean="0">
                <a:solidFill>
                  <a:srgbClr val="FF0000"/>
                </a:solidFill>
              </a:rPr>
              <a:t>able</a:t>
            </a:r>
            <a:r>
              <a:rPr lang="cs-CZ" dirty="0" smtClean="0">
                <a:solidFill>
                  <a:srgbClr val="FF0000"/>
                </a:solidFill>
              </a:rPr>
              <a:t> to </a:t>
            </a:r>
            <a:r>
              <a:rPr lang="cs-CZ" dirty="0" err="1" smtClean="0">
                <a:solidFill>
                  <a:srgbClr val="FF0000"/>
                </a:solidFill>
              </a:rPr>
              <a:t>enrol</a:t>
            </a:r>
            <a:r>
              <a:rPr lang="cs-CZ" dirty="0" smtClean="0">
                <a:solidFill>
                  <a:srgbClr val="FF0000"/>
                </a:solidFill>
              </a:rPr>
              <a:t> in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277232"/>
            <a:ext cx="7118902" cy="389443"/>
          </a:xfrm>
        </p:spPr>
        <p:txBody>
          <a:bodyPr/>
          <a:lstStyle/>
          <a:p>
            <a:r>
              <a:rPr lang="cs-CZ" dirty="0"/>
              <a:t>Simona Černá,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, International </a:t>
            </a:r>
            <a:r>
              <a:rPr lang="cs-CZ" dirty="0" smtClean="0"/>
              <a:t>Office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9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20000" y="1285104"/>
            <a:ext cx="7560000" cy="486032"/>
          </a:xfrm>
        </p:spPr>
        <p:txBody>
          <a:bodyPr>
            <a:normAutofit fontScale="90000"/>
          </a:bodyPr>
          <a:lstStyle/>
          <a:p>
            <a:r>
              <a:rPr lang="cs-CZ" sz="1400" dirty="0" smtClean="0">
                <a:latin typeface="+mn-lt"/>
              </a:rPr>
              <a:t>List </a:t>
            </a:r>
            <a:r>
              <a:rPr lang="cs-CZ" sz="1400" dirty="0" err="1" smtClean="0">
                <a:latin typeface="+mn-lt"/>
              </a:rPr>
              <a:t>of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the</a:t>
            </a:r>
            <a:r>
              <a:rPr lang="cs-CZ" sz="1400" dirty="0" smtClean="0">
                <a:latin typeface="+mn-lt"/>
              </a:rPr>
              <a:t> </a:t>
            </a:r>
            <a:r>
              <a:rPr lang="cs-CZ" sz="1400" dirty="0" err="1" smtClean="0">
                <a:latin typeface="+mn-lt"/>
              </a:rPr>
              <a:t>departments</a:t>
            </a:r>
            <a:r>
              <a:rPr lang="cs-CZ" sz="1400" dirty="0" smtClean="0">
                <a:latin typeface="+mn-lt"/>
              </a:rPr>
              <a:t> – STAG </a:t>
            </a:r>
            <a:r>
              <a:rPr lang="cs-CZ" sz="1400" dirty="0" err="1" smtClean="0">
                <a:latin typeface="+mn-lt"/>
              </a:rPr>
              <a:t>abbreviations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34859"/>
            <a:ext cx="7118902" cy="331816"/>
          </a:xfrm>
        </p:spPr>
        <p:txBody>
          <a:bodyPr/>
          <a:lstStyle/>
          <a:p>
            <a:endParaRPr lang="cs-CZ" sz="800" dirty="0"/>
          </a:p>
          <a:p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518"/>
              </p:ext>
            </p:extLst>
          </p:nvPr>
        </p:nvGraphicFramePr>
        <p:xfrm>
          <a:off x="1828801" y="1614617"/>
          <a:ext cx="5019188" cy="4975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8591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en-US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British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American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KAA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065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Applied Economy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KAE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11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Applied Linguistics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KAL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018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Asian</a:t>
                      </a:r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Studies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ASH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Chinese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ASJ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Japanese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ASK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Korean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ASI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Indonesian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l" defTabSz="899952" rtl="0" eaLnBrk="1" fontAlgn="ctr" latinLnBrk="0" hangingPunct="1"/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065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 of Czech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KBH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36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en-US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History of Arts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DVU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591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en-US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Theatre, Film and Media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KDU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722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Philosophy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KFI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477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German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KGN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806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History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KHI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4065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Centre of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Jewish</a:t>
                      </a:r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Studies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JUD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4107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Musicology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MUZ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217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Dutch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NIZ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381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General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Linguistics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KOL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591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en-US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Politics and European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KPE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750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Psychology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PCH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038">
                <a:tc rowSpan="4"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Romance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Languages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KRF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French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03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KRI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Italian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66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KRP – Portuguese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40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KRS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Spanish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9722">
                <a:tc rowSpan="3"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Slavonic Studies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KSO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Polish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410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KSR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Russian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709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KSU –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Ukrainian</a:t>
                      </a:r>
                      <a:r>
                        <a:rPr lang="cs-CZ" sz="5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5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Philology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90362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en-US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Sociology, Andragogy and Cultural Anthropology</a:t>
                      </a: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KSA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3667"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Department of </a:t>
                      </a:r>
                      <a:r>
                        <a:rPr lang="cs-CZ" sz="5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Journalism</a:t>
                      </a:r>
                      <a:endParaRPr lang="cs-CZ" sz="5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5432" marR="5432" marT="5432" marB="0" anchor="ctr"/>
                </a:tc>
                <a:tc>
                  <a:txBody>
                    <a:bodyPr/>
                    <a:lstStyle/>
                    <a:p>
                      <a:pPr marL="0" algn="l" defTabSz="899952" rtl="0" eaLnBrk="1" fontAlgn="ctr" latinLnBrk="0" hangingPunct="1"/>
                      <a:r>
                        <a:rPr lang="cs-CZ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KZU</a:t>
                      </a:r>
                    </a:p>
                  </a:txBody>
                  <a:tcPr marL="5432" marR="5432" marT="5432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8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Pre-registration</a:t>
            </a:r>
            <a:r>
              <a:rPr lang="cs-CZ" dirty="0" smtClean="0"/>
              <a:t>, </a:t>
            </a:r>
            <a:r>
              <a:rPr lang="cs-CZ" dirty="0" err="1" smtClean="0"/>
              <a:t>timetable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874" y="2438400"/>
            <a:ext cx="6931377" cy="392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Course</a:t>
            </a:r>
            <a:r>
              <a:rPr lang="cs-CZ" dirty="0" smtClean="0"/>
              <a:t> </a:t>
            </a:r>
            <a:r>
              <a:rPr lang="cs-CZ" dirty="0" err="1" smtClean="0"/>
              <a:t>enrolment</a:t>
            </a:r>
            <a:r>
              <a:rPr lang="cs-CZ" dirty="0" smtClean="0"/>
              <a:t> (</a:t>
            </a:r>
            <a:r>
              <a:rPr lang="cs-CZ" dirty="0" err="1"/>
              <a:t>p</a:t>
            </a:r>
            <a:r>
              <a:rPr lang="cs-CZ" dirty="0" err="1" smtClean="0"/>
              <a:t>re-registration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If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find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out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that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two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take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place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same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time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will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have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decide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which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one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prefer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cancel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other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one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Important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dates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regarding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enrolment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Pre-registration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now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opened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you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can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still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enrol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which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are not full)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Cancellation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in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Stag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possible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between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February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15 and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February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20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midnight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To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add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a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new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course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- 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enrolment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open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till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err="1" smtClean="0">
                <a:solidFill>
                  <a:schemeClr val="accent3">
                    <a:lumMod val="50000"/>
                  </a:schemeClr>
                </a:solidFill>
              </a:rPr>
              <a:t>February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22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accent3">
                    <a:lumMod val="50000"/>
                  </a:schemeClr>
                </a:solidFill>
              </a:rPr>
              <a:t>midnight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20000" y="6359236"/>
            <a:ext cx="7118902" cy="307439"/>
          </a:xfrm>
        </p:spPr>
        <p:txBody>
          <a:bodyPr/>
          <a:lstStyle/>
          <a:p>
            <a:r>
              <a:rPr lang="cs-CZ" dirty="0"/>
              <a:t>Simona Černá, </a:t>
            </a:r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Arts</a:t>
            </a:r>
            <a:r>
              <a:rPr lang="cs-CZ" dirty="0"/>
              <a:t>, International </a:t>
            </a:r>
            <a:r>
              <a:rPr lang="cs-CZ" dirty="0" smtClean="0"/>
              <a:t>Office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582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 (1)</Template>
  <TotalTime>1274</TotalTime>
  <Words>850</Words>
  <Application>Microsoft Office PowerPoint</Application>
  <PresentationFormat>Vlastní</PresentationFormat>
  <Paragraphs>135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Arial CE</vt:lpstr>
      <vt:lpstr>Calibri</vt:lpstr>
      <vt:lpstr>Motiv Office</vt:lpstr>
      <vt:lpstr>Faculty of Arts</vt:lpstr>
      <vt:lpstr>Important</vt:lpstr>
      <vt:lpstr>Palacký University STudy AGenda (STAG)</vt:lpstr>
      <vt:lpstr>Palacký University Portal without login: https://portal.upol.cz/ </vt:lpstr>
      <vt:lpstr> When you log into Palacký University Portal </vt:lpstr>
      <vt:lpstr>Course enrolment (pre-registration)</vt:lpstr>
      <vt:lpstr>List of the departments – STAG abbreviations </vt:lpstr>
      <vt:lpstr>Pre-registration, timetable</vt:lpstr>
      <vt:lpstr>Course enrolment (pre-registration)</vt:lpstr>
      <vt:lpstr>Czech for Exchange Students</vt:lpstr>
      <vt:lpstr>Courses primarily designed for exchange students</vt:lpstr>
      <vt:lpstr>The Department of Economic and Managerial Studies (KEMS)</vt:lpstr>
      <vt:lpstr>Courses at another faculty</vt:lpstr>
      <vt:lpstr>In conclusion – important dates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Cerna Simona</dc:creator>
  <cp:lastModifiedBy>Simona</cp:lastModifiedBy>
  <cp:revision>136</cp:revision>
  <cp:lastPrinted>2020-09-16T09:26:18Z</cp:lastPrinted>
  <dcterms:created xsi:type="dcterms:W3CDTF">2019-09-16T11:23:47Z</dcterms:created>
  <dcterms:modified xsi:type="dcterms:W3CDTF">2021-02-10T09:36:58Z</dcterms:modified>
</cp:coreProperties>
</file>