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8c95c958d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8c95c958d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a18e2e221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a18e2e221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8c95c958d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8c95c958d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8c95c958d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98c95c958d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a2ae28b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9a2ae28b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98c95c958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98c95c958d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98dc08fb1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98dc08fb1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98c95c958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98c95c958d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a9c94c36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9a9c94c36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98c95c958d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98c95c958d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98c95c958d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98c95c958d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a0d785451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a0d785451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a18ef146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a18ef146b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Úvodní snímek">
  <p:cSld name="1_Úvodní sníme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ftr" idx="11"/>
          </p:nvPr>
        </p:nvSpPr>
        <p:spPr>
          <a:xfrm>
            <a:off x="1097336" y="4850366"/>
            <a:ext cx="69498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091426" y="4850366"/>
            <a:ext cx="3216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16297" y="2179052"/>
            <a:ext cx="2512812" cy="775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731558" y="3294105"/>
            <a:ext cx="7681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31558" y="4032886"/>
            <a:ext cx="76815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ftr" idx="11"/>
          </p:nvPr>
        </p:nvSpPr>
        <p:spPr>
          <a:xfrm>
            <a:off x="1097336" y="4850366"/>
            <a:ext cx="69498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091426" y="4850366"/>
            <a:ext cx="3216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43960" y="947414"/>
            <a:ext cx="1656455" cy="1372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731558" y="1488794"/>
            <a:ext cx="7681500" cy="12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731558" y="2701533"/>
            <a:ext cx="76815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731558" y="4850366"/>
            <a:ext cx="72333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091426" y="4850366"/>
            <a:ext cx="3216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31558" y="1218104"/>
            <a:ext cx="76815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731558" y="1850142"/>
            <a:ext cx="7681500" cy="29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−"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731558" y="4850366"/>
            <a:ext cx="72333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091426" y="4850366"/>
            <a:ext cx="3216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31558" y="1218104"/>
            <a:ext cx="76815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731558" y="1851518"/>
            <a:ext cx="3681000" cy="29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−"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732057" y="1851518"/>
            <a:ext cx="3681000" cy="29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−"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731558" y="4850366"/>
            <a:ext cx="72333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091426" y="4850366"/>
            <a:ext cx="3216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731558" y="1218104"/>
            <a:ext cx="76815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731558" y="1781139"/>
            <a:ext cx="36798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731558" y="2369776"/>
            <a:ext cx="36798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−"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3"/>
          </p:nvPr>
        </p:nvSpPr>
        <p:spPr>
          <a:xfrm>
            <a:off x="4733177" y="1781139"/>
            <a:ext cx="36798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4"/>
          </p:nvPr>
        </p:nvSpPr>
        <p:spPr>
          <a:xfrm>
            <a:off x="4733177" y="2369776"/>
            <a:ext cx="36798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−"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−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731558" y="4850366"/>
            <a:ext cx="72333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091426" y="4850366"/>
            <a:ext cx="3216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731558" y="1218104"/>
            <a:ext cx="76815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731558" y="4850366"/>
            <a:ext cx="72333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091426" y="4850366"/>
            <a:ext cx="3216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ftr" idx="11"/>
          </p:nvPr>
        </p:nvSpPr>
        <p:spPr>
          <a:xfrm>
            <a:off x="731558" y="4850366"/>
            <a:ext cx="72333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091426" y="4850366"/>
            <a:ext cx="3216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731558" y="1218104"/>
            <a:ext cx="30522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3887391" y="1218104"/>
            <a:ext cx="4525500" cy="3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−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−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−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−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−"/>
              <a:defRPr sz="16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2"/>
          </p:nvPr>
        </p:nvSpPr>
        <p:spPr>
          <a:xfrm>
            <a:off x="731558" y="1848415"/>
            <a:ext cx="3052200" cy="29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ftr" idx="11"/>
          </p:nvPr>
        </p:nvSpPr>
        <p:spPr>
          <a:xfrm>
            <a:off x="731558" y="4850366"/>
            <a:ext cx="72333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091426" y="4850366"/>
            <a:ext cx="3216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31558" y="1218104"/>
            <a:ext cx="76815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8" y="1850142"/>
            <a:ext cx="7681500" cy="29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−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−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−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731558" y="4850366"/>
            <a:ext cx="72333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091426" y="4850366"/>
            <a:ext cx="3216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1559" y="406037"/>
            <a:ext cx="1925237" cy="5344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ctrTitle"/>
          </p:nvPr>
        </p:nvSpPr>
        <p:spPr>
          <a:xfrm>
            <a:off x="731558" y="2758330"/>
            <a:ext cx="7681500" cy="73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Studijní pobyt v ČLR</a:t>
            </a:r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ubTitle" idx="1"/>
          </p:nvPr>
        </p:nvSpPr>
        <p:spPr>
          <a:xfrm>
            <a:off x="731558" y="3250661"/>
            <a:ext cx="7681500" cy="71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Soochow University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4" name="Google Shape;64;p11"/>
          <p:cNvSpPr txBox="1"/>
          <p:nvPr/>
        </p:nvSpPr>
        <p:spPr>
          <a:xfrm>
            <a:off x="792950" y="4039800"/>
            <a:ext cx="8025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chemeClr val="accent2"/>
                </a:solidFill>
              </a:rPr>
              <a:t>Anežka Pitoňáková, Alexandra Smoláková, Markéta Tomanová, Matěj Žiak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chemeClr val="accent2"/>
                </a:solidFill>
              </a:rPr>
              <a:t>30. 9. 2020, Katedra asijských studií, Filozofická fakulta Univerzity Palackého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65" name="Google Shape;6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15472">
            <a:off x="6355284" y="1514359"/>
            <a:ext cx="1593507" cy="159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282626" y="870200"/>
            <a:ext cx="6485400" cy="29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500" b="1"/>
              <a:t>Volný čas</a:t>
            </a:r>
            <a:endParaRPr sz="1500" b="1"/>
          </a:p>
          <a:p>
            <a:pPr marL="45720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900"/>
              <a:buChar char="-"/>
            </a:pPr>
            <a:r>
              <a:rPr lang="sk" sz="1500" b="1">
                <a:solidFill>
                  <a:srgbClr val="000000"/>
                </a:solidFill>
              </a:rPr>
              <a:t>kroužky</a:t>
            </a:r>
            <a:r>
              <a:rPr lang="sk" sz="1500">
                <a:solidFill>
                  <a:srgbClr val="000000"/>
                </a:solidFill>
              </a:rPr>
              <a:t>: bojová umění, tradiční malba, kaligrafie, návštěva muzeí, dialekt Suzhouhua, zpěv…</a:t>
            </a:r>
            <a:endParaRPr sz="1500">
              <a:solidFill>
                <a:srgbClr val="000000"/>
              </a:solidFill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-"/>
            </a:pPr>
            <a:r>
              <a:rPr lang="sk" sz="1500" b="1">
                <a:solidFill>
                  <a:srgbClr val="000000"/>
                </a:solidFill>
              </a:rPr>
              <a:t>akce organizované univerzitou</a:t>
            </a:r>
            <a:r>
              <a:rPr lang="sk" sz="1500">
                <a:solidFill>
                  <a:srgbClr val="000000"/>
                </a:solidFill>
              </a:rPr>
              <a:t> - International Day</a:t>
            </a:r>
            <a:endParaRPr sz="1500">
              <a:solidFill>
                <a:srgbClr val="000000"/>
              </a:solidFill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-"/>
            </a:pPr>
            <a:r>
              <a:rPr lang="sk" sz="1500" b="1">
                <a:solidFill>
                  <a:srgbClr val="000000"/>
                </a:solidFill>
              </a:rPr>
              <a:t>exkurze</a:t>
            </a:r>
            <a:r>
              <a:rPr lang="sk" sz="1500">
                <a:solidFill>
                  <a:srgbClr val="000000"/>
                </a:solidFill>
              </a:rPr>
              <a:t> do firem</a:t>
            </a:r>
            <a:endParaRPr sz="1500">
              <a:solidFill>
                <a:srgbClr val="000000"/>
              </a:solidFill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-"/>
            </a:pPr>
            <a:r>
              <a:rPr lang="sk" sz="1500" b="1">
                <a:solidFill>
                  <a:srgbClr val="000000"/>
                </a:solidFill>
              </a:rPr>
              <a:t>výlety</a:t>
            </a:r>
            <a:r>
              <a:rPr lang="sk" sz="1500">
                <a:solidFill>
                  <a:srgbClr val="000000"/>
                </a:solidFill>
              </a:rPr>
              <a:t> do okolních měst, většinou i s obědem (celé zdarma)</a:t>
            </a:r>
            <a:endParaRPr sz="1500">
              <a:solidFill>
                <a:srgbClr val="000000"/>
              </a:solidFill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</a:pPr>
            <a:r>
              <a:rPr lang="sk" sz="1500">
                <a:solidFill>
                  <a:schemeClr val="dk1"/>
                </a:solidFill>
              </a:rPr>
              <a:t>knihovny - otevřeny do 22:00</a:t>
            </a:r>
            <a:endParaRPr sz="1500">
              <a:solidFill>
                <a:schemeClr val="dk1"/>
              </a:solidFill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</a:pPr>
            <a:r>
              <a:rPr lang="sk" sz="1500">
                <a:solidFill>
                  <a:schemeClr val="dk1"/>
                </a:solidFill>
              </a:rPr>
              <a:t>atletický stadion - otevřen do 22:00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rgbClr val="000000"/>
              </a:solidFill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3">
            <a:alphaModFix/>
          </a:blip>
          <a:srcRect l="29745" r="23842"/>
          <a:stretch/>
        </p:blipFill>
        <p:spPr>
          <a:xfrm rot="-5400000">
            <a:off x="4789701" y="-863026"/>
            <a:ext cx="1113100" cy="319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3750" y="179250"/>
            <a:ext cx="1740571" cy="23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9312" y="2739550"/>
            <a:ext cx="1740574" cy="23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 rotWithShape="1">
          <a:blip r:embed="rId6">
            <a:alphaModFix/>
          </a:blip>
          <a:srcRect t="17498"/>
          <a:stretch/>
        </p:blipFill>
        <p:spPr>
          <a:xfrm>
            <a:off x="4719787" y="2892800"/>
            <a:ext cx="1975976" cy="217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 rotWithShape="1">
          <a:blip r:embed="rId7">
            <a:alphaModFix/>
          </a:blip>
          <a:srcRect l="6581" t="38957" r="7948"/>
          <a:stretch/>
        </p:blipFill>
        <p:spPr>
          <a:xfrm>
            <a:off x="825100" y="3269825"/>
            <a:ext cx="3353999" cy="1796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body" idx="1"/>
          </p:nvPr>
        </p:nvSpPr>
        <p:spPr>
          <a:xfrm>
            <a:off x="1052728" y="1105950"/>
            <a:ext cx="5033700" cy="29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600" b="1"/>
              <a:t>Volný čas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karaoke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pedikúra a masáže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návštěvy kamarádů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150" name="Google Shape;150;p21"/>
          <p:cNvPicPr preferRelativeResize="0"/>
          <p:nvPr/>
        </p:nvPicPr>
        <p:blipFill rotWithShape="1">
          <a:blip r:embed="rId3">
            <a:alphaModFix/>
          </a:blip>
          <a:srcRect t="29844"/>
          <a:stretch/>
        </p:blipFill>
        <p:spPr>
          <a:xfrm>
            <a:off x="5689450" y="1105950"/>
            <a:ext cx="3258100" cy="171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4450" y="3043238"/>
            <a:ext cx="2547780" cy="191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9525" y="3017200"/>
            <a:ext cx="2271171" cy="196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9775" y="3043225"/>
            <a:ext cx="2547775" cy="1910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731250" y="1032326"/>
            <a:ext cx="7681500" cy="39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600">
                <a:highlight>
                  <a:srgbClr val="FFFFFF"/>
                </a:highlight>
              </a:rPr>
              <a:t>Na co se připravit</a:t>
            </a:r>
            <a:endParaRPr sz="3000"/>
          </a:p>
        </p:txBody>
      </p:sp>
      <p:sp>
        <p:nvSpPr>
          <p:cNvPr id="159" name="Google Shape;159;p22"/>
          <p:cNvSpPr txBox="1">
            <a:spLocks noGrp="1"/>
          </p:cNvSpPr>
          <p:nvPr>
            <p:ph type="body" idx="1"/>
          </p:nvPr>
        </p:nvSpPr>
        <p:spPr>
          <a:xfrm>
            <a:off x="613675" y="1196500"/>
            <a:ext cx="8097900" cy="19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nutnost </a:t>
            </a:r>
            <a:r>
              <a:rPr lang="sk" sz="1600" b="1">
                <a:solidFill>
                  <a:srgbClr val="000000"/>
                </a:solidFill>
              </a:rPr>
              <a:t>zakoupit</a:t>
            </a:r>
            <a:r>
              <a:rPr lang="sk" sz="1600">
                <a:solidFill>
                  <a:srgbClr val="000000"/>
                </a:solidFill>
              </a:rPr>
              <a:t> vlastní matrace, peřiny…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problémy s </a:t>
            </a:r>
            <a:r>
              <a:rPr lang="sk" sz="1600" b="1">
                <a:solidFill>
                  <a:srgbClr val="000000"/>
                </a:solidFill>
              </a:rPr>
              <a:t>VPN</a:t>
            </a:r>
            <a:r>
              <a:rPr lang="sk" sz="1600">
                <a:solidFill>
                  <a:srgbClr val="000000"/>
                </a:solidFill>
              </a:rPr>
              <a:t> (sviatky)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placená</a:t>
            </a:r>
            <a:r>
              <a:rPr lang="sk" sz="1600" b="1">
                <a:solidFill>
                  <a:srgbClr val="000000"/>
                </a:solidFill>
              </a:rPr>
              <a:t> lékařská</a:t>
            </a:r>
            <a:r>
              <a:rPr lang="sk" sz="1600">
                <a:solidFill>
                  <a:srgbClr val="000000"/>
                </a:solidFill>
              </a:rPr>
              <a:t> </a:t>
            </a:r>
            <a:r>
              <a:rPr lang="sk" sz="1600" b="1">
                <a:solidFill>
                  <a:srgbClr val="000000"/>
                </a:solidFill>
              </a:rPr>
              <a:t>prohlídka </a:t>
            </a:r>
            <a:r>
              <a:rPr lang="sk" sz="1600">
                <a:solidFill>
                  <a:srgbClr val="000000"/>
                </a:solidFill>
              </a:rPr>
              <a:t>i v Číně (cca 400 RMB)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 b="1">
                <a:solidFill>
                  <a:srgbClr val="000000"/>
                </a:solidFill>
              </a:rPr>
              <a:t>Resident Permit</a:t>
            </a:r>
            <a:r>
              <a:rPr lang="sk" sz="1600">
                <a:solidFill>
                  <a:srgbClr val="000000"/>
                </a:solidFill>
              </a:rPr>
              <a:t> (400 RMB)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 b="1">
                <a:solidFill>
                  <a:srgbClr val="000000"/>
                </a:solidFill>
              </a:rPr>
              <a:t>výdaje za elektřinu</a:t>
            </a:r>
            <a:r>
              <a:rPr lang="sk" sz="1600">
                <a:solidFill>
                  <a:srgbClr val="000000"/>
                </a:solidFill>
              </a:rPr>
              <a:t> nad míru měsíčního limitu platí student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chemeClr val="dk1"/>
                </a:solidFill>
              </a:rPr>
              <a:t>ihned po příjezdu nutno založit </a:t>
            </a:r>
            <a:r>
              <a:rPr lang="sk" sz="1600" b="1">
                <a:solidFill>
                  <a:schemeClr val="dk1"/>
                </a:solidFill>
              </a:rPr>
              <a:t>SIM</a:t>
            </a:r>
            <a:r>
              <a:rPr lang="sk" sz="1600">
                <a:solidFill>
                  <a:schemeClr val="dk1"/>
                </a:solidFill>
              </a:rPr>
              <a:t> kartu a následně </a:t>
            </a:r>
            <a:r>
              <a:rPr lang="sk" sz="1600" b="1">
                <a:solidFill>
                  <a:schemeClr val="dk1"/>
                </a:solidFill>
              </a:rPr>
              <a:t>bankovní účet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sk" sz="1600">
                <a:solidFill>
                  <a:schemeClr val="dk1"/>
                </a:solidFill>
              </a:rPr>
              <a:t>nákup</a:t>
            </a:r>
            <a:r>
              <a:rPr lang="sk" sz="1600" b="1">
                <a:solidFill>
                  <a:schemeClr val="dk1"/>
                </a:solidFill>
              </a:rPr>
              <a:t> učebnic </a:t>
            </a:r>
            <a:r>
              <a:rPr lang="sk" sz="1600">
                <a:solidFill>
                  <a:schemeClr val="dk1"/>
                </a:solidFill>
              </a:rPr>
              <a:t>(cca 100 RMB/semestr)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60" name="Google Shape;160;p22"/>
          <p:cNvSpPr txBox="1">
            <a:spLocks noGrp="1"/>
          </p:cNvSpPr>
          <p:nvPr>
            <p:ph type="title"/>
          </p:nvPr>
        </p:nvSpPr>
        <p:spPr>
          <a:xfrm>
            <a:off x="613675" y="3339925"/>
            <a:ext cx="7681500" cy="39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600">
                <a:highlight>
                  <a:srgbClr val="FFFFFF"/>
                </a:highlight>
              </a:rPr>
              <a:t>Doporučení</a:t>
            </a:r>
            <a:endParaRPr sz="1200" b="0">
              <a:solidFill>
                <a:srgbClr val="201F1E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body" idx="1"/>
          </p:nvPr>
        </p:nvSpPr>
        <p:spPr>
          <a:xfrm>
            <a:off x="672475" y="3564725"/>
            <a:ext cx="7980300" cy="153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 b="1">
                <a:solidFill>
                  <a:srgbClr val="000000"/>
                </a:solidFill>
              </a:rPr>
              <a:t>pred</a:t>
            </a:r>
            <a:r>
              <a:rPr lang="sk" sz="1600">
                <a:solidFill>
                  <a:srgbClr val="000000"/>
                </a:solidFill>
              </a:rPr>
              <a:t> odchodom do ČLR si zaobstarať </a:t>
            </a:r>
            <a:r>
              <a:rPr lang="sk" sz="1600" b="1">
                <a:solidFill>
                  <a:srgbClr val="000000"/>
                </a:solidFill>
              </a:rPr>
              <a:t>VPN</a:t>
            </a:r>
            <a:r>
              <a:rPr lang="sk" sz="1600">
                <a:solidFill>
                  <a:srgbClr val="000000"/>
                </a:solidFill>
              </a:rPr>
              <a:t> (NordVPN, ExpressVPN, Hotspot Shield)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očkování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sk" sz="1600" b="1">
                <a:solidFill>
                  <a:schemeClr val="dk1"/>
                </a:solidFill>
              </a:rPr>
              <a:t>kolo</a:t>
            </a:r>
            <a:r>
              <a:rPr lang="sk" sz="1600">
                <a:solidFill>
                  <a:schemeClr val="dk1"/>
                </a:solidFill>
              </a:rPr>
              <a:t> na pohyb po kampusu výhodou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title"/>
          </p:nvPr>
        </p:nvSpPr>
        <p:spPr>
          <a:xfrm>
            <a:off x="731250" y="1091875"/>
            <a:ext cx="7681500" cy="50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600">
                <a:highlight>
                  <a:srgbClr val="FFFFFF"/>
                </a:highlight>
              </a:rPr>
              <a:t>Celkové hodnocení</a:t>
            </a:r>
            <a:endParaRPr sz="1200" b="0">
              <a:solidFill>
                <a:srgbClr val="201F1E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3"/>
          <p:cNvSpPr txBox="1"/>
          <p:nvPr/>
        </p:nvSpPr>
        <p:spPr>
          <a:xfrm>
            <a:off x="659625" y="1598875"/>
            <a:ext cx="7598400" cy="30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sk" sz="1600" b="1">
                <a:solidFill>
                  <a:schemeClr val="dk1"/>
                </a:solidFill>
              </a:rPr>
              <a:t>osamostatnění se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sk" sz="1600"/>
              <a:t>přínos pro </a:t>
            </a:r>
            <a:r>
              <a:rPr lang="sk" sz="1600" b="1"/>
              <a:t>jazykové</a:t>
            </a:r>
            <a:r>
              <a:rPr lang="sk" sz="1600"/>
              <a:t> dovednosti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sk" sz="1600"/>
              <a:t>možnost složit </a:t>
            </a:r>
            <a:r>
              <a:rPr lang="sk" sz="1600" b="1"/>
              <a:t>HSK</a:t>
            </a:r>
            <a:r>
              <a:rPr lang="sk" sz="1600"/>
              <a:t> zkoušku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sk" sz="1600" b="1"/>
              <a:t>zmenšení ostychu</a:t>
            </a:r>
            <a:r>
              <a:rPr lang="sk" sz="1600"/>
              <a:t> komunikovat v cizím jazyce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sk" sz="1600"/>
              <a:t>seznámení se s </a:t>
            </a:r>
            <a:r>
              <a:rPr lang="sk" sz="1600" b="1"/>
              <a:t>životním stylem</a:t>
            </a:r>
            <a:r>
              <a:rPr lang="sk" sz="1600"/>
              <a:t> Číňanů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sk" sz="1600"/>
              <a:t>navázání interkulturních </a:t>
            </a:r>
            <a:r>
              <a:rPr lang="sk" sz="1600" b="1"/>
              <a:t>přátelství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2750" y="2798125"/>
            <a:ext cx="3195075" cy="213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0750" y="247725"/>
            <a:ext cx="2927077" cy="21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672008" y="1290379"/>
            <a:ext cx="7681500" cy="56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Děkujeme za pozornost!</a:t>
            </a:r>
            <a:endParaRPr/>
          </a:p>
        </p:txBody>
      </p:sp>
      <p:sp>
        <p:nvSpPr>
          <p:cNvPr id="175" name="Google Shape;175;p24"/>
          <p:cNvSpPr txBox="1"/>
          <p:nvPr/>
        </p:nvSpPr>
        <p:spPr>
          <a:xfrm>
            <a:off x="792950" y="4039800"/>
            <a:ext cx="8025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chemeClr val="accent2"/>
                </a:solidFill>
              </a:rPr>
              <a:t>Anežka Pitoňáková, Alexandra Smoláková, Markéta Tomanová, Matěj Žiak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chemeClr val="accent2"/>
                </a:solidFill>
              </a:rPr>
              <a:t>30. 9. 2020, Katedra asijských studií, Filozofická fakulta Univerzity Palackého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413" y="1852863"/>
            <a:ext cx="2021165" cy="1985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360177" y="1216375"/>
            <a:ext cx="5617200" cy="29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600" b="1">
                <a:solidFill>
                  <a:srgbClr val="000000"/>
                </a:solidFill>
              </a:rPr>
              <a:t>UNIVERZITA: </a:t>
            </a:r>
            <a:r>
              <a:rPr lang="sk" sz="1600">
                <a:solidFill>
                  <a:schemeClr val="dk1"/>
                </a:solidFill>
              </a:rPr>
              <a:t>Soochow University, </a:t>
            </a:r>
            <a:r>
              <a:rPr lang="sk" sz="1600">
                <a:solidFill>
                  <a:srgbClr val="000000"/>
                </a:solidFill>
              </a:rPr>
              <a:t> </a:t>
            </a:r>
            <a:r>
              <a:rPr lang="sk" sz="1600">
                <a:solidFill>
                  <a:schemeClr val="dk1"/>
                </a:solidFill>
              </a:rPr>
              <a:t>School of Overseas Education</a:t>
            </a:r>
            <a:r>
              <a:rPr lang="sk" sz="1600">
                <a:solidFill>
                  <a:srgbClr val="000000"/>
                </a:solidFill>
              </a:rPr>
              <a:t> (苏州大学</a:t>
            </a:r>
            <a:r>
              <a:rPr lang="sk" sz="1600">
                <a:solidFill>
                  <a:schemeClr val="dk1"/>
                </a:solidFill>
              </a:rPr>
              <a:t>海外教育学院 </a:t>
            </a:r>
            <a:r>
              <a:rPr lang="sk" sz="1600">
                <a:solidFill>
                  <a:srgbClr val="000000"/>
                </a:solidFill>
              </a:rPr>
              <a:t>)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600" b="1">
                <a:solidFill>
                  <a:srgbClr val="000000"/>
                </a:solidFill>
              </a:rPr>
              <a:t>OBDOBÍ:</a:t>
            </a:r>
            <a:r>
              <a:rPr lang="sk" sz="1700">
                <a:solidFill>
                  <a:srgbClr val="000000"/>
                </a:solidFill>
              </a:rPr>
              <a:t> 3. 9. 2019 - 8. 7. 2020, po 2. ročníku bc. studia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600" b="1">
                <a:solidFill>
                  <a:srgbClr val="000000"/>
                </a:solidFill>
              </a:rPr>
              <a:t>STIPENDIUM: </a:t>
            </a:r>
            <a:r>
              <a:rPr lang="sk" sz="1600">
                <a:solidFill>
                  <a:srgbClr val="000000"/>
                </a:solidFill>
              </a:rPr>
              <a:t>české vládní stipendium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71" name="Google Shape;7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8313" y="341400"/>
            <a:ext cx="2844825" cy="22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700" y="3387199"/>
            <a:ext cx="3562901" cy="159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7365" y="2803325"/>
            <a:ext cx="2866752" cy="2174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394863" y="2007375"/>
            <a:ext cx="3514730" cy="263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 rotWithShape="1">
          <a:blip r:embed="rId4">
            <a:alphaModFix/>
          </a:blip>
          <a:srcRect r="19452"/>
          <a:stretch/>
        </p:blipFill>
        <p:spPr>
          <a:xfrm rot="-5400000">
            <a:off x="6490084" y="2658372"/>
            <a:ext cx="2514630" cy="234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3562" y="385772"/>
            <a:ext cx="3086103" cy="231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5126" y="39300"/>
            <a:ext cx="3429000" cy="228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725" y="2457452"/>
            <a:ext cx="3428997" cy="257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8">
            <a:alphaModFix/>
          </a:blip>
          <a:srcRect l="20835"/>
          <a:stretch/>
        </p:blipFill>
        <p:spPr>
          <a:xfrm rot="-5400000">
            <a:off x="2952575" y="102249"/>
            <a:ext cx="2393150" cy="22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731258" y="1882267"/>
            <a:ext cx="7681500" cy="29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4"/>
          <p:cNvSpPr txBox="1"/>
          <p:nvPr/>
        </p:nvSpPr>
        <p:spPr>
          <a:xfrm>
            <a:off x="4781825" y="1509375"/>
            <a:ext cx="3846300" cy="29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600" b="1">
                <a:solidFill>
                  <a:schemeClr val="accent1"/>
                </a:solidFill>
              </a:rPr>
              <a:t>SLOVENSKO</a:t>
            </a:r>
            <a:endParaRPr sz="1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700" b="1"/>
              <a:t>SAIA n.o. </a:t>
            </a:r>
            <a:r>
              <a:rPr lang="sk" sz="1700"/>
              <a:t>(MŠVVaŠ)</a:t>
            </a:r>
            <a:endParaRPr sz="17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sk" sz="1700"/>
              <a:t>Žiadosť o štipendium 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sk" sz="1700"/>
              <a:t>Pohovor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sk" sz="1700"/>
              <a:t>Potvrdenie od lekára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sk" sz="1700"/>
              <a:t>Poistenie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sk" sz="1700"/>
              <a:t>Žiadosť o víza 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sk" sz="1700"/>
              <a:t>Zakúpenie leteniek </a:t>
            </a:r>
            <a:endParaRPr sz="1700"/>
          </a:p>
        </p:txBody>
      </p:sp>
      <p:sp>
        <p:nvSpPr>
          <p:cNvPr id="90" name="Google Shape;90;p14"/>
          <p:cNvSpPr txBox="1"/>
          <p:nvPr/>
        </p:nvSpPr>
        <p:spPr>
          <a:xfrm>
            <a:off x="731250" y="1018150"/>
            <a:ext cx="38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600" b="1">
                <a:solidFill>
                  <a:schemeClr val="accent1"/>
                </a:solidFill>
              </a:rPr>
              <a:t>Průběh</a:t>
            </a:r>
            <a:endParaRPr sz="16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accent1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600" b="1">
                <a:solidFill>
                  <a:schemeClr val="accent1"/>
                </a:solidFill>
              </a:rPr>
              <a:t>ČESKÁ REPUBLIKA</a:t>
            </a:r>
            <a:endParaRPr sz="1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700" b="1"/>
              <a:t>MŠMT</a:t>
            </a:r>
            <a:endParaRPr sz="1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sk" sz="1700"/>
              <a:t>Žádost o stipendium</a:t>
            </a:r>
            <a:endParaRPr sz="1700"/>
          </a:p>
          <a:p>
            <a:pPr marL="0" lvl="0" indent="4572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sk" sz="1100">
                <a:solidFill>
                  <a:schemeClr val="dk1"/>
                </a:solidFill>
              </a:rPr>
              <a:t>(získané na základě prospěchu za 1. ročník studia)</a:t>
            </a:r>
            <a:endParaRPr sz="11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sk" sz="1700"/>
              <a:t>Přihláška</a:t>
            </a:r>
            <a:endParaRPr sz="11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sk" sz="1700"/>
              <a:t>Pojištění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sk" sz="1700"/>
              <a:t>Vízum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sk" sz="1700"/>
              <a:t>Letenky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★"/>
            </a:pPr>
            <a:r>
              <a:rPr lang="sk" sz="1700"/>
              <a:t>stipendium Olomouckého kraje</a:t>
            </a:r>
            <a:endParaRPr sz="1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320350" y="745325"/>
            <a:ext cx="4536300" cy="402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400" b="1"/>
              <a:t>ŽÁDOST O STIPENDIUM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400" b="1">
                <a:solidFill>
                  <a:schemeClr val="dk1"/>
                </a:solidFill>
              </a:rPr>
              <a:t>Potřebné dokumenty pro získání: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 sz="1400">
                <a:solidFill>
                  <a:schemeClr val="dk1"/>
                </a:solidFill>
              </a:rPr>
              <a:t>vyplnit </a:t>
            </a:r>
            <a:r>
              <a:rPr lang="sk" sz="1400" b="1">
                <a:solidFill>
                  <a:schemeClr val="dk1"/>
                </a:solidFill>
              </a:rPr>
              <a:t>přihlášku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 sz="1400" b="1">
                <a:solidFill>
                  <a:schemeClr val="dk1"/>
                </a:solidFill>
              </a:rPr>
              <a:t>soudní překlad </a:t>
            </a:r>
            <a:r>
              <a:rPr lang="sk" sz="1400">
                <a:solidFill>
                  <a:schemeClr val="dk1"/>
                </a:solidFill>
              </a:rPr>
              <a:t>maturitního vysvědčení (hradí student)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 sz="1400">
                <a:solidFill>
                  <a:schemeClr val="dk1"/>
                </a:solidFill>
              </a:rPr>
              <a:t>úředně</a:t>
            </a:r>
            <a:r>
              <a:rPr lang="sk" sz="1400" b="1">
                <a:solidFill>
                  <a:schemeClr val="dk1"/>
                </a:solidFill>
              </a:rPr>
              <a:t> ověřená kopie </a:t>
            </a:r>
            <a:r>
              <a:rPr lang="sk" sz="1400">
                <a:solidFill>
                  <a:schemeClr val="dk1"/>
                </a:solidFill>
              </a:rPr>
              <a:t>mat. vys.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 sz="1400" b="1">
                <a:solidFill>
                  <a:schemeClr val="dk1"/>
                </a:solidFill>
              </a:rPr>
              <a:t>výpis studijních výsledků</a:t>
            </a:r>
            <a:r>
              <a:rPr lang="sk" sz="1400">
                <a:solidFill>
                  <a:schemeClr val="dk1"/>
                </a:solidFill>
              </a:rPr>
              <a:t> z VŠ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 sz="1400" b="1">
                <a:solidFill>
                  <a:schemeClr val="dk1"/>
                </a:solidFill>
              </a:rPr>
              <a:t>studijní plán v AJ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 sz="1400">
                <a:solidFill>
                  <a:schemeClr val="dk1"/>
                </a:solidFill>
              </a:rPr>
              <a:t>dva </a:t>
            </a:r>
            <a:r>
              <a:rPr lang="sk" sz="1400" b="1">
                <a:solidFill>
                  <a:schemeClr val="dk1"/>
                </a:solidFill>
              </a:rPr>
              <a:t>doporučující dopisy 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 sz="1400">
                <a:solidFill>
                  <a:schemeClr val="dk1"/>
                </a:solidFill>
              </a:rPr>
              <a:t>kopie </a:t>
            </a:r>
            <a:r>
              <a:rPr lang="sk" sz="1400" b="1">
                <a:solidFill>
                  <a:schemeClr val="dk1"/>
                </a:solidFill>
              </a:rPr>
              <a:t>pasu</a:t>
            </a:r>
            <a:r>
              <a:rPr lang="sk" sz="1400">
                <a:solidFill>
                  <a:schemeClr val="dk1"/>
                </a:solidFill>
              </a:rPr>
              <a:t> (platný ještě půl roku po návratu)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 sz="1400" b="1">
                <a:solidFill>
                  <a:schemeClr val="dk1"/>
                </a:solidFill>
              </a:rPr>
              <a:t>formulář o zdravotní prohlídce</a:t>
            </a:r>
            <a:r>
              <a:rPr lang="sk" sz="1400">
                <a:solidFill>
                  <a:schemeClr val="dk1"/>
                </a:solidFill>
              </a:rPr>
              <a:t>, krevní testy, RTG hrudníku (hradí student)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 sz="1400" b="1">
                <a:solidFill>
                  <a:schemeClr val="dk1"/>
                </a:solidFill>
              </a:rPr>
              <a:t>akceptační dopis</a:t>
            </a:r>
            <a:r>
              <a:rPr lang="sk" sz="1400">
                <a:solidFill>
                  <a:schemeClr val="dk1"/>
                </a:solidFill>
              </a:rPr>
              <a:t> z čínské univerzity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600" b="1">
              <a:solidFill>
                <a:srgbClr val="006BAB"/>
              </a:solidFill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4856650" y="821525"/>
            <a:ext cx="4179000" cy="29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b="1">
                <a:solidFill>
                  <a:schemeClr val="accent1"/>
                </a:solidFill>
              </a:rPr>
              <a:t>OČKOVÁNÍ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>
                <a:solidFill>
                  <a:schemeClr val="dk1"/>
                </a:solidFill>
              </a:rPr>
              <a:t>začít řešit </a:t>
            </a:r>
            <a:r>
              <a:rPr lang="sk" b="1">
                <a:solidFill>
                  <a:schemeClr val="dk1"/>
                </a:solidFill>
              </a:rPr>
              <a:t>leden/únor</a:t>
            </a:r>
            <a:r>
              <a:rPr lang="sk">
                <a:solidFill>
                  <a:schemeClr val="dk1"/>
                </a:solidFill>
              </a:rPr>
              <a:t> (nutný časový odstup od jednotlivých vakcín)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>
                <a:solidFill>
                  <a:schemeClr val="dk1"/>
                </a:solidFill>
              </a:rPr>
              <a:t>příspěvek od pojišťovny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>
                <a:solidFill>
                  <a:schemeClr val="dk1"/>
                </a:solidFill>
              </a:rPr>
              <a:t>doporučená očkování: vzteklina, žloutenka typu A i B, břišní tyfus, meningokok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562" y="3322125"/>
            <a:ext cx="2143846" cy="16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336625" y="1244025"/>
            <a:ext cx="4411800" cy="227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"/>
              <a:t>Česká republika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sk">
                <a:solidFill>
                  <a:srgbClr val="000000"/>
                </a:solidFill>
              </a:rPr>
              <a:t>čínská vláda - 3000 RMB/měsíc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sk">
                <a:solidFill>
                  <a:srgbClr val="000000"/>
                </a:solidFill>
              </a:rPr>
              <a:t>česká vláda - 6 500,-  Kč/měsíc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4572000" y="1046175"/>
            <a:ext cx="4632900" cy="22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2000">
                <a:solidFill>
                  <a:schemeClr val="accent1"/>
                </a:solidFill>
              </a:rPr>
              <a:t>Slovensko</a:t>
            </a:r>
            <a:endParaRPr sz="2000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 sz="2000">
                <a:solidFill>
                  <a:schemeClr val="dk1"/>
                </a:solidFill>
              </a:rPr>
              <a:t>čínská vláda - 3000 RMB/mesiac</a:t>
            </a:r>
            <a:endParaRPr sz="20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 sz="2000">
                <a:solidFill>
                  <a:schemeClr val="dk1"/>
                </a:solidFill>
              </a:rPr>
              <a:t>slovenská vláda - 100,-  USD/mesiac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2036025" y="3514725"/>
            <a:ext cx="5667300" cy="13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 sz="2000">
                <a:solidFill>
                  <a:schemeClr val="dk1"/>
                </a:solidFill>
              </a:rPr>
              <a:t>doprava tam i zpět hrazena UP (6+1)</a:t>
            </a:r>
            <a:endParaRPr sz="20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sk" sz="2000">
                <a:solidFill>
                  <a:schemeClr val="dk1"/>
                </a:solidFill>
              </a:rPr>
              <a:t>zdravotní pojištění hrazeno UP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sk" sz="2000">
                <a:solidFill>
                  <a:schemeClr val="dk1"/>
                </a:solidFill>
              </a:rPr>
              <a:t>vzít si do Číny cca 3000 RMB v </a:t>
            </a:r>
            <a:r>
              <a:rPr lang="sk" sz="2000" b="1">
                <a:solidFill>
                  <a:schemeClr val="dk1"/>
                </a:solidFill>
              </a:rPr>
              <a:t>hotovosti</a:t>
            </a:r>
            <a:r>
              <a:rPr lang="sk" sz="2000">
                <a:solidFill>
                  <a:schemeClr val="dk1"/>
                </a:solidFill>
              </a:rPr>
              <a:t>!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5" name="Google Shape;105;p16"/>
          <p:cNvSpPr txBox="1"/>
          <p:nvPr/>
        </p:nvSpPr>
        <p:spPr>
          <a:xfrm>
            <a:off x="428625" y="1046175"/>
            <a:ext cx="351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600" b="1">
                <a:solidFill>
                  <a:schemeClr val="accent1"/>
                </a:solidFill>
              </a:rPr>
              <a:t>Finance</a:t>
            </a:r>
            <a:endParaRPr sz="16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355525" y="974450"/>
            <a:ext cx="4873800" cy="371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600" b="1"/>
              <a:t>Koleje </a:t>
            </a:r>
            <a:endParaRPr sz="1600" b="1"/>
          </a:p>
          <a:p>
            <a:pPr marL="4572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sk" sz="1600">
                <a:solidFill>
                  <a:schemeClr val="dk1"/>
                </a:solidFill>
              </a:rPr>
              <a:t>sdílený pokoj pro </a:t>
            </a:r>
            <a:r>
              <a:rPr lang="sk" sz="1600" b="1">
                <a:solidFill>
                  <a:schemeClr val="dk1"/>
                </a:solidFill>
              </a:rPr>
              <a:t>2</a:t>
            </a:r>
            <a:r>
              <a:rPr lang="sk" sz="1600">
                <a:solidFill>
                  <a:schemeClr val="dk1"/>
                </a:solidFill>
              </a:rPr>
              <a:t> osoby stejného pohlaví, vlastní koupelna, balkon</a:t>
            </a:r>
            <a:endParaRPr sz="16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sk" sz="1600">
                <a:solidFill>
                  <a:srgbClr val="000000"/>
                </a:solidFill>
              </a:rPr>
              <a:t>hrazeno čínskou univerzitou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 b="1">
                <a:solidFill>
                  <a:srgbClr val="000000"/>
                </a:solidFill>
              </a:rPr>
              <a:t>15 minut</a:t>
            </a:r>
            <a:r>
              <a:rPr lang="sk" sz="1600">
                <a:solidFill>
                  <a:srgbClr val="000000"/>
                </a:solidFill>
              </a:rPr>
              <a:t> pěšky do školy</a:t>
            </a:r>
            <a:endParaRPr sz="16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sk" sz="1600" b="1">
                <a:solidFill>
                  <a:srgbClr val="000000"/>
                </a:solidFill>
              </a:rPr>
              <a:t>topení klimatizací</a:t>
            </a:r>
            <a:r>
              <a:rPr lang="sk" sz="1600">
                <a:solidFill>
                  <a:srgbClr val="000000"/>
                </a:solidFill>
              </a:rPr>
              <a:t> → chladno v zimě</a:t>
            </a:r>
            <a:endParaRPr sz="16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sk" sz="1600">
                <a:solidFill>
                  <a:srgbClr val="000000"/>
                </a:solidFill>
              </a:rPr>
              <a:t>nutno</a:t>
            </a:r>
            <a:r>
              <a:rPr lang="sk" sz="1600" b="1">
                <a:solidFill>
                  <a:srgbClr val="000000"/>
                </a:solidFill>
              </a:rPr>
              <a:t> koupit</a:t>
            </a:r>
            <a:r>
              <a:rPr lang="sk" sz="1600">
                <a:solidFill>
                  <a:srgbClr val="000000"/>
                </a:solidFill>
              </a:rPr>
              <a:t> vlastní matrace, peřiny…</a:t>
            </a:r>
            <a:endParaRPr sz="16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sk" sz="1600">
                <a:solidFill>
                  <a:srgbClr val="000000"/>
                </a:solidFill>
              </a:rPr>
              <a:t>neomezené vycházky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pračky na chodbách (pouze studená </a:t>
            </a:r>
            <a:endParaRPr sz="16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600">
                <a:solidFill>
                  <a:srgbClr val="000000"/>
                </a:solidFill>
              </a:rPr>
              <a:t>voda)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mini lednička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 b="1">
                <a:solidFill>
                  <a:srgbClr val="000000"/>
                </a:solidFill>
              </a:rPr>
              <a:t>wifi </a:t>
            </a:r>
            <a:r>
              <a:rPr lang="sk" sz="1600">
                <a:solidFill>
                  <a:srgbClr val="000000"/>
                </a:solidFill>
              </a:rPr>
              <a:t>připojení</a:t>
            </a:r>
            <a:endParaRPr sz="16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063290" y="2446924"/>
            <a:ext cx="2965420" cy="22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375536" y="541425"/>
            <a:ext cx="2993100" cy="224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955638" y="3212561"/>
            <a:ext cx="1832877" cy="182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4102441" y="2450813"/>
            <a:ext cx="2996470" cy="224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6384475" y="2443250"/>
            <a:ext cx="2975200" cy="223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450825" y="816000"/>
            <a:ext cx="3724500" cy="29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600" b="1"/>
              <a:t>Stravování</a:t>
            </a:r>
            <a:endParaRPr sz="1600" b="1"/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sk" sz="1600">
                <a:solidFill>
                  <a:schemeClr val="dk1"/>
                </a:solidFill>
              </a:rPr>
              <a:t>možnost stravování na kampusu (cca 10 menz) i mimo kampus (McDonald’s, čínské restaurace, ..)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sk" sz="1600">
                <a:solidFill>
                  <a:schemeClr val="dk1"/>
                </a:solidFill>
              </a:rPr>
              <a:t>cena </a:t>
            </a:r>
            <a:r>
              <a:rPr lang="sk" sz="1600" b="1">
                <a:solidFill>
                  <a:schemeClr val="dk1"/>
                </a:solidFill>
              </a:rPr>
              <a:t>10 - 20 RMB</a:t>
            </a:r>
            <a:r>
              <a:rPr lang="sk" sz="1600">
                <a:solidFill>
                  <a:schemeClr val="dk1"/>
                </a:solidFill>
              </a:rPr>
              <a:t> za porci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sk" sz="1600">
                <a:solidFill>
                  <a:schemeClr val="dk1"/>
                </a:solidFill>
              </a:rPr>
              <a:t>na kolejích </a:t>
            </a:r>
            <a:r>
              <a:rPr lang="sk" sz="1600" b="1">
                <a:solidFill>
                  <a:schemeClr val="dk1"/>
                </a:solidFill>
              </a:rPr>
              <a:t>není kuchyňka</a:t>
            </a:r>
            <a:r>
              <a:rPr lang="sk" sz="1600">
                <a:solidFill>
                  <a:schemeClr val="dk1"/>
                </a:solidFill>
              </a:rPr>
              <a:t>!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sk" sz="1600">
                <a:solidFill>
                  <a:schemeClr val="dk1"/>
                </a:solidFill>
              </a:rPr>
              <a:t>na pokoji pouze varná konvice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sk" sz="1600">
                <a:solidFill>
                  <a:schemeClr val="dk1"/>
                </a:solidFill>
              </a:rPr>
              <a:t>zákaz vaření jídla na pokoji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4212" y="3152012"/>
            <a:ext cx="2244360" cy="18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1576" y="521056"/>
            <a:ext cx="2498815" cy="2059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 rotWithShape="1">
          <a:blip r:embed="rId5">
            <a:alphaModFix/>
          </a:blip>
          <a:srcRect t="26044" b="9996"/>
          <a:stretch/>
        </p:blipFill>
        <p:spPr>
          <a:xfrm>
            <a:off x="2800120" y="3425904"/>
            <a:ext cx="1773827" cy="166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 rotWithShape="1">
          <a:blip r:embed="rId6">
            <a:alphaModFix/>
          </a:blip>
          <a:srcRect b="24316"/>
          <a:stretch/>
        </p:blipFill>
        <p:spPr>
          <a:xfrm>
            <a:off x="6879500" y="435187"/>
            <a:ext cx="2193773" cy="2423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4563213" y="2962288"/>
            <a:ext cx="23270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8276" y="3382860"/>
            <a:ext cx="2321830" cy="17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533258" y="1131329"/>
            <a:ext cx="7681500" cy="56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600"/>
              <a:t>Výuka</a:t>
            </a:r>
            <a:endParaRPr sz="1600"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533258" y="1639442"/>
            <a:ext cx="7681500" cy="29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921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sk" sz="1600">
                <a:solidFill>
                  <a:srgbClr val="000000"/>
                </a:solidFill>
              </a:rPr>
              <a:t>7 úrovní - rozřazovací test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během semestru 2 zkouškové období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výuka - pondělí až pátek:</a:t>
            </a:r>
            <a:r>
              <a:rPr lang="sk" sz="1600" b="1">
                <a:solidFill>
                  <a:srgbClr val="000000"/>
                </a:solidFill>
              </a:rPr>
              <a:t> 8:30-10:00 a 10:30-12:00</a:t>
            </a:r>
            <a:endParaRPr sz="1600" b="1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odpoledne - volitelné předměty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celkové skóre za semestr: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docházka 10 %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úkoly 10 %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práce v hodině 10 %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první zkouška 30 %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sk" sz="1600">
                <a:solidFill>
                  <a:srgbClr val="000000"/>
                </a:solidFill>
              </a:rPr>
              <a:t>závěrečná zkouška 40 %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 rotWithShape="1">
          <a:blip r:embed="rId3">
            <a:alphaModFix/>
          </a:blip>
          <a:srcRect r="34327"/>
          <a:stretch/>
        </p:blipFill>
        <p:spPr>
          <a:xfrm>
            <a:off x="6810350" y="523875"/>
            <a:ext cx="209550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4975" y="2750325"/>
            <a:ext cx="3190880" cy="20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U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BAB"/>
      </a:accent1>
      <a:accent2>
        <a:srgbClr val="6C6D70"/>
      </a:accent2>
      <a:accent3>
        <a:srgbClr val="A5A5A5"/>
      </a:accent3>
      <a:accent4>
        <a:srgbClr val="ED7D3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</Words>
  <Application>Microsoft Office PowerPoint</Application>
  <PresentationFormat>Předvádění na obrazovce (16:9)</PresentationFormat>
  <Paragraphs>120</Paragraphs>
  <Slides>14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Motiv Office</vt:lpstr>
      <vt:lpstr>Studijní pobyt v ČLR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Výuka</vt:lpstr>
      <vt:lpstr>Prezentace aplikace PowerPoint</vt:lpstr>
      <vt:lpstr>Prezentace aplikace PowerPoint</vt:lpstr>
      <vt:lpstr>Na co se připravit</vt:lpstr>
      <vt:lpstr>Celkové hodnocení  </vt:lpstr>
      <vt:lpstr>Děkujeme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Studijní pobyt v ČLR</dc:title>
  <cp:lastModifiedBy>markitomanova markitomanova</cp:lastModifiedBy>
  <cp:revision>1</cp:revision>
  <dcterms:modified xsi:type="dcterms:W3CDTF">2020-09-30T10:50:38Z</dcterms:modified>
</cp:coreProperties>
</file>