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8" r:id="rId2"/>
    <p:sldId id="259" r:id="rId3"/>
    <p:sldId id="267" r:id="rId4"/>
    <p:sldId id="260" r:id="rId5"/>
    <p:sldId id="261" r:id="rId6"/>
    <p:sldId id="268" r:id="rId7"/>
    <p:sldId id="262" r:id="rId8"/>
    <p:sldId id="263" r:id="rId9"/>
    <p:sldId id="264" r:id="rId10"/>
    <p:sldId id="265" r:id="rId11"/>
    <p:sldId id="266" r:id="rId12"/>
  </p:sldIdLst>
  <p:sldSz cx="12160250" cy="6840538"/>
  <p:notesSz cx="6858000" cy="9144000"/>
  <p:defaultTextStyle>
    <a:defPPr>
      <a:defRPr lang="cs-CZ"/>
    </a:defPPr>
    <a:lvl1pPr marL="0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1pPr>
    <a:lvl2pPr marL="452537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2pPr>
    <a:lvl3pPr marL="905073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3pPr>
    <a:lvl4pPr marL="1357610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4pPr>
    <a:lvl5pPr marL="1810146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5pPr>
    <a:lvl6pPr marL="2262683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6pPr>
    <a:lvl7pPr marL="2715219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7pPr>
    <a:lvl8pPr marL="3167756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8pPr>
    <a:lvl9pPr marL="3620292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38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62" y="96"/>
      </p:cViewPr>
      <p:guideLst>
        <p:guide orient="horz" pos="2154"/>
        <p:guide pos="38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C1901-92BB-4FDD-BA03-8B5D36861ACA}" type="datetimeFigureOut">
              <a:rPr lang="cs-CZ" smtClean="0"/>
              <a:t>21.10.2026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EE4EC-FC1D-4A5C-A5BA-DA124659C1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403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EE4EC-FC1D-4A5C-A5BA-DA124659C1D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723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9305" y="6450675"/>
            <a:ext cx="9242264" cy="216000"/>
          </a:xfrm>
        </p:spPr>
        <p:txBody>
          <a:bodyPr/>
          <a:lstStyle/>
          <a:p>
            <a:pPr algn="ctr"/>
            <a:r>
              <a:rPr lang="cs-CZ" dirty="0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200" y="2898000"/>
            <a:ext cx="3341877" cy="103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7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870" y="1980001"/>
            <a:ext cx="10215134" cy="1612866"/>
          </a:xfrm>
        </p:spPr>
        <p:txBody>
          <a:bodyPr anchor="t">
            <a:normAutofit/>
          </a:bodyPr>
          <a:lstStyle>
            <a:lvl1pPr algn="l">
              <a:defRPr sz="351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2870" y="3592866"/>
            <a:ext cx="10215134" cy="1552712"/>
          </a:xfrm>
        </p:spPr>
        <p:txBody>
          <a:bodyPr/>
          <a:lstStyle>
            <a:lvl1pPr marL="0" indent="0" algn="l">
              <a:buNone/>
              <a:defRPr sz="3192">
                <a:solidFill>
                  <a:schemeClr val="accent2"/>
                </a:solidFill>
              </a:defRPr>
            </a:lvl1pPr>
            <a:lvl2pPr marL="608008" indent="0" algn="ctr">
              <a:buNone/>
              <a:defRPr sz="2659"/>
            </a:lvl2pPr>
            <a:lvl3pPr marL="1216015" indent="0" algn="ctr">
              <a:buNone/>
              <a:defRPr sz="2394"/>
            </a:lvl3pPr>
            <a:lvl4pPr marL="1824024" indent="0" algn="ctr">
              <a:buNone/>
              <a:defRPr sz="2128"/>
            </a:lvl4pPr>
            <a:lvl5pPr marL="2432032" indent="0" algn="ctr">
              <a:buNone/>
              <a:defRPr sz="2128"/>
            </a:lvl5pPr>
            <a:lvl6pPr marL="3040039" indent="0" algn="ctr">
              <a:buNone/>
              <a:defRPr sz="2128"/>
            </a:lvl6pPr>
            <a:lvl7pPr marL="3648047" indent="0" algn="ctr">
              <a:buNone/>
              <a:defRPr sz="2128"/>
            </a:lvl7pPr>
            <a:lvl8pPr marL="4256056" indent="0" algn="ctr">
              <a:buNone/>
              <a:defRPr sz="2128"/>
            </a:lvl8pPr>
            <a:lvl9pPr marL="4864063" indent="0" algn="ctr">
              <a:buNone/>
              <a:defRPr sz="2128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72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870" y="4380949"/>
            <a:ext cx="10215134" cy="982528"/>
          </a:xfrm>
        </p:spPr>
        <p:txBody>
          <a:bodyPr anchor="t">
            <a:normAutofit/>
          </a:bodyPr>
          <a:lstStyle>
            <a:lvl1pPr algn="ctr">
              <a:defRPr sz="351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2870" y="5363480"/>
            <a:ext cx="10215134" cy="945883"/>
          </a:xfrm>
        </p:spPr>
        <p:txBody>
          <a:bodyPr/>
          <a:lstStyle>
            <a:lvl1pPr marL="0" indent="0" algn="ctr">
              <a:buNone/>
              <a:defRPr sz="3192">
                <a:solidFill>
                  <a:schemeClr val="accent2"/>
                </a:solidFill>
              </a:defRPr>
            </a:lvl1pPr>
            <a:lvl2pPr marL="608008" indent="0" algn="ctr">
              <a:buNone/>
              <a:defRPr sz="2659"/>
            </a:lvl2pPr>
            <a:lvl3pPr marL="1216015" indent="0" algn="ctr">
              <a:buNone/>
              <a:defRPr sz="2394"/>
            </a:lvl3pPr>
            <a:lvl4pPr marL="1824024" indent="0" algn="ctr">
              <a:buNone/>
              <a:defRPr sz="2128"/>
            </a:lvl4pPr>
            <a:lvl5pPr marL="2432032" indent="0" algn="ctr">
              <a:buNone/>
              <a:defRPr sz="2128"/>
            </a:lvl5pPr>
            <a:lvl6pPr marL="3040039" indent="0" algn="ctr">
              <a:buNone/>
              <a:defRPr sz="2128"/>
            </a:lvl6pPr>
            <a:lvl7pPr marL="3648047" indent="0" algn="ctr">
              <a:buNone/>
              <a:defRPr sz="2128"/>
            </a:lvl7pPr>
            <a:lvl8pPr marL="4256056" indent="0" algn="ctr">
              <a:buNone/>
              <a:defRPr sz="2128"/>
            </a:lvl8pPr>
            <a:lvl9pPr marL="4864063" indent="0" algn="ctr">
              <a:buNone/>
              <a:defRPr sz="2128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9305" y="6450675"/>
            <a:ext cx="9242264" cy="216000"/>
          </a:xfrm>
        </p:spPr>
        <p:txBody>
          <a:bodyPr/>
          <a:lstStyle/>
          <a:p>
            <a:pPr algn="ctr"/>
            <a:r>
              <a:rPr lang="cs-CZ" dirty="0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947" y="1260000"/>
            <a:ext cx="2202979" cy="182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4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534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2870" y="2462400"/>
            <a:ext cx="4895025" cy="38988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2979" y="2462400"/>
            <a:ext cx="4895025" cy="38988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238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870" y="1620000"/>
            <a:ext cx="10215134" cy="748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870" y="2368800"/>
            <a:ext cx="4893536" cy="693376"/>
          </a:xfrm>
        </p:spPr>
        <p:txBody>
          <a:bodyPr anchor="b"/>
          <a:lstStyle>
            <a:lvl1pPr marL="0" indent="0">
              <a:buNone/>
              <a:defRPr sz="3192" b="1"/>
            </a:lvl1pPr>
            <a:lvl2pPr marL="608008" indent="0">
              <a:buNone/>
              <a:defRPr sz="2659" b="1"/>
            </a:lvl2pPr>
            <a:lvl3pPr marL="1216015" indent="0">
              <a:buNone/>
              <a:defRPr sz="2394" b="1"/>
            </a:lvl3pPr>
            <a:lvl4pPr marL="1824024" indent="0">
              <a:buNone/>
              <a:defRPr sz="2128" b="1"/>
            </a:lvl4pPr>
            <a:lvl5pPr marL="2432032" indent="0">
              <a:buNone/>
              <a:defRPr sz="2128" b="1"/>
            </a:lvl5pPr>
            <a:lvl6pPr marL="3040039" indent="0">
              <a:buNone/>
              <a:defRPr sz="2128" b="1"/>
            </a:lvl6pPr>
            <a:lvl7pPr marL="3648047" indent="0">
              <a:buNone/>
              <a:defRPr sz="2128" b="1"/>
            </a:lvl7pPr>
            <a:lvl8pPr marL="4256056" indent="0">
              <a:buNone/>
              <a:defRPr sz="2128" b="1"/>
            </a:lvl8pPr>
            <a:lvl9pPr marL="4864063" indent="0">
              <a:buNone/>
              <a:defRPr sz="212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2870" y="3151650"/>
            <a:ext cx="4893536" cy="320955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468" y="2368800"/>
            <a:ext cx="4893536" cy="693376"/>
          </a:xfrm>
        </p:spPr>
        <p:txBody>
          <a:bodyPr anchor="b"/>
          <a:lstStyle>
            <a:lvl1pPr marL="0" indent="0">
              <a:buNone/>
              <a:defRPr sz="3192" b="1"/>
            </a:lvl1pPr>
            <a:lvl2pPr marL="608008" indent="0">
              <a:buNone/>
              <a:defRPr sz="2659" b="1"/>
            </a:lvl2pPr>
            <a:lvl3pPr marL="1216015" indent="0">
              <a:buNone/>
              <a:defRPr sz="2394" b="1"/>
            </a:lvl3pPr>
            <a:lvl4pPr marL="1824024" indent="0">
              <a:buNone/>
              <a:defRPr sz="2128" b="1"/>
            </a:lvl4pPr>
            <a:lvl5pPr marL="2432032" indent="0">
              <a:buNone/>
              <a:defRPr sz="2128" b="1"/>
            </a:lvl5pPr>
            <a:lvl6pPr marL="3040039" indent="0">
              <a:buNone/>
              <a:defRPr sz="2128" b="1"/>
            </a:lvl6pPr>
            <a:lvl7pPr marL="3648047" indent="0">
              <a:buNone/>
              <a:defRPr sz="2128" b="1"/>
            </a:lvl7pPr>
            <a:lvl8pPr marL="4256056" indent="0">
              <a:buNone/>
              <a:defRPr sz="2128" b="1"/>
            </a:lvl8pPr>
            <a:lvl9pPr marL="4864063" indent="0">
              <a:buNone/>
              <a:defRPr sz="212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468" y="3151650"/>
            <a:ext cx="4893536" cy="320955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127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247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81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870" y="1620000"/>
            <a:ext cx="4059167" cy="748800"/>
          </a:xfrm>
        </p:spPr>
        <p:txBody>
          <a:bodyPr anchor="b">
            <a:normAutofit/>
          </a:bodyPr>
          <a:lstStyle>
            <a:lvl1pPr>
              <a:defRPr sz="351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9690" y="1620000"/>
            <a:ext cx="6018314" cy="4733283"/>
          </a:xfrm>
        </p:spPr>
        <p:txBody>
          <a:bodyPr>
            <a:normAutofit/>
          </a:bodyPr>
          <a:lstStyle>
            <a:lvl1pPr>
              <a:defRPr sz="3243"/>
            </a:lvl1pPr>
            <a:lvl2pPr>
              <a:defRPr sz="2702"/>
            </a:lvl2pPr>
            <a:lvl3pPr>
              <a:defRPr sz="2432"/>
            </a:lvl3pPr>
            <a:lvl4pPr>
              <a:defRPr sz="2162"/>
            </a:lvl4pPr>
            <a:lvl5pPr>
              <a:defRPr sz="2162"/>
            </a:lvl5pPr>
            <a:lvl6pPr>
              <a:defRPr sz="2659"/>
            </a:lvl6pPr>
            <a:lvl7pPr>
              <a:defRPr sz="2659"/>
            </a:lvl7pPr>
            <a:lvl8pPr>
              <a:defRPr sz="2659"/>
            </a:lvl8pPr>
            <a:lvl9pPr>
              <a:defRPr sz="2659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2870" y="2458274"/>
            <a:ext cx="4059167" cy="3902926"/>
          </a:xfrm>
        </p:spPr>
        <p:txBody>
          <a:bodyPr/>
          <a:lstStyle>
            <a:lvl1pPr marL="0" indent="0">
              <a:buNone/>
              <a:defRPr sz="2128"/>
            </a:lvl1pPr>
            <a:lvl2pPr marL="608008" indent="0">
              <a:buNone/>
              <a:defRPr sz="1862"/>
            </a:lvl2pPr>
            <a:lvl3pPr marL="1216015" indent="0">
              <a:buNone/>
              <a:defRPr sz="1596"/>
            </a:lvl3pPr>
            <a:lvl4pPr marL="1824024" indent="0">
              <a:buNone/>
              <a:defRPr sz="1330"/>
            </a:lvl4pPr>
            <a:lvl5pPr marL="2432032" indent="0">
              <a:buNone/>
              <a:defRPr sz="1330"/>
            </a:lvl5pPr>
            <a:lvl6pPr marL="3040039" indent="0">
              <a:buNone/>
              <a:defRPr sz="1330"/>
            </a:lvl6pPr>
            <a:lvl7pPr marL="3648047" indent="0">
              <a:buNone/>
              <a:defRPr sz="1330"/>
            </a:lvl7pPr>
            <a:lvl8pPr marL="4256056" indent="0">
              <a:buNone/>
              <a:defRPr sz="1330"/>
            </a:lvl8pPr>
            <a:lvl9pPr marL="4864063" indent="0">
              <a:buNone/>
              <a:defRPr sz="133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885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2870" y="1620000"/>
            <a:ext cx="10215134" cy="74808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870" y="2460570"/>
            <a:ext cx="10215134" cy="38986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2870" y="6450675"/>
            <a:ext cx="9619119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35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autor prezentace, datum prezentace, univerzitní oddělení, fakulta, adresa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0473" y="6450675"/>
            <a:ext cx="427532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5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3B6205-E093-439F-9685-8F7A4FC3F425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72" y="540003"/>
            <a:ext cx="2560443" cy="71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32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3" r:id="rId2"/>
    <p:sldLayoutId id="2147483685" r:id="rId3"/>
    <p:sldLayoutId id="2147483674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hf sldNum="0" hdr="0" dt="0"/>
  <p:txStyles>
    <p:titleStyle>
      <a:lvl1pPr algn="l" defTabSz="1216015" rtl="0" eaLnBrk="1" latinLnBrk="0" hangingPunct="1">
        <a:lnSpc>
          <a:spcPct val="100000"/>
        </a:lnSpc>
        <a:spcBef>
          <a:spcPct val="0"/>
        </a:spcBef>
        <a:buNone/>
        <a:defRPr sz="3513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60365" indent="-360365" algn="l" defTabSz="1216015" rtl="0" eaLnBrk="1" latinLnBrk="0" hangingPunct="1">
        <a:lnSpc>
          <a:spcPct val="100000"/>
        </a:lnSpc>
        <a:spcBef>
          <a:spcPts val="1330"/>
        </a:spcBef>
        <a:buFont typeface="Arial" panose="020B0604020202020204" pitchFamily="34" charset="0"/>
        <a:buChar char="−"/>
        <a:defRPr sz="2702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29310" indent="-368945" algn="l" defTabSz="1216015" rtl="0" eaLnBrk="1" latinLnBrk="0" hangingPunct="1">
        <a:lnSpc>
          <a:spcPct val="100000"/>
        </a:lnSpc>
        <a:spcBef>
          <a:spcPts val="665"/>
        </a:spcBef>
        <a:buFont typeface="Arial" panose="020B0604020202020204" pitchFamily="34" charset="0"/>
        <a:buChar char="−"/>
        <a:defRPr sz="2432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89675" indent="-360365" algn="l" defTabSz="1216015" rtl="0" eaLnBrk="1" latinLnBrk="0" hangingPunct="1">
        <a:lnSpc>
          <a:spcPct val="100000"/>
        </a:lnSpc>
        <a:spcBef>
          <a:spcPts val="665"/>
        </a:spcBef>
        <a:buFont typeface="Arial" panose="020B0604020202020204" pitchFamily="34" charset="0"/>
        <a:buChar char="−"/>
        <a:defRPr sz="2162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447896" indent="-358221" algn="l" defTabSz="1216015" rtl="0" eaLnBrk="1" latinLnBrk="0" hangingPunct="1">
        <a:lnSpc>
          <a:spcPct val="100000"/>
        </a:lnSpc>
        <a:spcBef>
          <a:spcPts val="665"/>
        </a:spcBef>
        <a:buFont typeface="Arial" panose="020B0604020202020204" pitchFamily="34" charset="0"/>
        <a:buChar char="−"/>
        <a:defRPr sz="1892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18985" indent="-371091" algn="l" defTabSz="1216015" rtl="0" eaLnBrk="1" latinLnBrk="0" hangingPunct="1">
        <a:lnSpc>
          <a:spcPct val="100000"/>
        </a:lnSpc>
        <a:spcBef>
          <a:spcPts val="665"/>
        </a:spcBef>
        <a:buFont typeface="Arial" panose="020B0604020202020204" pitchFamily="34" charset="0"/>
        <a:buChar char="−"/>
        <a:defRPr sz="1892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4043" indent="-304004" algn="l" defTabSz="1216015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6pPr>
      <a:lvl7pPr marL="3952052" indent="-304004" algn="l" defTabSz="1216015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7pPr>
      <a:lvl8pPr marL="4560059" indent="-304004" algn="l" defTabSz="1216015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8pPr>
      <a:lvl9pPr marL="5168067" indent="-304004" algn="l" defTabSz="1216015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1pPr>
      <a:lvl2pPr marL="608008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216015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3pPr>
      <a:lvl4pPr marL="1824024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4pPr>
      <a:lvl5pPr marL="2432032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5pPr>
      <a:lvl6pPr marL="3040039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6pPr>
      <a:lvl7pPr marL="3648047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7pPr>
      <a:lvl8pPr marL="4256056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8pPr>
      <a:lvl9pPr marL="4864063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72870" y="3835831"/>
            <a:ext cx="10215134" cy="1527646"/>
          </a:xfrm>
        </p:spPr>
        <p:txBody>
          <a:bodyPr>
            <a:normAutofit/>
          </a:bodyPr>
          <a:lstStyle/>
          <a:p>
            <a:r>
              <a:rPr lang="cs-CZ" dirty="0">
                <a:latin typeface="+mj-lt"/>
              </a:rPr>
              <a:t>Institut celoživotního vzdělávání FF UP</a:t>
            </a:r>
            <a:br>
              <a:rPr lang="cs-CZ" dirty="0">
                <a:latin typeface="+mj-lt"/>
              </a:rPr>
            </a:br>
            <a:br>
              <a:rPr lang="cs-CZ" dirty="0">
                <a:latin typeface="+mj-lt"/>
              </a:rPr>
            </a:br>
            <a:r>
              <a:rPr lang="cs-CZ" sz="1800" dirty="0">
                <a:solidFill>
                  <a:schemeClr val="accent2"/>
                </a:solidFill>
                <a:latin typeface="+mj-lt"/>
              </a:rPr>
              <a:t>Filozofická fakulta </a:t>
            </a:r>
            <a:r>
              <a:rPr lang="cs-CZ" sz="1800" b="0" dirty="0">
                <a:solidFill>
                  <a:schemeClr val="accent2"/>
                </a:solidFill>
                <a:latin typeface="+mj-lt"/>
              </a:rPr>
              <a:t>| Univerzita Palackého v Olomouci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latin typeface="+mj-lt"/>
              </a:rPr>
              <a:t>srpen 2026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AFF5996-23F8-4D36-A5F0-07C09486B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73" y="1204409"/>
            <a:ext cx="4579807" cy="96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1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476FDE-1CA5-4A06-A34F-01CEA474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62" y="1519261"/>
            <a:ext cx="5188057" cy="748080"/>
          </a:xfrm>
        </p:spPr>
        <p:txBody>
          <a:bodyPr>
            <a:normAutofit/>
          </a:bodyPr>
          <a:lstStyle/>
          <a:p>
            <a:pPr algn="ctr"/>
            <a:r>
              <a:rPr lang="cs-CZ" sz="2800" dirty="0">
                <a:latin typeface="+mj-lt"/>
              </a:rPr>
              <a:t>Tradice a inovace ve vzdělávání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BE6677-5550-4F6A-B00F-61CA59C5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62" y="2235631"/>
            <a:ext cx="5250050" cy="41236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1600" b="1" dirty="0">
                <a:latin typeface="+mj-lt"/>
              </a:rPr>
              <a:t>Univerzita Palackého v Olomouci </a:t>
            </a:r>
            <a:r>
              <a:rPr lang="cs-CZ" sz="1600" dirty="0">
                <a:latin typeface="+mj-lt"/>
              </a:rPr>
              <a:t>(UP) je druhou nejstarší univerzitou v České republice (založena 1573). </a:t>
            </a:r>
          </a:p>
          <a:p>
            <a:pPr marL="0" indent="0" algn="just">
              <a:buNone/>
            </a:pPr>
            <a:r>
              <a:rPr lang="cs-CZ" sz="1600" b="1" dirty="0">
                <a:solidFill>
                  <a:schemeClr val="accent2"/>
                </a:solidFill>
                <a:latin typeface="+mj-lt"/>
              </a:rPr>
              <a:t>Filozofická fakulta </a:t>
            </a:r>
            <a:r>
              <a:rPr lang="cs-CZ" sz="1600" dirty="0">
                <a:solidFill>
                  <a:schemeClr val="accent2"/>
                </a:solidFill>
                <a:latin typeface="+mj-lt"/>
              </a:rPr>
              <a:t>(FF) je jednou z 8 fakult univerzity. Patří k jejím největším součástem a nabízí široké rozvrstvení humanitních, společenskovědních, uměnovědných a filologických oborů. Zajišťuje moderní výuku i špičkový výzkum v mezinárodním kontextu.</a:t>
            </a:r>
            <a:endParaRPr lang="cs-CZ" sz="1600" b="1" dirty="0">
              <a:solidFill>
                <a:schemeClr val="accent2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cs-CZ" sz="1600" b="1" dirty="0">
                <a:latin typeface="+mj-lt"/>
              </a:rPr>
              <a:t>Institut celoživotního vzdělávání </a:t>
            </a:r>
            <a:r>
              <a:rPr lang="cs-CZ" sz="1600" dirty="0">
                <a:latin typeface="+mj-lt"/>
              </a:rPr>
              <a:t>(ICV) působí jako klíčové pracoviště, které spojuje fakultní know-how s potřebami praxe, veřejných institucí a evropského vzdělávacího prostoru. </a:t>
            </a:r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D4FA9CCA-F74F-40E1-A0A2-E24D20718482}"/>
              </a:ext>
            </a:extLst>
          </p:cNvPr>
          <p:cNvSpPr/>
          <p:nvPr/>
        </p:nvSpPr>
        <p:spPr>
          <a:xfrm>
            <a:off x="2909806" y="6405234"/>
            <a:ext cx="2696706" cy="2944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>
                <a:solidFill>
                  <a:schemeClr val="accent2"/>
                </a:solidFill>
                <a:latin typeface="+mj-lt"/>
              </a:rPr>
              <a:t>www.upol.cz/univerzita/zakladni-informace/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C19B1B8-622B-4818-BBB5-A35BE5B1C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722" y="0"/>
            <a:ext cx="6189528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44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3A51F-7C4C-48A4-AA8D-EE399200F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03130"/>
            <a:ext cx="10215134" cy="1064950"/>
          </a:xfrm>
        </p:spPr>
        <p:txBody>
          <a:bodyPr/>
          <a:lstStyle/>
          <a:p>
            <a:pPr algn="ctr"/>
            <a:r>
              <a:rPr lang="cs-CZ" dirty="0">
                <a:latin typeface="+mj-lt"/>
              </a:rPr>
              <a:t>Univerzita Palackého v Olomouci v číslech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CF425F77-4F9F-4DF3-83BC-1E98169EE460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35605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Zástupný obsah 17">
            <a:extLst>
              <a:ext uri="{FF2B5EF4-FFF2-40B4-BE49-F238E27FC236}">
                <a16:creationId xmlns:a16="http://schemas.microsoft.com/office/drawing/2014/main" id="{290A3B07-378B-4A41-9108-0F18A3DF6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0734" y="2102815"/>
            <a:ext cx="7818782" cy="4474679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254482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07863F-722D-4BD0-97DA-FB0E50F29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429719"/>
            <a:ext cx="10215134" cy="1069383"/>
          </a:xfrm>
        </p:spPr>
        <p:txBody>
          <a:bodyPr/>
          <a:lstStyle/>
          <a:p>
            <a:pPr algn="ctr"/>
            <a:r>
              <a:rPr lang="cs-CZ" dirty="0">
                <a:latin typeface="+mj-lt"/>
              </a:rPr>
              <a:t>4 pilíře činnosti ICV FF UP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5AA0452A-F725-47EF-8FC2-FE7F3A290BE7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964411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47362998-636D-4F1F-91CC-6A12B769A6ED}"/>
              </a:ext>
            </a:extLst>
          </p:cNvPr>
          <p:cNvSpPr/>
          <p:nvPr/>
        </p:nvSpPr>
        <p:spPr>
          <a:xfrm>
            <a:off x="972246" y="2479704"/>
            <a:ext cx="2003157" cy="372346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Profesní kvalifikace </a:t>
            </a:r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&amp; </a:t>
            </a:r>
            <a:r>
              <a:rPr lang="cs-CZ" sz="1400" b="1" dirty="0" err="1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Mikrocertifikáty</a:t>
            </a:r>
            <a:endParaRPr lang="cs-CZ" sz="1400" b="1" dirty="0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200" b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200" b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200" b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200" b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algn="just"/>
            <a:r>
              <a:rPr lang="cs-CZ" sz="11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Akreditované programy pro zdravotnictví, psychologii, sociální sféru a programy opatřené </a:t>
            </a:r>
            <a:r>
              <a:rPr lang="cs-CZ" sz="1100" b="1" dirty="0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mikrocertifikáty</a:t>
            </a:r>
            <a:r>
              <a:rPr lang="cs-CZ" sz="11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zaměřené na udržitelnost a zelené dovednosti.  </a:t>
            </a:r>
            <a:r>
              <a:rPr lang="cs-CZ" sz="1100" b="1" dirty="0">
                <a:latin typeface="+mj-lt"/>
              </a:rPr>
              <a:t>ní 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35130C42-15ED-4630-A28D-97963AFB6E0F}"/>
              </a:ext>
            </a:extLst>
          </p:cNvPr>
          <p:cNvSpPr/>
          <p:nvPr/>
        </p:nvSpPr>
        <p:spPr>
          <a:xfrm>
            <a:off x="3684450" y="2508799"/>
            <a:ext cx="2003156" cy="37234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Učitelská způsobilost </a:t>
            </a:r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&amp; Mentoring</a:t>
            </a:r>
          </a:p>
          <a:p>
            <a:pPr algn="ctr"/>
            <a:endParaRPr lang="cs-CZ" sz="1400" b="1" dirty="0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400" b="1" dirty="0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400" b="1" dirty="0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400" b="1" dirty="0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cs-CZ" sz="1100" b="1" dirty="0">
                <a:solidFill>
                  <a:schemeClr val="tx1"/>
                </a:solidFill>
                <a:latin typeface="+mj-lt"/>
              </a:rPr>
              <a:t>Pedagogické studium pro učitele 2. stupně ZŠ a SŠ spojené se systémem podpory provázejících učitelů v praxi.</a:t>
            </a:r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729E7BE1-4429-4C46-A9B5-0003B594C8FE}"/>
              </a:ext>
            </a:extLst>
          </p:cNvPr>
          <p:cNvSpPr/>
          <p:nvPr/>
        </p:nvSpPr>
        <p:spPr>
          <a:xfrm>
            <a:off x="6472646" y="2508800"/>
            <a:ext cx="2003155" cy="37234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Zájmové kurzy &amp; </a:t>
            </a:r>
          </a:p>
          <a:p>
            <a:pPr algn="ctr"/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Letní školy </a:t>
            </a:r>
          </a:p>
          <a:p>
            <a:pPr algn="ctr"/>
            <a:endParaRPr lang="cs-CZ" sz="12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cs-CZ" sz="12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cs-CZ" sz="12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cs-CZ" sz="12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cs-CZ" sz="1100" b="1" dirty="0">
                <a:solidFill>
                  <a:schemeClr val="tx1"/>
                </a:solidFill>
                <a:latin typeface="+mj-lt"/>
              </a:rPr>
              <a:t>Odborné letní školy (např. bohemistika, numismatika) a zájmové kurzy a vědecko­popularizační cyklus „Věda v praxi" pro širokou veřejnost</a:t>
            </a:r>
            <a:r>
              <a:rPr lang="cs-CZ" sz="11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FDB06824-FBE7-4B5B-93E4-8E356154343D}"/>
              </a:ext>
            </a:extLst>
          </p:cNvPr>
          <p:cNvSpPr/>
          <p:nvPr/>
        </p:nvSpPr>
        <p:spPr>
          <a:xfrm>
            <a:off x="9260841" y="2489404"/>
            <a:ext cx="2003154" cy="374286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Interní rozvoj &amp; Projektová činnost </a:t>
            </a:r>
          </a:p>
          <a:p>
            <a:pPr algn="ctr"/>
            <a:endParaRPr lang="cs-CZ" sz="1100" b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cs-CZ" sz="1100" b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cs-CZ" sz="1100" b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cs-CZ" sz="1100" b="1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cs-CZ" sz="1100" b="1" dirty="0">
                <a:solidFill>
                  <a:schemeClr val="tx1"/>
                </a:solidFill>
                <a:latin typeface="+mj-lt"/>
              </a:rPr>
              <a:t>Vzdělávání zaměstnanců FF UP (rozvoj pedagogických dovedností, </a:t>
            </a:r>
            <a:r>
              <a:rPr lang="cs-CZ" sz="1100" b="1" dirty="0" err="1">
                <a:solidFill>
                  <a:schemeClr val="tx1"/>
                </a:solidFill>
                <a:latin typeface="+mj-lt"/>
              </a:rPr>
              <a:t>Moodle</a:t>
            </a:r>
            <a:r>
              <a:rPr lang="cs-CZ" sz="1100" b="1" dirty="0">
                <a:solidFill>
                  <a:schemeClr val="tx1"/>
                </a:solidFill>
                <a:latin typeface="+mj-lt"/>
              </a:rPr>
              <a:t>, integrace Al do výuky) a celouniverzitní rozvojové projekty.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D8F7248-CB9A-4A63-A62A-1F6CABE0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55" y="2410484"/>
            <a:ext cx="757646" cy="71192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2D7CE11-EB49-4899-9D51-97B99A7F2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1529" y="2410484"/>
            <a:ext cx="813661" cy="77302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A793C14-B003-44B5-81E2-104F7A6B7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245" y="2457342"/>
            <a:ext cx="813662" cy="80541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2EF9F11C-528A-406A-85F9-AB2AB31AB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8448" y="2461617"/>
            <a:ext cx="861706" cy="75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43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A6D65D-88E6-4F14-BBA4-7FADFE96E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83224"/>
            <a:ext cx="10215134" cy="1077346"/>
          </a:xfrm>
        </p:spPr>
        <p:txBody>
          <a:bodyPr/>
          <a:lstStyle/>
          <a:p>
            <a:pPr algn="ctr"/>
            <a:r>
              <a:rPr lang="cs-CZ" dirty="0">
                <a:latin typeface="+mj-lt"/>
              </a:rPr>
              <a:t>Programy opatřené </a:t>
            </a:r>
            <a:r>
              <a:rPr lang="cs-CZ" dirty="0" err="1">
                <a:latin typeface="+mj-lt"/>
              </a:rPr>
              <a:t>mikrocertifikátem</a:t>
            </a:r>
            <a:r>
              <a:rPr lang="cs-CZ" dirty="0"/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6FB2E8-6D2C-4510-A6C3-D01482E06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870" y="3286539"/>
            <a:ext cx="10215134" cy="30727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cs-CZ" dirty="0">
              <a:latin typeface="+mj-lt"/>
            </a:endParaRPr>
          </a:p>
          <a:p>
            <a:pPr marL="0" indent="0">
              <a:buNone/>
            </a:pPr>
            <a:endParaRPr lang="cs-CZ" dirty="0">
              <a:latin typeface="+mj-lt"/>
            </a:endParaRPr>
          </a:p>
          <a:p>
            <a:pPr marL="0" indent="0">
              <a:buNone/>
            </a:pPr>
            <a:r>
              <a:rPr lang="cs-CZ" dirty="0">
                <a:latin typeface="+mj-lt"/>
              </a:rPr>
              <a:t>ICV realizuje: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Udržitelnost a etika v projektovém managementu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Udržitelný sociální pracovník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Komunikace a popularizace vědy</a:t>
            </a:r>
            <a:endParaRPr lang="cs-CZ" i="0" strike="noStrike" dirty="0">
              <a:effectLst/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KPZ – Kurz pozitivní změny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F1AA079B-F2B1-4BD8-A2B9-6B215340F061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921897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EAB654E5-8367-4D2A-B911-82FA6070ED19}"/>
              </a:ext>
            </a:extLst>
          </p:cNvPr>
          <p:cNvSpPr/>
          <p:nvPr/>
        </p:nvSpPr>
        <p:spPr>
          <a:xfrm>
            <a:off x="8055244" y="6280687"/>
            <a:ext cx="3704095" cy="3060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 dirty="0">
                <a:solidFill>
                  <a:schemeClr val="tx1"/>
                </a:solidFill>
              </a:rPr>
              <a:t>www.ff.upol.cz/icv/programy-czv-opatrene-mikrocertifikatem</a:t>
            </a:r>
            <a:r>
              <a:rPr lang="cs-CZ" dirty="0"/>
              <a:t>/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B7672D4F-9CA5-4108-97ED-99378FB10A03}"/>
              </a:ext>
            </a:extLst>
          </p:cNvPr>
          <p:cNvSpPr/>
          <p:nvPr/>
        </p:nvSpPr>
        <p:spPr>
          <a:xfrm>
            <a:off x="972245" y="2084842"/>
            <a:ext cx="10256763" cy="15418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b="1" dirty="0">
                <a:solidFill>
                  <a:schemeClr val="accent2"/>
                </a:solidFill>
                <a:latin typeface="+mj-lt"/>
              </a:rPr>
              <a:t>Programy opatřené </a:t>
            </a:r>
            <a:r>
              <a:rPr lang="cs-CZ" b="1" dirty="0" err="1">
                <a:solidFill>
                  <a:schemeClr val="accent2"/>
                </a:solidFill>
                <a:latin typeface="+mj-lt"/>
              </a:rPr>
              <a:t>mikrocertifikátem</a:t>
            </a:r>
            <a:r>
              <a:rPr lang="cs-CZ" dirty="0">
                <a:solidFill>
                  <a:schemeClr val="accent2"/>
                </a:solidFill>
                <a:latin typeface="+mj-lt"/>
              </a:rPr>
              <a:t> jsou programy celoživotního vzdělávání zaměřené na získání konkrétních znalostí a dovedností, jejichž úspěšné absolvování je doloženo </a:t>
            </a:r>
            <a:r>
              <a:rPr lang="cs-CZ" b="1" dirty="0" err="1">
                <a:solidFill>
                  <a:schemeClr val="accent2"/>
                </a:solidFill>
                <a:latin typeface="+mj-lt"/>
              </a:rPr>
              <a:t>mikrocertifikátem</a:t>
            </a:r>
            <a:r>
              <a:rPr lang="cs-CZ" b="1" dirty="0">
                <a:solidFill>
                  <a:schemeClr val="accent2"/>
                </a:solidFill>
                <a:latin typeface="+mj-lt"/>
              </a:rPr>
              <a:t> – standardizovaným a ověřitelným dokladem o dosažených výsledcích učení</a:t>
            </a:r>
            <a:r>
              <a:rPr lang="cs-CZ" dirty="0">
                <a:solidFill>
                  <a:schemeClr val="accent2"/>
                </a:solidFill>
                <a:latin typeface="+mj-lt"/>
              </a:rPr>
              <a:t>. Programy opatřené </a:t>
            </a:r>
            <a:r>
              <a:rPr lang="cs-CZ" dirty="0" err="1">
                <a:solidFill>
                  <a:schemeClr val="accent2"/>
                </a:solidFill>
                <a:latin typeface="+mj-lt"/>
              </a:rPr>
              <a:t>mikrocertifikátem</a:t>
            </a:r>
            <a:r>
              <a:rPr lang="cs-CZ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dirty="0">
                <a:solidFill>
                  <a:schemeClr val="accent2"/>
                </a:solidFill>
                <a:latin typeface="+mj-lt"/>
              </a:rPr>
              <a:t>pružně reagují na aktuální potřeby praxe a trhu práce</a:t>
            </a:r>
            <a:r>
              <a:rPr lang="cs-CZ" dirty="0">
                <a:solidFill>
                  <a:schemeClr val="accent2"/>
                </a:solidFill>
                <a:latin typeface="+mj-lt"/>
              </a:rPr>
              <a:t> a umožňují získat konkrétní kompetence </a:t>
            </a:r>
            <a:r>
              <a:rPr lang="cs-CZ" b="1" dirty="0">
                <a:solidFill>
                  <a:schemeClr val="accent2"/>
                </a:solidFill>
                <a:latin typeface="+mj-lt"/>
              </a:rPr>
              <a:t>v kratším a cílenějším formátu než celé vysokoškolské studium</a:t>
            </a:r>
            <a:r>
              <a:rPr lang="cs-CZ" dirty="0">
                <a:solidFill>
                  <a:schemeClr val="accent2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365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B24E2A-BF90-4331-9DD7-DE023D332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56139"/>
            <a:ext cx="10215134" cy="1011941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+mj-lt"/>
              </a:rPr>
              <a:t>Proces schvalování programů opatřených </a:t>
            </a:r>
            <a:r>
              <a:rPr lang="cs-CZ" dirty="0" err="1">
                <a:latin typeface="+mj-lt"/>
              </a:rPr>
              <a:t>mikrocertifikátem</a:t>
            </a:r>
            <a:r>
              <a:rPr lang="cs-CZ" dirty="0">
                <a:latin typeface="+mj-lt"/>
              </a:rPr>
              <a:t> </a:t>
            </a: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4E5AA3D-B22E-4F49-A697-6A72F3264DC6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62110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Zástupný obsah 11">
            <a:extLst>
              <a:ext uri="{FF2B5EF4-FFF2-40B4-BE49-F238E27FC236}">
                <a16:creationId xmlns:a16="http://schemas.microsoft.com/office/drawing/2014/main" id="{ABEC039C-F822-4193-A295-BE2A3F612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8490" y="2124768"/>
            <a:ext cx="9263270" cy="443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34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D2CF15-15F0-45DD-9B1F-D9A4B922E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290234"/>
            <a:ext cx="10215134" cy="1077846"/>
          </a:xfrm>
        </p:spPr>
        <p:txBody>
          <a:bodyPr/>
          <a:lstStyle/>
          <a:p>
            <a:pPr algn="ctr"/>
            <a:r>
              <a:rPr lang="cs-CZ" dirty="0">
                <a:latin typeface="+mj-lt"/>
              </a:rPr>
              <a:t>Akreditované profesní programy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28AA94-D964-44FB-A444-BA55FA20D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>
                <a:latin typeface="+mj-lt"/>
              </a:rPr>
              <a:t>Programy zaměřené na výkon povolání s garancí odborných kateder FF UP: </a:t>
            </a:r>
          </a:p>
          <a:p>
            <a:pPr marL="0" indent="0">
              <a:buNone/>
            </a:pPr>
            <a:endParaRPr lang="cs-CZ" dirty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Psycholog ve zdravotnictví (akreditace Ministerstva zdravotnictví ČR)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Školní psycholog na ZŠ a SŠ  &amp; Dopravní psychologie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Programy pro sociální pracovníky (akreditace MPSV ČR)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C83D9C4E-B617-4E67-9C83-343EAD978E57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29157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468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614663-6141-49C4-99CA-2D4E0AB1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09607"/>
            <a:ext cx="10215134" cy="1058473"/>
          </a:xfrm>
        </p:spPr>
        <p:txBody>
          <a:bodyPr/>
          <a:lstStyle/>
          <a:p>
            <a:pPr algn="ctr"/>
            <a:r>
              <a:rPr lang="cs-CZ" dirty="0">
                <a:latin typeface="+mj-lt"/>
              </a:rPr>
              <a:t>Učitelská způsobilost a mentoring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BBAD30-4B49-46DF-B5B8-3B72725AC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848" y="2324959"/>
            <a:ext cx="10215134" cy="389866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cs-CZ" b="1" dirty="0">
                <a:latin typeface="+mj-lt"/>
              </a:rPr>
              <a:t>Studium pedagogiky (Učitelská způsobilost) </a:t>
            </a:r>
          </a:p>
          <a:p>
            <a:pPr marL="0" indent="0">
              <a:buNone/>
            </a:pPr>
            <a:r>
              <a:rPr lang="cs-CZ" dirty="0">
                <a:latin typeface="+mj-lt"/>
              </a:rPr>
              <a:t>Dvouleté doplňující pedagogické studium pro učitele 2. stupně ZS a středních škol: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Propojení oborových didaktik, pedagogiky a psychologie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Implementace Kompetenčního rámce absolventa učitelství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latin typeface="+mj-lt"/>
              </a:rPr>
              <a:t>Příprava pro studenty i absolventy magisterských programů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>
              <a:latin typeface="+mj-lt"/>
            </a:endParaRPr>
          </a:p>
          <a:p>
            <a:pPr marL="0" indent="0">
              <a:buNone/>
            </a:pPr>
            <a:r>
              <a:rPr lang="cs-CZ" b="1" dirty="0">
                <a:solidFill>
                  <a:schemeClr val="accent2"/>
                </a:solidFill>
                <a:latin typeface="+mj-lt"/>
              </a:rPr>
              <a:t>Systém podpory provázejících učitelů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/>
                </a:solidFill>
                <a:latin typeface="+mj-lt"/>
              </a:rPr>
              <a:t>Úzká spolupráce s 15 základními a středními školami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/>
                </a:solidFill>
                <a:latin typeface="+mj-lt"/>
              </a:rPr>
              <a:t>Specializované vzdělávaní a metodické vedení pro 30 provázejících učitelů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/>
                </a:solidFill>
                <a:latin typeface="+mj-lt"/>
              </a:rPr>
              <a:t>Příprava institucionální akreditace pro výcvik mentorů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/>
                </a:solidFill>
                <a:latin typeface="+mj-lt"/>
              </a:rPr>
              <a:t>Propojování akademického prostředí s reálnou školní praxí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4C783777-FC18-4B0F-8316-DF0E53426813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38844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77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876E63-93F1-40AA-ADA8-99D55E688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17356"/>
            <a:ext cx="10215134" cy="1050724"/>
          </a:xfrm>
        </p:spPr>
        <p:txBody>
          <a:bodyPr/>
          <a:lstStyle/>
          <a:p>
            <a:pPr algn="ctr"/>
            <a:r>
              <a:rPr lang="cs-CZ" dirty="0">
                <a:latin typeface="+mj-lt"/>
              </a:rPr>
              <a:t>Klíčové ukazatele a dopad činnosti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658EFF60-3D38-4227-838E-7C1ACD3E5D70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42718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91B77BB2-AB2B-4C4D-8FB2-AE4CFA0CFDF9}"/>
              </a:ext>
            </a:extLst>
          </p:cNvPr>
          <p:cNvSpPr/>
          <p:nvPr/>
        </p:nvSpPr>
        <p:spPr>
          <a:xfrm>
            <a:off x="972870" y="3002796"/>
            <a:ext cx="4122549" cy="208839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6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1 500 +</a:t>
            </a:r>
          </a:p>
          <a:p>
            <a:pPr algn="ctr"/>
            <a:r>
              <a:rPr lang="cs-CZ" dirty="0"/>
              <a:t>Účastníků CŽV ročně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CAB070B4-057C-464E-9917-AD18C8C2A7C7}"/>
              </a:ext>
            </a:extLst>
          </p:cNvPr>
          <p:cNvSpPr/>
          <p:nvPr/>
        </p:nvSpPr>
        <p:spPr>
          <a:xfrm>
            <a:off x="6180864" y="2719596"/>
            <a:ext cx="2225944" cy="10507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65 – 73</a:t>
            </a:r>
          </a:p>
          <a:p>
            <a:pPr algn="ctr"/>
            <a:r>
              <a:rPr lang="cs-CZ" sz="1200" dirty="0">
                <a:solidFill>
                  <a:schemeClr val="tx1"/>
                </a:solidFill>
                <a:latin typeface="+mj-lt"/>
              </a:rPr>
              <a:t>Realizovaných kurzů CŽV za akademický rok  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0C481654-9C58-410C-8C35-646FB7BA790E}"/>
              </a:ext>
            </a:extLst>
          </p:cNvPr>
          <p:cNvSpPr/>
          <p:nvPr/>
        </p:nvSpPr>
        <p:spPr>
          <a:xfrm>
            <a:off x="9075172" y="2719597"/>
            <a:ext cx="2225943" cy="10507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780" b="1" dirty="0">
                <a:solidFill>
                  <a:schemeClr val="accent1">
                    <a:lumMod val="75000"/>
                  </a:schemeClr>
                </a:solidFill>
              </a:rPr>
              <a:t>15</a:t>
            </a:r>
            <a:endParaRPr lang="cs-CZ" sz="1780" dirty="0">
              <a:solidFill>
                <a:schemeClr val="tx1"/>
              </a:solidFill>
            </a:endParaRPr>
          </a:p>
          <a:p>
            <a:pPr algn="ctr"/>
            <a:r>
              <a:rPr lang="cs-CZ" sz="1200" dirty="0">
                <a:solidFill>
                  <a:schemeClr val="tx1"/>
                </a:solidFill>
                <a:latin typeface="+mj-lt"/>
              </a:rPr>
              <a:t>Spoluprací se základními a středními školami 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CDC820E5-2D27-463A-98A0-15FE522C4F83}"/>
              </a:ext>
            </a:extLst>
          </p:cNvPr>
          <p:cNvSpPr/>
          <p:nvPr/>
        </p:nvSpPr>
        <p:spPr>
          <a:xfrm>
            <a:off x="6180864" y="4528818"/>
            <a:ext cx="2274375" cy="10507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4 + </a:t>
            </a:r>
          </a:p>
          <a:p>
            <a:pPr algn="ctr"/>
            <a:r>
              <a:rPr lang="cs-CZ" sz="1200" dirty="0">
                <a:solidFill>
                  <a:schemeClr val="tx1"/>
                </a:solidFill>
                <a:latin typeface="+mj-lt"/>
              </a:rPr>
              <a:t>Programy opatřené </a:t>
            </a:r>
            <a:r>
              <a:rPr lang="cs-CZ" sz="1200" dirty="0" err="1">
                <a:solidFill>
                  <a:schemeClr val="tx1"/>
                </a:solidFill>
                <a:latin typeface="+mj-lt"/>
              </a:rPr>
              <a:t>mikrocertifikátem</a:t>
            </a:r>
            <a:r>
              <a:rPr lang="cs-CZ" sz="1200" dirty="0">
                <a:solidFill>
                  <a:schemeClr val="tx1"/>
                </a:solidFill>
                <a:latin typeface="+mj-lt"/>
              </a:rPr>
              <a:t> za akademický rok 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6EA3A227-202B-45FF-AC64-55155DFA6B46}"/>
              </a:ext>
            </a:extLst>
          </p:cNvPr>
          <p:cNvSpPr/>
          <p:nvPr/>
        </p:nvSpPr>
        <p:spPr>
          <a:xfrm>
            <a:off x="9131179" y="4528819"/>
            <a:ext cx="2295859" cy="10507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100 + </a:t>
            </a:r>
          </a:p>
          <a:p>
            <a:pPr algn="ctr"/>
            <a:r>
              <a:rPr lang="cs-CZ" sz="1200" dirty="0">
                <a:solidFill>
                  <a:schemeClr val="tx1"/>
                </a:solidFill>
                <a:latin typeface="+mj-lt"/>
              </a:rPr>
              <a:t>Lektorů CŽV</a:t>
            </a:r>
          </a:p>
        </p:txBody>
      </p:sp>
    </p:spTree>
    <p:extLst>
      <p:ext uri="{BB962C8B-B14F-4D97-AF65-F5344CB8AC3E}">
        <p14:creationId xmlns:p14="http://schemas.microsoft.com/office/powerpoint/2010/main" val="2708240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AE6DC2-58E1-42B1-8B44-B9AFBFD73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270861"/>
            <a:ext cx="10215134" cy="1097219"/>
          </a:xfrm>
        </p:spPr>
        <p:txBody>
          <a:bodyPr/>
          <a:lstStyle/>
          <a:p>
            <a:pPr algn="ctr"/>
            <a:r>
              <a:rPr lang="cs-CZ" dirty="0">
                <a:latin typeface="+mj-lt"/>
              </a:rPr>
              <a:t>Komplexní servis pro lektory i kurzy CŽV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BFE1DE-E8C6-4B5F-975C-2BB1B8776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cs-CZ" b="1" dirty="0">
                <a:latin typeface="+mj-lt"/>
              </a:rPr>
              <a:t>Metodická a koncepční příprava: </a:t>
            </a:r>
            <a:r>
              <a:rPr lang="cs-CZ" dirty="0">
                <a:latin typeface="+mj-lt"/>
              </a:rPr>
              <a:t>Spolupráce při tvorbě struktury kurzu, definování cílové skupiny, stanovení rozsahu, časového harmonogramu.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cs-CZ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b="1" dirty="0">
                <a:latin typeface="+mj-lt"/>
              </a:rPr>
              <a:t>Propagace a marketing: </a:t>
            </a:r>
            <a:r>
              <a:rPr lang="cs-CZ" dirty="0">
                <a:latin typeface="+mj-lt"/>
              </a:rPr>
              <a:t>Vytvoření webové stránky kurzu, cílené oslovení cílových skupin, PR v médiích, na sociálních sítích a zařazení do celouniverzitních kalendářů.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cs-CZ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b="1" dirty="0">
                <a:latin typeface="+mj-lt"/>
              </a:rPr>
              <a:t>Finanční a administrativní správa: </a:t>
            </a:r>
            <a:r>
              <a:rPr lang="cs-CZ" dirty="0">
                <a:latin typeface="+mj-lt"/>
              </a:rPr>
              <a:t>Kompletní správa rozpočtu, registrací, poplatků, objednávek, fakturace a smluvních odměn pro lektory.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cs-CZ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b="1" dirty="0">
                <a:latin typeface="+mj-lt"/>
              </a:rPr>
              <a:t>Organizační a technické zabezpečení: </a:t>
            </a:r>
            <a:r>
              <a:rPr lang="cs-CZ" dirty="0">
                <a:latin typeface="+mj-lt"/>
              </a:rPr>
              <a:t>Zajištění učeben, techniky, e-learningu, komunikace s účastníky, průběhu akce a udílení oficiálních certifikátů. 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5EFA4AC4-2042-491A-A992-004023531AC5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19471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5365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6134F3-0A6E-499F-A783-BD2000B7E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232115"/>
            <a:ext cx="10215134" cy="1135965"/>
          </a:xfrm>
        </p:spPr>
        <p:txBody>
          <a:bodyPr/>
          <a:lstStyle/>
          <a:p>
            <a:pPr algn="ctr"/>
            <a:r>
              <a:rPr lang="cs-CZ" dirty="0">
                <a:latin typeface="+mj-lt"/>
              </a:rPr>
              <a:t>Kontakt a evropská spolupráce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CAACAD24-B6E2-44D1-8E79-E4E09B76E291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00098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32C1D475-7A36-42D2-A821-C3D014FB72BB}"/>
              </a:ext>
            </a:extLst>
          </p:cNvPr>
          <p:cNvSpPr/>
          <p:nvPr/>
        </p:nvSpPr>
        <p:spPr>
          <a:xfrm>
            <a:off x="483978" y="2148603"/>
            <a:ext cx="4955982" cy="40915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cs-CZ" sz="1800" b="1" dirty="0">
                <a:solidFill>
                  <a:schemeClr val="accent2"/>
                </a:solidFill>
                <a:latin typeface="+mj-lt"/>
              </a:rPr>
              <a:t>Institut celoživotního vzdělávání FF UP </a:t>
            </a:r>
          </a:p>
          <a:p>
            <a:pPr marL="0" indent="0">
              <a:buNone/>
            </a:pPr>
            <a:r>
              <a:rPr lang="cs-CZ" sz="1400" dirty="0">
                <a:solidFill>
                  <a:schemeClr val="accent1"/>
                </a:solidFill>
                <a:latin typeface="+mj-lt"/>
              </a:rPr>
              <a:t>Jsme otevřeni mezinárodní spolupráci, společným evropským projektům v oblasti </a:t>
            </a:r>
            <a:r>
              <a:rPr lang="cs-CZ" sz="1400" dirty="0" err="1">
                <a:solidFill>
                  <a:schemeClr val="accent1"/>
                </a:solidFill>
                <a:latin typeface="+mj-lt"/>
              </a:rPr>
              <a:t>adult</a:t>
            </a:r>
            <a:r>
              <a:rPr lang="cs-CZ" sz="14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cs-CZ" sz="1400" dirty="0" err="1">
                <a:solidFill>
                  <a:schemeClr val="accent1"/>
                </a:solidFill>
                <a:latin typeface="+mj-lt"/>
              </a:rPr>
              <a:t>education</a:t>
            </a:r>
            <a:r>
              <a:rPr lang="cs-CZ" sz="14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cs-CZ" sz="1400" dirty="0" err="1">
                <a:solidFill>
                  <a:schemeClr val="accent1"/>
                </a:solidFill>
                <a:latin typeface="+mj-lt"/>
              </a:rPr>
              <a:t>mikrocertifikátů</a:t>
            </a:r>
            <a:r>
              <a:rPr lang="cs-CZ" sz="1400" dirty="0">
                <a:solidFill>
                  <a:schemeClr val="accent1"/>
                </a:solidFill>
                <a:latin typeface="+mj-lt"/>
              </a:rPr>
              <a:t> a učitelského vzdělávání.</a:t>
            </a:r>
          </a:p>
          <a:p>
            <a:pPr marL="0" indent="0">
              <a:buNone/>
            </a:pPr>
            <a:endParaRPr lang="cs-CZ" sz="14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cs-CZ" sz="14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cs-CZ" sz="1400" dirty="0">
                <a:solidFill>
                  <a:schemeClr val="tx1"/>
                </a:solidFill>
                <a:latin typeface="+mj-lt"/>
              </a:rPr>
              <a:t>       Křížkovského 511/10, 779 00 Olomouc, Česká republika</a:t>
            </a:r>
          </a:p>
          <a:p>
            <a:pPr marL="0" indent="0">
              <a:buNone/>
            </a:pPr>
            <a:endParaRPr lang="cs-CZ" sz="14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cs-CZ" sz="1400" dirty="0">
                <a:solidFill>
                  <a:schemeClr val="tx1"/>
                </a:solidFill>
                <a:latin typeface="+mj-lt"/>
              </a:rPr>
              <a:t>       www.ff.upol.cz/icv/</a:t>
            </a:r>
          </a:p>
          <a:p>
            <a:pPr marL="0" indent="0">
              <a:buNone/>
            </a:pPr>
            <a:endParaRPr lang="cs-CZ" sz="14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cs-CZ" sz="1400" b="1" u="sng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cs-CZ" sz="1400" b="1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cs-CZ" sz="1400" b="1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cs-CZ" sz="1400" b="1" dirty="0">
                <a:solidFill>
                  <a:schemeClr val="tx1"/>
                </a:solidFill>
                <a:latin typeface="+mj-lt"/>
              </a:rPr>
              <a:t>	           Mgr. et Mgr. Terezie Řezníčková, Ph.D. </a:t>
            </a:r>
          </a:p>
          <a:p>
            <a:pPr marL="0" indent="0">
              <a:buNone/>
            </a:pPr>
            <a:r>
              <a:rPr lang="cs-CZ" sz="1400" dirty="0">
                <a:solidFill>
                  <a:schemeClr val="tx1"/>
                </a:solidFill>
                <a:latin typeface="+mj-lt"/>
              </a:rPr>
              <a:t>	           </a:t>
            </a:r>
            <a:r>
              <a:rPr lang="cs-CZ" sz="1400" dirty="0">
                <a:solidFill>
                  <a:schemeClr val="accent1"/>
                </a:solidFill>
                <a:latin typeface="+mj-lt"/>
              </a:rPr>
              <a:t>Ředitelka ICV FF UP </a:t>
            </a:r>
          </a:p>
          <a:p>
            <a:pPr marL="0" indent="0">
              <a:buNone/>
            </a:pPr>
            <a:endParaRPr lang="cs-CZ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3D9E8238-ADCF-4D79-9D24-E0F6743E8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98" y="4773535"/>
            <a:ext cx="1014355" cy="118145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18BE5F4-474E-45CB-B8A3-837A1A3F11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1" b="8534"/>
          <a:stretch/>
        </p:blipFill>
        <p:spPr>
          <a:xfrm>
            <a:off x="680207" y="4186072"/>
            <a:ext cx="327477" cy="25572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CC45456-235F-490D-97FC-3D9C0A18F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099" y="3802814"/>
            <a:ext cx="182880" cy="209006"/>
          </a:xfrm>
          <a:prstGeom prst="rect">
            <a:avLst/>
          </a:prstGeom>
        </p:spPr>
      </p:pic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F1A89C76-DDB4-4C5F-BEF7-1BF8F604C148}"/>
              </a:ext>
            </a:extLst>
          </p:cNvPr>
          <p:cNvSpPr/>
          <p:nvPr/>
        </p:nvSpPr>
        <p:spPr>
          <a:xfrm>
            <a:off x="7204765" y="2430032"/>
            <a:ext cx="4471507" cy="14277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cs-CZ" sz="1800" b="1" dirty="0">
                <a:solidFill>
                  <a:schemeClr val="tx1"/>
                </a:solidFill>
                <a:latin typeface="+mj-lt"/>
              </a:rPr>
              <a:t>  PhDr. Gabriela </a:t>
            </a:r>
            <a:r>
              <a:rPr lang="cs-CZ" sz="1800" b="1" dirty="0" err="1">
                <a:solidFill>
                  <a:schemeClr val="tx1"/>
                </a:solidFill>
                <a:latin typeface="+mj-lt"/>
              </a:rPr>
              <a:t>Paráčková</a:t>
            </a:r>
            <a:r>
              <a:rPr lang="cs-CZ" sz="1800" b="1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accent1"/>
                </a:solidFill>
                <a:latin typeface="+mj-lt"/>
              </a:rPr>
              <a:t>  </a:t>
            </a:r>
            <a:r>
              <a:rPr lang="nn-NO" sz="1600" dirty="0">
                <a:solidFill>
                  <a:schemeClr val="accent1"/>
                </a:solidFill>
                <a:latin typeface="+mj-lt"/>
              </a:rPr>
              <a:t>+420 585 633 473 I gabriela.parackova@upol.cz</a:t>
            </a:r>
            <a:endParaRPr lang="cs-CZ" sz="16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02AF48E3-BAE0-4433-B3DA-724E53E8C401}"/>
              </a:ext>
            </a:extLst>
          </p:cNvPr>
          <p:cNvSpPr/>
          <p:nvPr/>
        </p:nvSpPr>
        <p:spPr>
          <a:xfrm>
            <a:off x="7204765" y="4487744"/>
            <a:ext cx="4547095" cy="148973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cs-CZ" sz="1800" b="1" dirty="0">
                <a:solidFill>
                  <a:schemeClr val="tx1"/>
                </a:solidFill>
                <a:latin typeface="+mj-lt"/>
              </a:rPr>
              <a:t>  Branka </a:t>
            </a:r>
            <a:r>
              <a:rPr lang="cs-CZ" sz="1800" b="1" dirty="0" err="1">
                <a:solidFill>
                  <a:schemeClr val="tx1"/>
                </a:solidFill>
                <a:latin typeface="+mj-lt"/>
              </a:rPr>
              <a:t>Čačkovićová</a:t>
            </a:r>
            <a:r>
              <a:rPr lang="cs-CZ" sz="1800" b="1" dirty="0">
                <a:solidFill>
                  <a:schemeClr val="tx1"/>
                </a:solidFill>
                <a:latin typeface="+mj-lt"/>
              </a:rPr>
              <a:t> </a:t>
            </a:r>
          </a:p>
          <a:p>
            <a:r>
              <a:rPr lang="cs-CZ" sz="1600" dirty="0">
                <a:solidFill>
                  <a:schemeClr val="accent1"/>
                </a:solidFill>
                <a:latin typeface="+mj-lt"/>
              </a:rPr>
              <a:t>  +420 585 633 654 I branka.cackovicova@upol.cz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9D7D4BBD-94A2-46EB-ABE0-762ED9AB67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419"/>
          <a:stretch/>
        </p:blipFill>
        <p:spPr>
          <a:xfrm>
            <a:off x="6150873" y="2461006"/>
            <a:ext cx="1138837" cy="1427782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D14C6D7B-9A63-4853-8DE1-140F60BF0F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62" t="11293" r="-3062" b="3363"/>
          <a:stretch/>
        </p:blipFill>
        <p:spPr>
          <a:xfrm>
            <a:off x="6239221" y="4518720"/>
            <a:ext cx="1138838" cy="142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1495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U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BAB"/>
      </a:accent1>
      <a:accent2>
        <a:srgbClr val="6C6D70"/>
      </a:accent2>
      <a:accent3>
        <a:srgbClr val="A5A5A5"/>
      </a:accent3>
      <a:accent4>
        <a:srgbClr val="ED7D3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_prezentace_cz_16x9.potx" id="{193B350C-BD93-44C2-AA23-001E80B1E4DC}" vid="{080CA9D0-FE38-4C67-AC33-3149459E102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UP_prezentace_cz_16x9 (2)</Template>
  <TotalTime>269</TotalTime>
  <Words>695</Words>
  <Application>Microsoft Office PowerPoint</Application>
  <PresentationFormat>Vlastní</PresentationFormat>
  <Paragraphs>101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Motiv Office</vt:lpstr>
      <vt:lpstr>Institut celoživotního vzdělávání FF UP  Filozofická fakulta | Univerzita Palackého v Olomouci</vt:lpstr>
      <vt:lpstr>Tradice a inovace ve vzdělávání </vt:lpstr>
      <vt:lpstr>Univerzita Palackého v Olomouci v číslech</vt:lpstr>
      <vt:lpstr>4 pilíře činnosti ICV FF UP</vt:lpstr>
      <vt:lpstr>Programy opatřené mikrocertifikátem </vt:lpstr>
      <vt:lpstr>Proces schvalování programů opatřených mikrocertifikátem </vt:lpstr>
      <vt:lpstr>Akreditované profesní programy</vt:lpstr>
      <vt:lpstr>Učitelská způsobilost a mentoring </vt:lpstr>
      <vt:lpstr>Klíčové ukazatele a dopad činnosti</vt:lpstr>
      <vt:lpstr>Komplexní servis pro lektory i kurzy CŽV </vt:lpstr>
      <vt:lpstr>Kontakt a evropská spolupráce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 celoživotního vzdělávání FF UP  Filozofická fakulta | Univerzita Palackého v Olomouci</dc:title>
  <dc:creator>Reznickova Terezie</dc:creator>
  <cp:lastModifiedBy>Cackovicova Branka</cp:lastModifiedBy>
  <cp:revision>21</cp:revision>
  <dcterms:created xsi:type="dcterms:W3CDTF">2026-08-11T08:30:51Z</dcterms:created>
  <dcterms:modified xsi:type="dcterms:W3CDTF">2026-10-21T07:19:31Z</dcterms:modified>
</cp:coreProperties>
</file>