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8" r:id="rId2"/>
    <p:sldId id="259" r:id="rId3"/>
    <p:sldId id="267" r:id="rId4"/>
    <p:sldId id="260" r:id="rId5"/>
    <p:sldId id="261" r:id="rId6"/>
    <p:sldId id="268" r:id="rId7"/>
    <p:sldId id="262" r:id="rId8"/>
    <p:sldId id="263" r:id="rId9"/>
    <p:sldId id="264" r:id="rId10"/>
    <p:sldId id="265" r:id="rId11"/>
    <p:sldId id="266" r:id="rId12"/>
  </p:sldIdLst>
  <p:sldSz cx="12160250" cy="6840538"/>
  <p:notesSz cx="6797675" cy="9926638"/>
  <p:defaultTextStyle>
    <a:defPPr>
      <a:defRPr lang="cs-CZ"/>
    </a:defPPr>
    <a:lvl1pPr marL="0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1pPr>
    <a:lvl2pPr marL="452537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2pPr>
    <a:lvl3pPr marL="905073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3pPr>
    <a:lvl4pPr marL="1357610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4pPr>
    <a:lvl5pPr marL="1810146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5pPr>
    <a:lvl6pPr marL="2262683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6pPr>
    <a:lvl7pPr marL="2715219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7pPr>
    <a:lvl8pPr marL="3167756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8pPr>
    <a:lvl9pPr marL="3620292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38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62" y="96"/>
      </p:cViewPr>
      <p:guideLst>
        <p:guide orient="horz" pos="2154"/>
        <p:guide pos="38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C1901-92BB-4FDD-BA03-8B5D36861ACA}" type="datetimeFigureOut">
              <a:rPr lang="cs-CZ" smtClean="0"/>
              <a:t>21.10.2026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EE4EC-FC1D-4A5C-A5BA-DA124659C1D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403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EE4EC-FC1D-4A5C-A5BA-DA124659C1D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723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9305" y="6450675"/>
            <a:ext cx="9242264" cy="216000"/>
          </a:xfrm>
        </p:spPr>
        <p:txBody>
          <a:bodyPr/>
          <a:lstStyle/>
          <a:p>
            <a:pPr algn="ctr"/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200" y="2898000"/>
            <a:ext cx="3341877" cy="103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70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870" y="1980001"/>
            <a:ext cx="10215134" cy="1612866"/>
          </a:xfrm>
        </p:spPr>
        <p:txBody>
          <a:bodyPr anchor="t">
            <a:normAutofit/>
          </a:bodyPr>
          <a:lstStyle>
            <a:lvl1pPr algn="l">
              <a:defRPr sz="351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2870" y="3592866"/>
            <a:ext cx="10215134" cy="1552712"/>
          </a:xfrm>
        </p:spPr>
        <p:txBody>
          <a:bodyPr/>
          <a:lstStyle>
            <a:lvl1pPr marL="0" indent="0" algn="l">
              <a:buNone/>
              <a:defRPr sz="3192">
                <a:solidFill>
                  <a:schemeClr val="accent2"/>
                </a:solidFill>
              </a:defRPr>
            </a:lvl1pPr>
            <a:lvl2pPr marL="608008" indent="0" algn="ctr">
              <a:buNone/>
              <a:defRPr sz="2659"/>
            </a:lvl2pPr>
            <a:lvl3pPr marL="1216015" indent="0" algn="ctr">
              <a:buNone/>
              <a:defRPr sz="2394"/>
            </a:lvl3pPr>
            <a:lvl4pPr marL="1824024" indent="0" algn="ctr">
              <a:buNone/>
              <a:defRPr sz="2128"/>
            </a:lvl4pPr>
            <a:lvl5pPr marL="2432032" indent="0" algn="ctr">
              <a:buNone/>
              <a:defRPr sz="2128"/>
            </a:lvl5pPr>
            <a:lvl6pPr marL="3040039" indent="0" algn="ctr">
              <a:buNone/>
              <a:defRPr sz="2128"/>
            </a:lvl6pPr>
            <a:lvl7pPr marL="3648047" indent="0" algn="ctr">
              <a:buNone/>
              <a:defRPr sz="2128"/>
            </a:lvl7pPr>
            <a:lvl8pPr marL="4256056" indent="0" algn="ctr">
              <a:buNone/>
              <a:defRPr sz="2128"/>
            </a:lvl8pPr>
            <a:lvl9pPr marL="4864063" indent="0" algn="ctr">
              <a:buNone/>
              <a:defRPr sz="2128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72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870" y="4380949"/>
            <a:ext cx="10215134" cy="982528"/>
          </a:xfrm>
        </p:spPr>
        <p:txBody>
          <a:bodyPr anchor="t">
            <a:normAutofit/>
          </a:bodyPr>
          <a:lstStyle>
            <a:lvl1pPr algn="ctr">
              <a:defRPr sz="351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2870" y="5363480"/>
            <a:ext cx="10215134" cy="945883"/>
          </a:xfrm>
        </p:spPr>
        <p:txBody>
          <a:bodyPr/>
          <a:lstStyle>
            <a:lvl1pPr marL="0" indent="0" algn="ctr">
              <a:buNone/>
              <a:defRPr sz="3192">
                <a:solidFill>
                  <a:schemeClr val="accent2"/>
                </a:solidFill>
              </a:defRPr>
            </a:lvl1pPr>
            <a:lvl2pPr marL="608008" indent="0" algn="ctr">
              <a:buNone/>
              <a:defRPr sz="2659"/>
            </a:lvl2pPr>
            <a:lvl3pPr marL="1216015" indent="0" algn="ctr">
              <a:buNone/>
              <a:defRPr sz="2394"/>
            </a:lvl3pPr>
            <a:lvl4pPr marL="1824024" indent="0" algn="ctr">
              <a:buNone/>
              <a:defRPr sz="2128"/>
            </a:lvl4pPr>
            <a:lvl5pPr marL="2432032" indent="0" algn="ctr">
              <a:buNone/>
              <a:defRPr sz="2128"/>
            </a:lvl5pPr>
            <a:lvl6pPr marL="3040039" indent="0" algn="ctr">
              <a:buNone/>
              <a:defRPr sz="2128"/>
            </a:lvl6pPr>
            <a:lvl7pPr marL="3648047" indent="0" algn="ctr">
              <a:buNone/>
              <a:defRPr sz="2128"/>
            </a:lvl7pPr>
            <a:lvl8pPr marL="4256056" indent="0" algn="ctr">
              <a:buNone/>
              <a:defRPr sz="2128"/>
            </a:lvl8pPr>
            <a:lvl9pPr marL="4864063" indent="0" algn="ctr">
              <a:buNone/>
              <a:defRPr sz="2128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9305" y="6450675"/>
            <a:ext cx="9242264" cy="216000"/>
          </a:xfrm>
        </p:spPr>
        <p:txBody>
          <a:bodyPr/>
          <a:lstStyle/>
          <a:p>
            <a:pPr algn="ctr"/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947" y="1260000"/>
            <a:ext cx="2202979" cy="182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4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534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2870" y="2462400"/>
            <a:ext cx="4895025" cy="38988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2979" y="2462400"/>
            <a:ext cx="4895025" cy="38988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238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870" y="1620000"/>
            <a:ext cx="10215134" cy="748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870" y="2368800"/>
            <a:ext cx="4893536" cy="693376"/>
          </a:xfrm>
        </p:spPr>
        <p:txBody>
          <a:bodyPr anchor="b"/>
          <a:lstStyle>
            <a:lvl1pPr marL="0" indent="0">
              <a:buNone/>
              <a:defRPr sz="3192" b="1"/>
            </a:lvl1pPr>
            <a:lvl2pPr marL="608008" indent="0">
              <a:buNone/>
              <a:defRPr sz="2659" b="1"/>
            </a:lvl2pPr>
            <a:lvl3pPr marL="1216015" indent="0">
              <a:buNone/>
              <a:defRPr sz="2394" b="1"/>
            </a:lvl3pPr>
            <a:lvl4pPr marL="1824024" indent="0">
              <a:buNone/>
              <a:defRPr sz="2128" b="1"/>
            </a:lvl4pPr>
            <a:lvl5pPr marL="2432032" indent="0">
              <a:buNone/>
              <a:defRPr sz="2128" b="1"/>
            </a:lvl5pPr>
            <a:lvl6pPr marL="3040039" indent="0">
              <a:buNone/>
              <a:defRPr sz="2128" b="1"/>
            </a:lvl6pPr>
            <a:lvl7pPr marL="3648047" indent="0">
              <a:buNone/>
              <a:defRPr sz="2128" b="1"/>
            </a:lvl7pPr>
            <a:lvl8pPr marL="4256056" indent="0">
              <a:buNone/>
              <a:defRPr sz="2128" b="1"/>
            </a:lvl8pPr>
            <a:lvl9pPr marL="4864063" indent="0">
              <a:buNone/>
              <a:defRPr sz="212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2870" y="3151650"/>
            <a:ext cx="4893536" cy="320955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468" y="2368800"/>
            <a:ext cx="4893536" cy="693376"/>
          </a:xfrm>
        </p:spPr>
        <p:txBody>
          <a:bodyPr anchor="b"/>
          <a:lstStyle>
            <a:lvl1pPr marL="0" indent="0">
              <a:buNone/>
              <a:defRPr sz="3192" b="1"/>
            </a:lvl1pPr>
            <a:lvl2pPr marL="608008" indent="0">
              <a:buNone/>
              <a:defRPr sz="2659" b="1"/>
            </a:lvl2pPr>
            <a:lvl3pPr marL="1216015" indent="0">
              <a:buNone/>
              <a:defRPr sz="2394" b="1"/>
            </a:lvl3pPr>
            <a:lvl4pPr marL="1824024" indent="0">
              <a:buNone/>
              <a:defRPr sz="2128" b="1"/>
            </a:lvl4pPr>
            <a:lvl5pPr marL="2432032" indent="0">
              <a:buNone/>
              <a:defRPr sz="2128" b="1"/>
            </a:lvl5pPr>
            <a:lvl6pPr marL="3040039" indent="0">
              <a:buNone/>
              <a:defRPr sz="2128" b="1"/>
            </a:lvl6pPr>
            <a:lvl7pPr marL="3648047" indent="0">
              <a:buNone/>
              <a:defRPr sz="2128" b="1"/>
            </a:lvl7pPr>
            <a:lvl8pPr marL="4256056" indent="0">
              <a:buNone/>
              <a:defRPr sz="2128" b="1"/>
            </a:lvl8pPr>
            <a:lvl9pPr marL="4864063" indent="0">
              <a:buNone/>
              <a:defRPr sz="212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468" y="3151650"/>
            <a:ext cx="4893536" cy="320955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127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247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81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870" y="1620000"/>
            <a:ext cx="4059167" cy="748800"/>
          </a:xfrm>
        </p:spPr>
        <p:txBody>
          <a:bodyPr anchor="b">
            <a:normAutofit/>
          </a:bodyPr>
          <a:lstStyle>
            <a:lvl1pPr>
              <a:defRPr sz="3513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9690" y="1620000"/>
            <a:ext cx="6018314" cy="4733283"/>
          </a:xfrm>
        </p:spPr>
        <p:txBody>
          <a:bodyPr>
            <a:normAutofit/>
          </a:bodyPr>
          <a:lstStyle>
            <a:lvl1pPr>
              <a:defRPr sz="3243"/>
            </a:lvl1pPr>
            <a:lvl2pPr>
              <a:defRPr sz="2702"/>
            </a:lvl2pPr>
            <a:lvl3pPr>
              <a:defRPr sz="2432"/>
            </a:lvl3pPr>
            <a:lvl4pPr>
              <a:defRPr sz="2162"/>
            </a:lvl4pPr>
            <a:lvl5pPr>
              <a:defRPr sz="2162"/>
            </a:lvl5pPr>
            <a:lvl6pPr>
              <a:defRPr sz="2659"/>
            </a:lvl6pPr>
            <a:lvl7pPr>
              <a:defRPr sz="2659"/>
            </a:lvl7pPr>
            <a:lvl8pPr>
              <a:defRPr sz="2659"/>
            </a:lvl8pPr>
            <a:lvl9pPr>
              <a:defRPr sz="2659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2870" y="2458274"/>
            <a:ext cx="4059167" cy="3902926"/>
          </a:xfrm>
        </p:spPr>
        <p:txBody>
          <a:bodyPr/>
          <a:lstStyle>
            <a:lvl1pPr marL="0" indent="0">
              <a:buNone/>
              <a:defRPr sz="2128"/>
            </a:lvl1pPr>
            <a:lvl2pPr marL="608008" indent="0">
              <a:buNone/>
              <a:defRPr sz="1862"/>
            </a:lvl2pPr>
            <a:lvl3pPr marL="1216015" indent="0">
              <a:buNone/>
              <a:defRPr sz="1596"/>
            </a:lvl3pPr>
            <a:lvl4pPr marL="1824024" indent="0">
              <a:buNone/>
              <a:defRPr sz="1330"/>
            </a:lvl4pPr>
            <a:lvl5pPr marL="2432032" indent="0">
              <a:buNone/>
              <a:defRPr sz="1330"/>
            </a:lvl5pPr>
            <a:lvl6pPr marL="3040039" indent="0">
              <a:buNone/>
              <a:defRPr sz="1330"/>
            </a:lvl6pPr>
            <a:lvl7pPr marL="3648047" indent="0">
              <a:buNone/>
              <a:defRPr sz="1330"/>
            </a:lvl7pPr>
            <a:lvl8pPr marL="4256056" indent="0">
              <a:buNone/>
              <a:defRPr sz="1330"/>
            </a:lvl8pPr>
            <a:lvl9pPr marL="4864063" indent="0">
              <a:buNone/>
              <a:defRPr sz="133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B6205-E093-439F-9685-8F7A4FC3F4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885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2870" y="1620000"/>
            <a:ext cx="10215134" cy="74808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870" y="2460570"/>
            <a:ext cx="10215134" cy="38986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2870" y="6450675"/>
            <a:ext cx="9619119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35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autor prezentace, datum prezentace, univerzitní oddělení, fakulta, adresa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0473" y="6450675"/>
            <a:ext cx="427532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5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3B6205-E093-439F-9685-8F7A4FC3F425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72" y="540003"/>
            <a:ext cx="2560443" cy="71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32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3" r:id="rId2"/>
    <p:sldLayoutId id="2147483685" r:id="rId3"/>
    <p:sldLayoutId id="2147483674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hf sldNum="0" hdr="0" dt="0"/>
  <p:txStyles>
    <p:titleStyle>
      <a:lvl1pPr algn="l" defTabSz="1216015" rtl="0" eaLnBrk="1" latinLnBrk="0" hangingPunct="1">
        <a:lnSpc>
          <a:spcPct val="100000"/>
        </a:lnSpc>
        <a:spcBef>
          <a:spcPct val="0"/>
        </a:spcBef>
        <a:buNone/>
        <a:defRPr sz="3513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60365" indent="-360365" algn="l" defTabSz="1216015" rtl="0" eaLnBrk="1" latinLnBrk="0" hangingPunct="1">
        <a:lnSpc>
          <a:spcPct val="100000"/>
        </a:lnSpc>
        <a:spcBef>
          <a:spcPts val="1330"/>
        </a:spcBef>
        <a:buFont typeface="Arial" panose="020B0604020202020204" pitchFamily="34" charset="0"/>
        <a:buChar char="−"/>
        <a:defRPr sz="2702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29310" indent="-368945" algn="l" defTabSz="1216015" rtl="0" eaLnBrk="1" latinLnBrk="0" hangingPunct="1">
        <a:lnSpc>
          <a:spcPct val="100000"/>
        </a:lnSpc>
        <a:spcBef>
          <a:spcPts val="665"/>
        </a:spcBef>
        <a:buFont typeface="Arial" panose="020B0604020202020204" pitchFamily="34" charset="0"/>
        <a:buChar char="−"/>
        <a:defRPr sz="2432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89675" indent="-360365" algn="l" defTabSz="1216015" rtl="0" eaLnBrk="1" latinLnBrk="0" hangingPunct="1">
        <a:lnSpc>
          <a:spcPct val="100000"/>
        </a:lnSpc>
        <a:spcBef>
          <a:spcPts val="665"/>
        </a:spcBef>
        <a:buFont typeface="Arial" panose="020B0604020202020204" pitchFamily="34" charset="0"/>
        <a:buChar char="−"/>
        <a:defRPr sz="2162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447896" indent="-358221" algn="l" defTabSz="1216015" rtl="0" eaLnBrk="1" latinLnBrk="0" hangingPunct="1">
        <a:lnSpc>
          <a:spcPct val="100000"/>
        </a:lnSpc>
        <a:spcBef>
          <a:spcPts val="665"/>
        </a:spcBef>
        <a:buFont typeface="Arial" panose="020B0604020202020204" pitchFamily="34" charset="0"/>
        <a:buChar char="−"/>
        <a:defRPr sz="1892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18985" indent="-371091" algn="l" defTabSz="1216015" rtl="0" eaLnBrk="1" latinLnBrk="0" hangingPunct="1">
        <a:lnSpc>
          <a:spcPct val="100000"/>
        </a:lnSpc>
        <a:spcBef>
          <a:spcPts val="665"/>
        </a:spcBef>
        <a:buFont typeface="Arial" panose="020B0604020202020204" pitchFamily="34" charset="0"/>
        <a:buChar char="−"/>
        <a:defRPr sz="1892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4043" indent="-304004" algn="l" defTabSz="1216015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6pPr>
      <a:lvl7pPr marL="3952052" indent="-304004" algn="l" defTabSz="1216015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7pPr>
      <a:lvl8pPr marL="4560059" indent="-304004" algn="l" defTabSz="1216015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8pPr>
      <a:lvl9pPr marL="5168067" indent="-304004" algn="l" defTabSz="1216015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1pPr>
      <a:lvl2pPr marL="608008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216015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3pPr>
      <a:lvl4pPr marL="1824024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4pPr>
      <a:lvl5pPr marL="2432032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5pPr>
      <a:lvl6pPr marL="3040039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6pPr>
      <a:lvl7pPr marL="3648047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7pPr>
      <a:lvl8pPr marL="4256056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8pPr>
      <a:lvl9pPr marL="4864063" algn="l" defTabSz="1216015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72870" y="3835831"/>
            <a:ext cx="10215134" cy="1527646"/>
          </a:xfrm>
        </p:spPr>
        <p:txBody>
          <a:bodyPr>
            <a:normAutofit/>
          </a:bodyPr>
          <a:lstStyle/>
          <a:p>
            <a:r>
              <a:rPr lang="hr-HR">
                <a:latin typeface="+mj-lt"/>
              </a:rPr>
              <a:t>Institut za cjeloživotno obrazovanje FF UP</a:t>
            </a:r>
            <a:br>
              <a:rPr lang="hr-HR">
                <a:latin typeface="+mj-lt"/>
              </a:rPr>
            </a:br>
            <a:br>
              <a:rPr lang="hr-HR">
                <a:latin typeface="+mj-lt"/>
              </a:rPr>
            </a:br>
            <a:r>
              <a:rPr lang="hr-HR" sz="1800">
                <a:solidFill>
                  <a:schemeClr val="accent2"/>
                </a:solidFill>
                <a:latin typeface="+mj-lt"/>
              </a:rPr>
              <a:t>Filozofski fakultet</a:t>
            </a:r>
            <a:r>
              <a:rPr lang="hr-HR" sz="1800" b="0">
                <a:solidFill>
                  <a:schemeClr val="accent2"/>
                </a:solidFill>
                <a:latin typeface="+mj-lt"/>
              </a:rPr>
              <a:t>| Sveučilište Palackog u Olomoucu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latin typeface="+mj-lt"/>
              </a:rPr>
              <a:t>2026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1C88AD5-D6FE-4EED-ADE6-9ECEDE72B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90" y="1261245"/>
            <a:ext cx="3905481" cy="100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14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476FDE-1CA5-4A06-A34F-01CEA474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62" y="1519261"/>
            <a:ext cx="5188057" cy="748080"/>
          </a:xfrm>
        </p:spPr>
        <p:txBody>
          <a:bodyPr>
            <a:normAutofit/>
          </a:bodyPr>
          <a:lstStyle/>
          <a:p>
            <a:pPr algn="ctr"/>
            <a:r>
              <a:rPr lang="hr-HR" sz="2800">
                <a:latin typeface="+mj-lt"/>
              </a:rPr>
              <a:t>Tradicija i inovacija u obrazovanju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BE6677-5550-4F6A-B00F-61CA59C5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462" y="2235631"/>
            <a:ext cx="5250050" cy="41236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r-HR" sz="1600" b="1">
                <a:latin typeface="+mj-lt"/>
              </a:rPr>
              <a:t>Sveučilište Palackog u Olomoucu </a:t>
            </a:r>
            <a:r>
              <a:rPr lang="hr-HR" sz="1600">
                <a:latin typeface="+mj-lt"/>
              </a:rPr>
              <a:t>(UP) drugo je najstarije sveučilište u Republici Češkoj (osnovano je 1573. godine).</a:t>
            </a:r>
          </a:p>
          <a:p>
            <a:pPr marL="0" indent="0" algn="just">
              <a:buNone/>
            </a:pPr>
            <a:r>
              <a:rPr lang="hr-HR" sz="1600" b="1">
                <a:solidFill>
                  <a:schemeClr val="accent2"/>
                </a:solidFill>
                <a:latin typeface="+mj-lt"/>
              </a:rPr>
              <a:t>Filozofski fakultet </a:t>
            </a:r>
            <a:r>
              <a:rPr lang="hr-HR" sz="1600">
                <a:solidFill>
                  <a:schemeClr val="accent2"/>
                </a:solidFill>
                <a:latin typeface="+mj-lt"/>
              </a:rPr>
              <a:t>(FF) jedan je od osam fakulteta sveučilišta, ujedno i jedan od najvećih, i nudi širok raspon studija humanističkih, društvenih, umjetničkih i filoloških područja. Studentima pruža modernu nastavu, te ostvaruje vrhunska istraživanja u međunarodnom kontekstu. </a:t>
            </a:r>
          </a:p>
          <a:p>
            <a:pPr marL="0" indent="0" algn="just">
              <a:buNone/>
            </a:pPr>
            <a:r>
              <a:rPr lang="cs-CZ" sz="1600" b="1">
                <a:latin typeface="+mj-lt"/>
              </a:rPr>
              <a:t>Institut za </a:t>
            </a:r>
            <a:r>
              <a:rPr lang="cs-CZ" sz="1600" b="1" err="1">
                <a:latin typeface="+mj-lt"/>
              </a:rPr>
              <a:t>cjeloživotno</a:t>
            </a:r>
            <a:r>
              <a:rPr lang="cs-CZ" sz="1600" b="1">
                <a:latin typeface="+mj-lt"/>
              </a:rPr>
              <a:t> </a:t>
            </a:r>
            <a:r>
              <a:rPr lang="cs-CZ" sz="1600" b="1" err="1">
                <a:latin typeface="+mj-lt"/>
              </a:rPr>
              <a:t>obrazovanje</a:t>
            </a:r>
            <a:r>
              <a:rPr lang="cs-CZ" sz="1600">
                <a:latin typeface="+mj-lt"/>
              </a:rPr>
              <a:t> </a:t>
            </a:r>
            <a:r>
              <a:rPr lang="cs-CZ" sz="1600" err="1">
                <a:latin typeface="+mj-lt"/>
              </a:rPr>
              <a:t>djeluje</a:t>
            </a:r>
            <a:r>
              <a:rPr lang="cs-CZ" sz="1600">
                <a:latin typeface="+mj-lt"/>
              </a:rPr>
              <a:t> </a:t>
            </a:r>
            <a:r>
              <a:rPr lang="cs-CZ" sz="1600" err="1">
                <a:latin typeface="+mj-lt"/>
              </a:rPr>
              <a:t>kao</a:t>
            </a:r>
            <a:r>
              <a:rPr lang="cs-CZ" sz="1600">
                <a:latin typeface="+mj-lt"/>
              </a:rPr>
              <a:t> </a:t>
            </a:r>
            <a:r>
              <a:rPr lang="cs-CZ" sz="1600" err="1">
                <a:latin typeface="+mj-lt"/>
              </a:rPr>
              <a:t>bitno</a:t>
            </a:r>
            <a:r>
              <a:rPr lang="cs-CZ" sz="1600">
                <a:latin typeface="+mj-lt"/>
              </a:rPr>
              <a:t> </a:t>
            </a:r>
            <a:r>
              <a:rPr lang="cs-CZ" sz="1600" err="1">
                <a:latin typeface="+mj-lt"/>
              </a:rPr>
              <a:t>mjesto</a:t>
            </a:r>
            <a:r>
              <a:rPr lang="cs-CZ" sz="1600">
                <a:latin typeface="+mj-lt"/>
              </a:rPr>
              <a:t> koje </a:t>
            </a:r>
            <a:r>
              <a:rPr lang="cs-CZ" sz="1600" err="1">
                <a:latin typeface="+mj-lt"/>
              </a:rPr>
              <a:t>povezuje</a:t>
            </a:r>
            <a:r>
              <a:rPr lang="cs-CZ" sz="1600">
                <a:latin typeface="+mj-lt"/>
              </a:rPr>
              <a:t> know-how </a:t>
            </a:r>
            <a:r>
              <a:rPr lang="cs-CZ" sz="1600" err="1">
                <a:latin typeface="+mj-lt"/>
              </a:rPr>
              <a:t>fakulteta</a:t>
            </a:r>
            <a:r>
              <a:rPr lang="cs-CZ" sz="1600">
                <a:latin typeface="+mj-lt"/>
              </a:rPr>
              <a:t> s </a:t>
            </a:r>
            <a:r>
              <a:rPr lang="cs-CZ" sz="1600" err="1">
                <a:latin typeface="+mj-lt"/>
              </a:rPr>
              <a:t>potrebama</a:t>
            </a:r>
            <a:r>
              <a:rPr lang="cs-CZ" sz="1600">
                <a:latin typeface="+mj-lt"/>
              </a:rPr>
              <a:t> </a:t>
            </a:r>
            <a:r>
              <a:rPr lang="cs-CZ" sz="1600" err="1">
                <a:latin typeface="+mj-lt"/>
              </a:rPr>
              <a:t>prakse</a:t>
            </a:r>
            <a:r>
              <a:rPr lang="cs-CZ" sz="1600">
                <a:latin typeface="+mj-lt"/>
              </a:rPr>
              <a:t>, </a:t>
            </a:r>
            <a:r>
              <a:rPr lang="cs-CZ" sz="1600" err="1">
                <a:latin typeface="+mj-lt"/>
              </a:rPr>
              <a:t>javnih</a:t>
            </a:r>
            <a:r>
              <a:rPr lang="cs-CZ" sz="1600">
                <a:latin typeface="+mj-lt"/>
              </a:rPr>
              <a:t> </a:t>
            </a:r>
            <a:r>
              <a:rPr lang="cs-CZ" sz="1600" err="1">
                <a:latin typeface="+mj-lt"/>
              </a:rPr>
              <a:t>institucija</a:t>
            </a:r>
            <a:r>
              <a:rPr lang="cs-CZ" sz="1600">
                <a:latin typeface="+mj-lt"/>
              </a:rPr>
              <a:t> i </a:t>
            </a:r>
            <a:r>
              <a:rPr lang="cs-CZ" sz="1600" err="1">
                <a:latin typeface="+mj-lt"/>
              </a:rPr>
              <a:t>europskog</a:t>
            </a:r>
            <a:r>
              <a:rPr lang="cs-CZ" sz="1600">
                <a:latin typeface="+mj-lt"/>
              </a:rPr>
              <a:t> </a:t>
            </a:r>
            <a:r>
              <a:rPr lang="cs-CZ" sz="1600" err="1">
                <a:latin typeface="+mj-lt"/>
              </a:rPr>
              <a:t>obrazovnog</a:t>
            </a:r>
            <a:r>
              <a:rPr lang="cs-CZ" sz="1600">
                <a:latin typeface="+mj-lt"/>
              </a:rPr>
              <a:t> prostora.</a:t>
            </a:r>
          </a:p>
        </p:txBody>
      </p:sp>
      <p:sp>
        <p:nvSpPr>
          <p:cNvPr id="7" name="Obdélník: se zakulacenými rohy 6">
            <a:extLst>
              <a:ext uri="{FF2B5EF4-FFF2-40B4-BE49-F238E27FC236}">
                <a16:creationId xmlns:a16="http://schemas.microsoft.com/office/drawing/2014/main" id="{D4FA9CCA-F74F-40E1-A0A2-E24D20718482}"/>
              </a:ext>
            </a:extLst>
          </p:cNvPr>
          <p:cNvSpPr/>
          <p:nvPr/>
        </p:nvSpPr>
        <p:spPr>
          <a:xfrm>
            <a:off x="2909806" y="6405234"/>
            <a:ext cx="2696706" cy="2944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>
                <a:solidFill>
                  <a:schemeClr val="accent2"/>
                </a:solidFill>
                <a:latin typeface="+mj-lt"/>
              </a:rPr>
              <a:t>www.upol.cz/univerzita/zakladni-informace/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C19B1B8-622B-4818-BBB5-A35BE5B1C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722" y="0"/>
            <a:ext cx="6189528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44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3A51F-7C4C-48A4-AA8D-EE399200F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03130"/>
            <a:ext cx="10215134" cy="1064950"/>
          </a:xfrm>
        </p:spPr>
        <p:txBody>
          <a:bodyPr/>
          <a:lstStyle/>
          <a:p>
            <a:pPr algn="ctr"/>
            <a:r>
              <a:rPr lang="hr-HR">
                <a:latin typeface="+mj-lt"/>
              </a:rPr>
              <a:t>Sveučilište Palackog u Olomoucu u brojevima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CF425F77-4F9F-4DF3-83BC-1E98169EE460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35605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7045B89E-C3A3-4222-BB6C-E3874801B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121" y="1862876"/>
            <a:ext cx="6744973" cy="4496649"/>
          </a:xfrm>
        </p:spPr>
      </p:pic>
    </p:spTree>
    <p:extLst>
      <p:ext uri="{BB962C8B-B14F-4D97-AF65-F5344CB8AC3E}">
        <p14:creationId xmlns:p14="http://schemas.microsoft.com/office/powerpoint/2010/main" val="2544829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07863F-722D-4BD0-97DA-FB0E50F29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429719"/>
            <a:ext cx="10215134" cy="1069383"/>
          </a:xfrm>
        </p:spPr>
        <p:txBody>
          <a:bodyPr/>
          <a:lstStyle/>
          <a:p>
            <a:pPr algn="ctr"/>
            <a:r>
              <a:rPr lang="cs-CZ">
                <a:latin typeface="+mj-lt"/>
              </a:rPr>
              <a:t>4 </a:t>
            </a:r>
            <a:r>
              <a:rPr lang="cs-CZ" err="1">
                <a:latin typeface="+mj-lt"/>
              </a:rPr>
              <a:t>glavne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djelatnosti</a:t>
            </a:r>
            <a:r>
              <a:rPr lang="cs-CZ">
                <a:latin typeface="+mj-lt"/>
              </a:rPr>
              <a:t> ICV FF UP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5AA0452A-F725-47EF-8FC2-FE7F3A290BE7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964411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délník: se zakulacenými rohy 14">
            <a:extLst>
              <a:ext uri="{FF2B5EF4-FFF2-40B4-BE49-F238E27FC236}">
                <a16:creationId xmlns:a16="http://schemas.microsoft.com/office/drawing/2014/main" id="{47362998-636D-4F1F-91CC-6A12B769A6ED}"/>
              </a:ext>
            </a:extLst>
          </p:cNvPr>
          <p:cNvSpPr/>
          <p:nvPr/>
        </p:nvSpPr>
        <p:spPr>
          <a:xfrm>
            <a:off x="972246" y="2479704"/>
            <a:ext cx="2003157" cy="372346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Stručne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kvalifikacije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&amp; </a:t>
            </a:r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Mikrokvalifikacije</a:t>
            </a:r>
            <a:endParaRPr lang="cs-CZ" sz="1400" b="1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200" b="1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200" b="1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200" b="1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200" b="1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  <a:p>
            <a:pPr algn="just"/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Akreditirani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programi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za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zdravstvo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,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psihologiju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,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socijalni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rad i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programi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mikrokvalifikacija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usmjereni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na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održivost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i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zelene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vještine</a:t>
            </a:r>
            <a:r>
              <a:rPr lang="cs-CZ" sz="1100" b="1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cs-CZ" sz="1100" b="1">
                <a:latin typeface="+mj-lt"/>
              </a:rPr>
              <a:t>ní </a:t>
            </a:r>
          </a:p>
        </p:txBody>
      </p:sp>
      <p:sp>
        <p:nvSpPr>
          <p:cNvPr id="16" name="Obdélník: se zakulacenými rohy 15">
            <a:extLst>
              <a:ext uri="{FF2B5EF4-FFF2-40B4-BE49-F238E27FC236}">
                <a16:creationId xmlns:a16="http://schemas.microsoft.com/office/drawing/2014/main" id="{35130C42-15ED-4630-A28D-97963AFB6E0F}"/>
              </a:ext>
            </a:extLst>
          </p:cNvPr>
          <p:cNvSpPr/>
          <p:nvPr/>
        </p:nvSpPr>
        <p:spPr>
          <a:xfrm>
            <a:off x="3684450" y="2508799"/>
            <a:ext cx="2003156" cy="37234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Nastavničke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kompetencije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&amp; </a:t>
            </a:r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Mentorstvo</a:t>
            </a:r>
            <a:endParaRPr lang="cs-CZ" sz="1400" b="1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400" b="1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400" b="1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endParaRPr lang="cs-CZ" sz="1400" b="1">
              <a:solidFill>
                <a:schemeClr val="accent1">
                  <a:lumMod val="75000"/>
                </a:schemeClr>
              </a:solidFill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cs-CZ" sz="1100" b="1" err="1">
                <a:solidFill>
                  <a:schemeClr val="tx1"/>
                </a:solidFill>
                <a:latin typeface="+mj-lt"/>
              </a:rPr>
              <a:t>Studij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pedagogije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za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nastavnike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u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višim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razredima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osnovne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škole i u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srednjim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školama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,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povezan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sa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sustavom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potpore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mentorima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u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praksi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.</a:t>
            </a:r>
          </a:p>
          <a:p>
            <a:pPr algn="ctr"/>
            <a:endParaRPr lang="cs-CZ" sz="11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Obdélník: se zakulacenými rohy 16">
            <a:extLst>
              <a:ext uri="{FF2B5EF4-FFF2-40B4-BE49-F238E27FC236}">
                <a16:creationId xmlns:a16="http://schemas.microsoft.com/office/drawing/2014/main" id="{729E7BE1-4429-4C46-A9B5-0003B594C8FE}"/>
              </a:ext>
            </a:extLst>
          </p:cNvPr>
          <p:cNvSpPr/>
          <p:nvPr/>
        </p:nvSpPr>
        <p:spPr>
          <a:xfrm>
            <a:off x="6472646" y="2508800"/>
            <a:ext cx="2003155" cy="37234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400" b="1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Programi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za </a:t>
            </a:r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javnost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&amp; </a:t>
            </a:r>
          </a:p>
          <a:p>
            <a:pPr algn="ctr"/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Ljetne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škole</a:t>
            </a:r>
          </a:p>
          <a:p>
            <a:pPr algn="ctr"/>
            <a:endParaRPr lang="cs-CZ" sz="1200" b="1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cs-CZ" sz="1200" b="1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cs-CZ" sz="1200" b="1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endParaRPr lang="cs-CZ" sz="1200" b="1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cs-CZ" sz="1100" b="1" err="1">
                <a:solidFill>
                  <a:schemeClr val="tx1"/>
                </a:solidFill>
                <a:latin typeface="+mj-lt"/>
              </a:rPr>
              <a:t>Specijalizirane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ljetne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škole (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npr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. bohemistika, numizmatika) i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otvoreni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programi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za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široki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krug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interesenata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,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te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ciklus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znanstveno-popularnih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predavanja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za široku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javnost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„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Znanost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u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praksi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"</a:t>
            </a:r>
            <a:r>
              <a:rPr lang="cs-CZ" sz="110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18" name="Obdélník: se zakulacenými rohy 17">
            <a:extLst>
              <a:ext uri="{FF2B5EF4-FFF2-40B4-BE49-F238E27FC236}">
                <a16:creationId xmlns:a16="http://schemas.microsoft.com/office/drawing/2014/main" id="{FDB06824-FBE7-4B5B-93E4-8E356154343D}"/>
              </a:ext>
            </a:extLst>
          </p:cNvPr>
          <p:cNvSpPr/>
          <p:nvPr/>
        </p:nvSpPr>
        <p:spPr>
          <a:xfrm>
            <a:off x="9260841" y="2489404"/>
            <a:ext cx="2003154" cy="374286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Interni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razvoj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&amp; </a:t>
            </a:r>
            <a:r>
              <a:rPr lang="cs-CZ" sz="1400" b="1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Projekti</a:t>
            </a:r>
            <a:r>
              <a:rPr lang="cs-CZ" sz="1400" b="1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</a:p>
          <a:p>
            <a:pPr algn="ctr"/>
            <a:endParaRPr lang="cs-CZ" sz="1100" b="1">
              <a:solidFill>
                <a:schemeClr val="tx1"/>
              </a:solidFill>
              <a:latin typeface="+mj-lt"/>
            </a:endParaRPr>
          </a:p>
          <a:p>
            <a:pPr algn="ctr"/>
            <a:endParaRPr lang="cs-CZ" sz="1100" b="1">
              <a:solidFill>
                <a:schemeClr val="tx1"/>
              </a:solidFill>
              <a:latin typeface="+mj-lt"/>
            </a:endParaRPr>
          </a:p>
          <a:p>
            <a:pPr algn="ctr"/>
            <a:endParaRPr lang="cs-CZ" sz="1100" b="1">
              <a:solidFill>
                <a:schemeClr val="tx1"/>
              </a:solidFill>
              <a:latin typeface="+mj-lt"/>
            </a:endParaRPr>
          </a:p>
          <a:p>
            <a:pPr algn="ctr"/>
            <a:endParaRPr lang="cs-CZ" sz="1100" b="1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cs-CZ" sz="1100" b="1" err="1">
                <a:solidFill>
                  <a:schemeClr val="tx1"/>
                </a:solidFill>
                <a:latin typeface="+mj-lt"/>
              </a:rPr>
              <a:t>Edukacija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djelatnika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Filozofskog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fakulteta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(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razvoj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nastavničkih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kompetencija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,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Moodle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,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uključivanje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umjetne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inteligencije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u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nastavu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) i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sveučilišni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razvojni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 </a:t>
            </a:r>
            <a:r>
              <a:rPr lang="cs-CZ" sz="1100" b="1" err="1">
                <a:solidFill>
                  <a:schemeClr val="tx1"/>
                </a:solidFill>
                <a:latin typeface="+mj-lt"/>
              </a:rPr>
              <a:t>projekti</a:t>
            </a:r>
            <a:r>
              <a:rPr lang="cs-CZ" sz="1100" b="1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D8F7248-CB9A-4A63-A62A-1F6CABE04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255" y="2410484"/>
            <a:ext cx="757646" cy="711926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D2D7CE11-EB49-4899-9D51-97B99A7F2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1529" y="2410484"/>
            <a:ext cx="813661" cy="77302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A793C14-B003-44B5-81E2-104F7A6B7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159" y="2438599"/>
            <a:ext cx="813662" cy="80541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2EF9F11C-528A-406A-85F9-AB2AB31AB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8448" y="2461617"/>
            <a:ext cx="861706" cy="75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343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A6D65D-88E6-4F14-BBA4-7FADFE96E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83224"/>
            <a:ext cx="10215134" cy="1077346"/>
          </a:xfrm>
        </p:spPr>
        <p:txBody>
          <a:bodyPr/>
          <a:lstStyle/>
          <a:p>
            <a:pPr algn="ctr"/>
            <a:r>
              <a:rPr lang="cs-CZ" err="1">
                <a:latin typeface="+mj-lt"/>
              </a:rPr>
              <a:t>Programi</a:t>
            </a:r>
            <a:r>
              <a:rPr lang="cs-CZ">
                <a:latin typeface="+mj-lt"/>
              </a:rPr>
              <a:t> za </a:t>
            </a:r>
            <a:r>
              <a:rPr lang="cs-CZ" err="1">
                <a:latin typeface="+mj-lt"/>
              </a:rPr>
              <a:t>stjecanje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mikrokvalifikacija</a:t>
            </a:r>
            <a:r>
              <a:rPr lang="cs-CZ"/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6FB2E8-6D2C-4510-A6C3-D01482E06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870" y="3286539"/>
            <a:ext cx="10215134" cy="30727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cs-CZ">
              <a:latin typeface="+mj-lt"/>
            </a:endParaRPr>
          </a:p>
          <a:p>
            <a:pPr marL="0" indent="0">
              <a:buNone/>
            </a:pPr>
            <a:endParaRPr lang="cs-CZ">
              <a:latin typeface="+mj-lt"/>
            </a:endParaRPr>
          </a:p>
          <a:p>
            <a:pPr marL="0" indent="0">
              <a:buNone/>
            </a:pPr>
            <a:r>
              <a:rPr lang="cs-CZ">
                <a:latin typeface="+mj-lt"/>
              </a:rPr>
              <a:t>ICV u </a:t>
            </a:r>
            <a:r>
              <a:rPr lang="cs-CZ" err="1">
                <a:latin typeface="+mj-lt"/>
              </a:rPr>
              <a:t>ovom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trenutku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ima</a:t>
            </a:r>
            <a:r>
              <a:rPr lang="cs-CZ">
                <a:latin typeface="+mj-lt"/>
              </a:rPr>
              <a:t> u </a:t>
            </a:r>
            <a:r>
              <a:rPr lang="cs-CZ" err="1">
                <a:latin typeface="+mj-lt"/>
              </a:rPr>
              <a:t>ponudi</a:t>
            </a:r>
            <a:r>
              <a:rPr lang="cs-CZ">
                <a:latin typeface="+mj-lt"/>
              </a:rPr>
              <a:t> 4 </a:t>
            </a:r>
            <a:r>
              <a:rPr lang="cs-CZ" err="1">
                <a:latin typeface="+mj-lt"/>
              </a:rPr>
              <a:t>programa</a:t>
            </a:r>
            <a:r>
              <a:rPr lang="cs-CZ">
                <a:latin typeface="+mj-lt"/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err="1">
                <a:latin typeface="+mj-lt"/>
              </a:rPr>
              <a:t>Održivost</a:t>
            </a:r>
            <a:r>
              <a:rPr lang="cs-CZ">
                <a:latin typeface="+mj-lt"/>
              </a:rPr>
              <a:t> i etika u </a:t>
            </a:r>
            <a:r>
              <a:rPr lang="cs-CZ" err="1">
                <a:latin typeface="+mj-lt"/>
              </a:rPr>
              <a:t>projektnom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menadžmentu</a:t>
            </a:r>
            <a:endParaRPr lang="cs-CZ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err="1">
                <a:latin typeface="+mj-lt"/>
              </a:rPr>
              <a:t>Održivi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socijalni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radnik</a:t>
            </a:r>
            <a:endParaRPr lang="cs-CZ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err="1">
                <a:latin typeface="+mj-lt"/>
              </a:rPr>
              <a:t>Komunikacija</a:t>
            </a:r>
            <a:r>
              <a:rPr lang="cs-CZ">
                <a:latin typeface="+mj-lt"/>
              </a:rPr>
              <a:t> i </a:t>
            </a:r>
            <a:r>
              <a:rPr lang="cs-CZ" err="1">
                <a:latin typeface="+mj-lt"/>
              </a:rPr>
              <a:t>popularizacija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znanosti</a:t>
            </a:r>
            <a:endParaRPr lang="cs-CZ" i="0" strike="noStrike">
              <a:effectLst/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>
                <a:latin typeface="+mj-lt"/>
              </a:rPr>
              <a:t>KPZ – </a:t>
            </a:r>
            <a:r>
              <a:rPr lang="cs-CZ" err="1">
                <a:latin typeface="+mj-lt"/>
              </a:rPr>
              <a:t>Tečaj</a:t>
            </a:r>
            <a:r>
              <a:rPr lang="cs-CZ">
                <a:latin typeface="+mj-lt"/>
              </a:rPr>
              <a:t> za pozitivnu </a:t>
            </a:r>
            <a:r>
              <a:rPr lang="cs-CZ" err="1">
                <a:latin typeface="+mj-lt"/>
              </a:rPr>
              <a:t>promjenu</a:t>
            </a:r>
            <a:endParaRPr lang="cs-CZ">
              <a:latin typeface="+mj-lt"/>
            </a:endParaRP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F1AA079B-F2B1-4BD8-A2B9-6B215340F061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921897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EAB654E5-8367-4D2A-B911-82FA6070ED19}"/>
              </a:ext>
            </a:extLst>
          </p:cNvPr>
          <p:cNvSpPr/>
          <p:nvPr/>
        </p:nvSpPr>
        <p:spPr>
          <a:xfrm>
            <a:off x="8055244" y="6280687"/>
            <a:ext cx="3704095" cy="30609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50">
                <a:solidFill>
                  <a:schemeClr val="tx1"/>
                </a:solidFill>
              </a:rPr>
              <a:t>www.ff.upol.cz/icv/programy-czv-opatrene-mikrocertifikatem</a:t>
            </a:r>
            <a:r>
              <a:rPr lang="cs-CZ"/>
              <a:t>/</a:t>
            </a: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B7672D4F-9CA5-4108-97ED-99378FB10A03}"/>
              </a:ext>
            </a:extLst>
          </p:cNvPr>
          <p:cNvSpPr/>
          <p:nvPr/>
        </p:nvSpPr>
        <p:spPr>
          <a:xfrm>
            <a:off x="972245" y="2084842"/>
            <a:ext cx="10256763" cy="15418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b="1" err="1">
                <a:solidFill>
                  <a:schemeClr val="accent2"/>
                </a:solidFill>
                <a:latin typeface="+mj-lt"/>
              </a:rPr>
              <a:t>Programi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za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stjecanje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mikrokvalifikacija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su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programi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cjeloživotnog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obrazovanja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usmjereni</a:t>
            </a:r>
            <a:r>
              <a:rPr lang="cs-CZ">
                <a:solidFill>
                  <a:schemeClr val="accent2"/>
                </a:solidFill>
                <a:latin typeface="+mj-lt"/>
              </a:rPr>
              <a:t> na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stjecanje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specifičnih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znanja</a:t>
            </a:r>
            <a:r>
              <a:rPr lang="cs-CZ">
                <a:solidFill>
                  <a:schemeClr val="accent2"/>
                </a:solidFill>
                <a:latin typeface="+mj-lt"/>
              </a:rPr>
              <a:t> i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vještina</a:t>
            </a:r>
            <a:r>
              <a:rPr lang="cs-CZ">
                <a:solidFill>
                  <a:schemeClr val="accent2"/>
                </a:solidFill>
                <a:latin typeface="+mj-lt"/>
              </a:rPr>
              <a:t>.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Njihovo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uspješno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završavanje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potvrđuje</a:t>
            </a:r>
            <a:r>
              <a:rPr lang="cs-CZ">
                <a:solidFill>
                  <a:schemeClr val="accent2"/>
                </a:solidFill>
                <a:latin typeface="+mj-lt"/>
              </a:rPr>
              <a:t> se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mikrocertifikatom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–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standardiziranim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i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provjerljivim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dokumentom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o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postignutim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ishodima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učenja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.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Programi</a:t>
            </a:r>
            <a:r>
              <a:rPr lang="cs-CZ">
                <a:solidFill>
                  <a:schemeClr val="accent2"/>
                </a:solidFill>
                <a:latin typeface="+mj-lt"/>
              </a:rPr>
              <a:t> za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stjecanje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mikrokvalifikacija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fleksibilno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reagiraju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na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trenutačne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potrebe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prakse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i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tržišta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rada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te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omogućuju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stjecanje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konkretnih</a:t>
            </a:r>
            <a:r>
              <a:rPr lang="cs-CZ">
                <a:solidFill>
                  <a:schemeClr val="accent2"/>
                </a:solidFill>
                <a:latin typeface="+mj-lt"/>
              </a:rPr>
              <a:t> </a:t>
            </a:r>
            <a:r>
              <a:rPr lang="cs-CZ" err="1">
                <a:solidFill>
                  <a:schemeClr val="accent2"/>
                </a:solidFill>
                <a:latin typeface="+mj-lt"/>
              </a:rPr>
              <a:t>kompetencija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u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kraćem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i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usmjerenijem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formatu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od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cjelovitog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visokoškolskog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studija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.</a:t>
            </a:r>
            <a:endParaRPr lang="cs-CZ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7365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B24E2A-BF90-4331-9DD7-DE023D332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56139"/>
            <a:ext cx="10215134" cy="1011941"/>
          </a:xfrm>
        </p:spPr>
        <p:txBody>
          <a:bodyPr>
            <a:normAutofit fontScale="90000"/>
          </a:bodyPr>
          <a:lstStyle/>
          <a:p>
            <a:r>
              <a:rPr lang="cs-CZ">
                <a:latin typeface="+mj-lt"/>
              </a:rPr>
              <a:t>Proces </a:t>
            </a:r>
            <a:r>
              <a:rPr lang="cs-CZ" err="1">
                <a:latin typeface="+mj-lt"/>
              </a:rPr>
              <a:t>odobravanja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programa</a:t>
            </a:r>
            <a:r>
              <a:rPr lang="cs-CZ">
                <a:latin typeface="+mj-lt"/>
              </a:rPr>
              <a:t> za </a:t>
            </a:r>
            <a:r>
              <a:rPr lang="cs-CZ" err="1">
                <a:latin typeface="+mj-lt"/>
              </a:rPr>
              <a:t>stjecanje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mikrokvalifikacija</a:t>
            </a:r>
            <a:r>
              <a:rPr lang="cs-CZ">
                <a:latin typeface="+mj-lt"/>
              </a:rPr>
              <a:t> </a:t>
            </a:r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E4E5AA3D-B22E-4F49-A697-6A72F3264DC6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62110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1857020-98EA-45A2-AD62-F2EF70A081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9570" y="2055533"/>
            <a:ext cx="7012392" cy="467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34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D2CF15-15F0-45DD-9B1F-D9A4B922E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290234"/>
            <a:ext cx="10215134" cy="1077846"/>
          </a:xfrm>
        </p:spPr>
        <p:txBody>
          <a:bodyPr/>
          <a:lstStyle/>
          <a:p>
            <a:pPr algn="ctr"/>
            <a:r>
              <a:rPr lang="cs-CZ" err="1">
                <a:latin typeface="+mj-lt"/>
              </a:rPr>
              <a:t>Akreditirani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profesionalni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programi</a:t>
            </a:r>
            <a:endParaRPr lang="cs-CZ">
              <a:latin typeface="+mj-lt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28AA94-D964-44FB-A444-BA55FA20D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err="1">
                <a:latin typeface="+mj-lt"/>
              </a:rPr>
              <a:t>Programi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usmjereni</a:t>
            </a:r>
            <a:r>
              <a:rPr lang="cs-CZ">
                <a:latin typeface="+mj-lt"/>
              </a:rPr>
              <a:t> na </a:t>
            </a:r>
            <a:r>
              <a:rPr lang="cs-CZ" err="1">
                <a:latin typeface="+mj-lt"/>
              </a:rPr>
              <a:t>profesionalni</a:t>
            </a:r>
            <a:r>
              <a:rPr lang="cs-CZ">
                <a:latin typeface="+mj-lt"/>
              </a:rPr>
              <a:t> rad </a:t>
            </a:r>
            <a:r>
              <a:rPr lang="cs-CZ" err="1">
                <a:latin typeface="+mj-lt"/>
              </a:rPr>
              <a:t>uz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jamstvo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odsjeka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Filozofskog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fakulteta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Sveučilišta</a:t>
            </a:r>
            <a:r>
              <a:rPr lang="cs-CZ">
                <a:latin typeface="+mj-lt"/>
              </a:rPr>
              <a:t> u </a:t>
            </a:r>
            <a:r>
              <a:rPr lang="cs-CZ" err="1">
                <a:latin typeface="+mj-lt"/>
              </a:rPr>
              <a:t>Olomoucu</a:t>
            </a:r>
            <a:r>
              <a:rPr lang="cs-CZ">
                <a:latin typeface="+mj-lt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err="1">
                <a:latin typeface="+mj-lt"/>
              </a:rPr>
              <a:t>Zdravstveni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psiholog</a:t>
            </a:r>
            <a:r>
              <a:rPr lang="cs-CZ">
                <a:latin typeface="+mj-lt"/>
              </a:rPr>
              <a:t> (</a:t>
            </a:r>
            <a:r>
              <a:rPr lang="cs-CZ" err="1">
                <a:latin typeface="+mj-lt"/>
              </a:rPr>
              <a:t>akreditacija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Ministarstva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zdravstva</a:t>
            </a:r>
            <a:r>
              <a:rPr lang="cs-CZ">
                <a:latin typeface="+mj-lt"/>
              </a:rPr>
              <a:t> Republike Češke)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>
                <a:latin typeface="+mj-lt"/>
              </a:rPr>
              <a:t>Školski psiholog u osnovnim i srednjim školama &amp; Psiholog u prometu (Prometni psiholog)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err="1">
                <a:latin typeface="+mj-lt"/>
              </a:rPr>
              <a:t>Programi</a:t>
            </a:r>
            <a:r>
              <a:rPr lang="cs-CZ">
                <a:latin typeface="+mj-lt"/>
              </a:rPr>
              <a:t> za </a:t>
            </a:r>
            <a:r>
              <a:rPr lang="cs-CZ" err="1">
                <a:latin typeface="+mj-lt"/>
              </a:rPr>
              <a:t>socijalne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radnike</a:t>
            </a:r>
            <a:r>
              <a:rPr lang="cs-CZ">
                <a:latin typeface="+mj-lt"/>
              </a:rPr>
              <a:t> (</a:t>
            </a:r>
            <a:r>
              <a:rPr lang="cs-CZ" err="1">
                <a:latin typeface="+mj-lt"/>
              </a:rPr>
              <a:t>akreditacija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Ministarstva</a:t>
            </a:r>
            <a:r>
              <a:rPr lang="cs-CZ">
                <a:latin typeface="+mj-lt"/>
              </a:rPr>
              <a:t> rada i </a:t>
            </a:r>
            <a:r>
              <a:rPr lang="cs-CZ" err="1">
                <a:latin typeface="+mj-lt"/>
              </a:rPr>
              <a:t>socijalne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skrbi</a:t>
            </a:r>
            <a:r>
              <a:rPr lang="cs-CZ">
                <a:latin typeface="+mj-lt"/>
              </a:rPr>
              <a:t>)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C83D9C4E-B617-4E67-9C83-343EAD978E57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29157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468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614663-6141-49C4-99CA-2D4E0AB1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09607"/>
            <a:ext cx="10215134" cy="1058473"/>
          </a:xfrm>
        </p:spPr>
        <p:txBody>
          <a:bodyPr/>
          <a:lstStyle/>
          <a:p>
            <a:pPr algn="ctr"/>
            <a:r>
              <a:rPr lang="cs-CZ" err="1">
                <a:latin typeface="+mj-lt"/>
              </a:rPr>
              <a:t>Učiteljske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kompetencije</a:t>
            </a:r>
            <a:r>
              <a:rPr lang="cs-CZ">
                <a:latin typeface="+mj-lt"/>
              </a:rPr>
              <a:t> i </a:t>
            </a:r>
            <a:r>
              <a:rPr lang="cs-CZ" err="1">
                <a:latin typeface="+mj-lt"/>
              </a:rPr>
              <a:t>mentorstvo</a:t>
            </a:r>
            <a:endParaRPr lang="cs-CZ">
              <a:latin typeface="+mj-lt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BBAD30-4B49-46DF-B5B8-3B72725AC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848" y="2324959"/>
            <a:ext cx="10215134" cy="389866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b="1" err="1">
                <a:latin typeface="+mj-lt"/>
              </a:rPr>
              <a:t>Studij</a:t>
            </a:r>
            <a:r>
              <a:rPr lang="cs-CZ" b="1">
                <a:latin typeface="+mj-lt"/>
              </a:rPr>
              <a:t> </a:t>
            </a:r>
            <a:r>
              <a:rPr lang="cs-CZ" b="1" err="1">
                <a:latin typeface="+mj-lt"/>
              </a:rPr>
              <a:t>pedagogije</a:t>
            </a:r>
            <a:r>
              <a:rPr lang="cs-CZ" b="1">
                <a:latin typeface="+mj-lt"/>
              </a:rPr>
              <a:t> (</a:t>
            </a:r>
            <a:r>
              <a:rPr lang="cs-CZ" b="1" err="1">
                <a:latin typeface="+mj-lt"/>
              </a:rPr>
              <a:t>Stjecanje</a:t>
            </a:r>
            <a:r>
              <a:rPr lang="cs-CZ" b="1">
                <a:latin typeface="+mj-lt"/>
              </a:rPr>
              <a:t> </a:t>
            </a:r>
            <a:r>
              <a:rPr lang="cs-CZ" b="1" err="1">
                <a:latin typeface="+mj-lt"/>
              </a:rPr>
              <a:t>učiteljskih</a:t>
            </a:r>
            <a:r>
              <a:rPr lang="cs-CZ" b="1">
                <a:latin typeface="+mj-lt"/>
              </a:rPr>
              <a:t> </a:t>
            </a:r>
            <a:r>
              <a:rPr lang="cs-CZ" b="1" err="1">
                <a:latin typeface="+mj-lt"/>
              </a:rPr>
              <a:t>kompetencija</a:t>
            </a:r>
            <a:r>
              <a:rPr lang="cs-CZ" b="1">
                <a:latin typeface="+mj-lt"/>
              </a:rPr>
              <a:t>)</a:t>
            </a:r>
          </a:p>
          <a:p>
            <a:pPr marL="0" indent="0">
              <a:buNone/>
            </a:pPr>
            <a:r>
              <a:rPr lang="cs-CZ" err="1">
                <a:latin typeface="+mj-lt"/>
              </a:rPr>
              <a:t>Dvogodišnji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dopunski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pedagoški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studij</a:t>
            </a:r>
            <a:r>
              <a:rPr lang="cs-CZ">
                <a:latin typeface="+mj-lt"/>
              </a:rPr>
              <a:t> za </a:t>
            </a:r>
            <a:r>
              <a:rPr lang="cs-CZ" err="1">
                <a:latin typeface="+mj-lt"/>
              </a:rPr>
              <a:t>učitelje</a:t>
            </a:r>
            <a:r>
              <a:rPr lang="cs-CZ">
                <a:latin typeface="+mj-lt"/>
              </a:rPr>
              <a:t> u </a:t>
            </a:r>
            <a:r>
              <a:rPr lang="cs-CZ" err="1">
                <a:latin typeface="+mj-lt"/>
              </a:rPr>
              <a:t>predmetnoj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nastavi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osnovnih</a:t>
            </a:r>
            <a:r>
              <a:rPr lang="cs-CZ">
                <a:latin typeface="+mj-lt"/>
              </a:rPr>
              <a:t> škola i </a:t>
            </a:r>
            <a:r>
              <a:rPr lang="cs-CZ" err="1">
                <a:latin typeface="+mj-lt"/>
              </a:rPr>
              <a:t>nastavnike</a:t>
            </a:r>
            <a:r>
              <a:rPr lang="cs-CZ">
                <a:latin typeface="+mj-lt"/>
              </a:rPr>
              <a:t> u </a:t>
            </a:r>
            <a:r>
              <a:rPr lang="cs-CZ" err="1">
                <a:latin typeface="+mj-lt"/>
              </a:rPr>
              <a:t>srednjim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školama</a:t>
            </a:r>
            <a:r>
              <a:rPr lang="cs-CZ">
                <a:latin typeface="+mj-lt"/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err="1">
                <a:latin typeface="+mj-lt"/>
              </a:rPr>
              <a:t>Povezivanje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predmetnih</a:t>
            </a:r>
            <a:r>
              <a:rPr lang="cs-CZ">
                <a:latin typeface="+mj-lt"/>
              </a:rPr>
              <a:t> didaktika, </a:t>
            </a:r>
            <a:r>
              <a:rPr lang="cs-CZ" err="1">
                <a:latin typeface="+mj-lt"/>
              </a:rPr>
              <a:t>pedagogije</a:t>
            </a:r>
            <a:r>
              <a:rPr lang="cs-CZ">
                <a:latin typeface="+mj-lt"/>
              </a:rPr>
              <a:t> i </a:t>
            </a:r>
            <a:r>
              <a:rPr lang="cs-CZ" err="1">
                <a:latin typeface="+mj-lt"/>
              </a:rPr>
              <a:t>psihologije</a:t>
            </a:r>
            <a:endParaRPr lang="cs-CZ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err="1">
                <a:latin typeface="+mj-lt"/>
              </a:rPr>
              <a:t>Implementacija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Kompetencijskog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okvira</a:t>
            </a:r>
            <a:r>
              <a:rPr lang="cs-CZ">
                <a:latin typeface="+mj-lt"/>
              </a:rPr>
              <a:t> za </a:t>
            </a:r>
            <a:r>
              <a:rPr lang="cs-CZ" err="1">
                <a:latin typeface="+mj-lt"/>
              </a:rPr>
              <a:t>buduće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učitelje</a:t>
            </a:r>
            <a:r>
              <a:rPr lang="cs-CZ">
                <a:latin typeface="+mj-lt"/>
              </a:rPr>
              <a:t> i </a:t>
            </a:r>
            <a:r>
              <a:rPr lang="cs-CZ" err="1">
                <a:latin typeface="+mj-lt"/>
              </a:rPr>
              <a:t>nastavnike</a:t>
            </a:r>
            <a:endParaRPr lang="cs-CZ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>
                <a:latin typeface="+mj-lt"/>
              </a:rPr>
              <a:t>Priprema za studente i diplomante diplomskih studija</a:t>
            </a:r>
            <a:endParaRPr lang="cs-CZ">
              <a:latin typeface="+mj-lt"/>
            </a:endParaRPr>
          </a:p>
          <a:p>
            <a:pPr marL="0" indent="0">
              <a:buNone/>
            </a:pPr>
            <a:r>
              <a:rPr lang="cs-CZ" b="1" err="1">
                <a:solidFill>
                  <a:schemeClr val="accent2"/>
                </a:solidFill>
                <a:latin typeface="+mj-lt"/>
              </a:rPr>
              <a:t>Sustav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podrške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učiteljima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i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nastavnicima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mentorima</a:t>
            </a:r>
            <a:endParaRPr lang="cs-CZ" b="1">
              <a:solidFill>
                <a:schemeClr val="accent2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b="1" err="1">
                <a:solidFill>
                  <a:schemeClr val="accent2"/>
                </a:solidFill>
                <a:latin typeface="+mj-lt"/>
              </a:rPr>
              <a:t>Bliska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suradnja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s 15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osnovnih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i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srednjih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škola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b="1" err="1">
                <a:solidFill>
                  <a:schemeClr val="accent2"/>
                </a:solidFill>
                <a:latin typeface="+mj-lt"/>
              </a:rPr>
              <a:t>Specijalizirana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edukacija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i metodičko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vođenje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za 30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nastavnika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mentora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b="1">
                <a:solidFill>
                  <a:schemeClr val="accent2"/>
                </a:solidFill>
                <a:latin typeface="+mj-lt"/>
              </a:rPr>
              <a:t>Priprema institucionalne akreditacije za izobrazbu mentora</a:t>
            </a:r>
            <a:endParaRPr lang="cs-CZ" b="1">
              <a:solidFill>
                <a:schemeClr val="accent2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b="1" err="1">
                <a:solidFill>
                  <a:schemeClr val="accent2"/>
                </a:solidFill>
                <a:latin typeface="+mj-lt"/>
              </a:rPr>
              <a:t>Povezivanje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akademskog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okruženja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sa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stvarnom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školskom</a:t>
            </a:r>
            <a:r>
              <a:rPr lang="cs-CZ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b="1" err="1">
                <a:solidFill>
                  <a:schemeClr val="accent2"/>
                </a:solidFill>
                <a:latin typeface="+mj-lt"/>
              </a:rPr>
              <a:t>praksom</a:t>
            </a:r>
            <a:endParaRPr lang="cs-CZ" b="1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4C783777-FC18-4B0F-8316-DF0E53426813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38844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77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876E63-93F1-40AA-ADA8-99D55E688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317356"/>
            <a:ext cx="10215134" cy="1050724"/>
          </a:xfrm>
        </p:spPr>
        <p:txBody>
          <a:bodyPr/>
          <a:lstStyle/>
          <a:p>
            <a:pPr algn="ctr"/>
            <a:r>
              <a:rPr lang="cs-CZ" err="1">
                <a:latin typeface="+mj-lt"/>
              </a:rPr>
              <a:t>Ključni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pokazatelji</a:t>
            </a:r>
            <a:r>
              <a:rPr lang="cs-CZ">
                <a:latin typeface="+mj-lt"/>
              </a:rPr>
              <a:t> i </a:t>
            </a:r>
            <a:r>
              <a:rPr lang="cs-CZ" err="1">
                <a:latin typeface="+mj-lt"/>
              </a:rPr>
              <a:t>učinci</a:t>
            </a:r>
            <a:r>
              <a:rPr lang="cs-CZ">
                <a:latin typeface="+mj-lt"/>
              </a:rPr>
              <a:t> aktivnosti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658EFF60-3D38-4227-838E-7C1ACD3E5D70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42718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91B77BB2-AB2B-4C4D-8FB2-AE4CFA0CFDF9}"/>
              </a:ext>
            </a:extLst>
          </p:cNvPr>
          <p:cNvSpPr/>
          <p:nvPr/>
        </p:nvSpPr>
        <p:spPr>
          <a:xfrm>
            <a:off x="972870" y="3002796"/>
            <a:ext cx="4122549" cy="208839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6600">
                <a:solidFill>
                  <a:schemeClr val="accent1">
                    <a:lumMod val="60000"/>
                    <a:lumOff val="40000"/>
                  </a:schemeClr>
                </a:solidFill>
              </a:rPr>
              <a:t>1 500 +</a:t>
            </a:r>
          </a:p>
          <a:p>
            <a:pPr algn="ctr"/>
            <a:r>
              <a:rPr lang="cs-CZ" err="1"/>
              <a:t>polaznika</a:t>
            </a:r>
            <a:r>
              <a:rPr lang="cs-CZ"/>
              <a:t> </a:t>
            </a:r>
            <a:r>
              <a:rPr lang="cs-CZ" err="1"/>
              <a:t>cjeloživotnog</a:t>
            </a:r>
            <a:r>
              <a:rPr lang="cs-CZ"/>
              <a:t> </a:t>
            </a:r>
            <a:r>
              <a:rPr lang="cs-CZ" err="1"/>
              <a:t>obrazovanja</a:t>
            </a:r>
            <a:r>
              <a:rPr lang="cs-CZ"/>
              <a:t> </a:t>
            </a:r>
            <a:r>
              <a:rPr lang="cs-CZ" err="1"/>
              <a:t>godišnje</a:t>
            </a:r>
            <a:endParaRPr lang="cs-CZ"/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CAB070B4-057C-464E-9917-AD18C8C2A7C7}"/>
              </a:ext>
            </a:extLst>
          </p:cNvPr>
          <p:cNvSpPr/>
          <p:nvPr/>
        </p:nvSpPr>
        <p:spPr>
          <a:xfrm>
            <a:off x="6180864" y="2719596"/>
            <a:ext cx="2225944" cy="10507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solidFill>
                  <a:schemeClr val="accent1">
                    <a:lumMod val="75000"/>
                  </a:schemeClr>
                </a:solidFill>
              </a:rPr>
              <a:t>65 – 73</a:t>
            </a:r>
          </a:p>
          <a:p>
            <a:pPr algn="ctr"/>
            <a:r>
              <a:rPr lang="cs-CZ" sz="1200" err="1">
                <a:solidFill>
                  <a:schemeClr val="tx1"/>
                </a:solidFill>
                <a:latin typeface="+mj-lt"/>
              </a:rPr>
              <a:t>provedenih</a:t>
            </a:r>
            <a:r>
              <a:rPr lang="cs-CZ" sz="1200">
                <a:solidFill>
                  <a:schemeClr val="tx1"/>
                </a:solidFill>
                <a:latin typeface="+mj-lt"/>
              </a:rPr>
              <a:t> </a:t>
            </a:r>
            <a:r>
              <a:rPr lang="cs-CZ" sz="1200" err="1">
                <a:solidFill>
                  <a:schemeClr val="tx1"/>
                </a:solidFill>
                <a:latin typeface="+mj-lt"/>
              </a:rPr>
              <a:t>programa</a:t>
            </a:r>
            <a:r>
              <a:rPr lang="cs-CZ" sz="1200">
                <a:solidFill>
                  <a:schemeClr val="tx1"/>
                </a:solidFill>
                <a:latin typeface="+mj-lt"/>
              </a:rPr>
              <a:t> </a:t>
            </a:r>
            <a:r>
              <a:rPr lang="pl-PL" sz="1200">
                <a:solidFill>
                  <a:schemeClr val="tx1"/>
                </a:solidFill>
                <a:latin typeface="+mj-lt"/>
              </a:rPr>
              <a:t>po akademskoj godini</a:t>
            </a:r>
            <a:endParaRPr lang="cs-CZ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0C481654-9C58-410C-8C35-646FB7BA790E}"/>
              </a:ext>
            </a:extLst>
          </p:cNvPr>
          <p:cNvSpPr/>
          <p:nvPr/>
        </p:nvSpPr>
        <p:spPr>
          <a:xfrm>
            <a:off x="9075172" y="2719597"/>
            <a:ext cx="2225943" cy="10507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780" b="1">
                <a:solidFill>
                  <a:schemeClr val="accent1">
                    <a:lumMod val="75000"/>
                  </a:schemeClr>
                </a:solidFill>
              </a:rPr>
              <a:t>15</a:t>
            </a:r>
            <a:endParaRPr lang="cs-CZ" sz="1780">
              <a:solidFill>
                <a:schemeClr val="tx1"/>
              </a:solidFill>
            </a:endParaRPr>
          </a:p>
          <a:p>
            <a:pPr algn="ctr"/>
            <a:r>
              <a:rPr lang="cs-CZ" sz="1200" err="1">
                <a:solidFill>
                  <a:schemeClr val="tx1"/>
                </a:solidFill>
                <a:latin typeface="+mj-lt"/>
              </a:rPr>
              <a:t>ostvarenih</a:t>
            </a:r>
            <a:r>
              <a:rPr lang="cs-CZ" sz="1200">
                <a:solidFill>
                  <a:schemeClr val="tx1"/>
                </a:solidFill>
                <a:latin typeface="+mj-lt"/>
              </a:rPr>
              <a:t> </a:t>
            </a:r>
            <a:r>
              <a:rPr lang="cs-CZ" sz="1200" err="1">
                <a:solidFill>
                  <a:schemeClr val="tx1"/>
                </a:solidFill>
                <a:latin typeface="+mj-lt"/>
              </a:rPr>
              <a:t>suradnji</a:t>
            </a:r>
            <a:r>
              <a:rPr lang="cs-CZ" sz="1200">
                <a:solidFill>
                  <a:schemeClr val="tx1"/>
                </a:solidFill>
                <a:latin typeface="+mj-lt"/>
              </a:rPr>
              <a:t> s </a:t>
            </a:r>
            <a:r>
              <a:rPr lang="cs-CZ" sz="1200" err="1">
                <a:solidFill>
                  <a:schemeClr val="tx1"/>
                </a:solidFill>
                <a:latin typeface="+mj-lt"/>
              </a:rPr>
              <a:t>osnovnim</a:t>
            </a:r>
            <a:r>
              <a:rPr lang="cs-CZ" sz="1200">
                <a:solidFill>
                  <a:schemeClr val="tx1"/>
                </a:solidFill>
                <a:latin typeface="+mj-lt"/>
              </a:rPr>
              <a:t> i </a:t>
            </a:r>
            <a:r>
              <a:rPr lang="cs-CZ" sz="1200" err="1">
                <a:solidFill>
                  <a:schemeClr val="tx1"/>
                </a:solidFill>
                <a:latin typeface="+mj-lt"/>
              </a:rPr>
              <a:t>srednjim</a:t>
            </a:r>
            <a:r>
              <a:rPr lang="cs-CZ" sz="1200">
                <a:solidFill>
                  <a:schemeClr val="tx1"/>
                </a:solidFill>
                <a:latin typeface="+mj-lt"/>
              </a:rPr>
              <a:t> </a:t>
            </a:r>
            <a:r>
              <a:rPr lang="cs-CZ" sz="1200" err="1">
                <a:solidFill>
                  <a:schemeClr val="tx1"/>
                </a:solidFill>
                <a:latin typeface="+mj-lt"/>
              </a:rPr>
              <a:t>školama</a:t>
            </a:r>
            <a:endParaRPr lang="cs-CZ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Obdélník: se zakulacenými rohy 11">
            <a:extLst>
              <a:ext uri="{FF2B5EF4-FFF2-40B4-BE49-F238E27FC236}">
                <a16:creationId xmlns:a16="http://schemas.microsoft.com/office/drawing/2014/main" id="{CDC820E5-2D27-463A-98A0-15FE522C4F83}"/>
              </a:ext>
            </a:extLst>
          </p:cNvPr>
          <p:cNvSpPr/>
          <p:nvPr/>
        </p:nvSpPr>
        <p:spPr>
          <a:xfrm>
            <a:off x="6180864" y="4528818"/>
            <a:ext cx="2274375" cy="10507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solidFill>
                  <a:schemeClr val="accent1">
                    <a:lumMod val="75000"/>
                  </a:schemeClr>
                </a:solidFill>
              </a:rPr>
              <a:t>4 + </a:t>
            </a:r>
          </a:p>
          <a:p>
            <a:pPr algn="ctr"/>
            <a:r>
              <a:rPr lang="pl-PL" sz="1200">
                <a:solidFill>
                  <a:schemeClr val="tx1"/>
                </a:solidFill>
                <a:latin typeface="+mj-lt"/>
              </a:rPr>
              <a:t>programa s dodijeljenim mikrokvalifikacijama po akademskoj godini</a:t>
            </a:r>
            <a:endParaRPr lang="cs-CZ" sz="12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6EA3A227-202B-45FF-AC64-55155DFA6B46}"/>
              </a:ext>
            </a:extLst>
          </p:cNvPr>
          <p:cNvSpPr/>
          <p:nvPr/>
        </p:nvSpPr>
        <p:spPr>
          <a:xfrm>
            <a:off x="9131179" y="4528819"/>
            <a:ext cx="2295859" cy="10507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>
                <a:solidFill>
                  <a:schemeClr val="accent1">
                    <a:lumMod val="75000"/>
                  </a:schemeClr>
                </a:solidFill>
              </a:rPr>
              <a:t>100 + </a:t>
            </a:r>
          </a:p>
          <a:p>
            <a:pPr algn="ctr"/>
            <a:r>
              <a:rPr lang="cs-CZ" sz="1200" err="1">
                <a:solidFill>
                  <a:schemeClr val="tx1"/>
                </a:solidFill>
                <a:latin typeface="+mj-lt"/>
              </a:rPr>
              <a:t>predavača</a:t>
            </a:r>
            <a:r>
              <a:rPr lang="cs-CZ" sz="1200">
                <a:solidFill>
                  <a:schemeClr val="tx1"/>
                </a:solidFill>
                <a:latin typeface="+mj-lt"/>
              </a:rPr>
              <a:t> </a:t>
            </a:r>
            <a:r>
              <a:rPr lang="cs-CZ" sz="1200" err="1">
                <a:solidFill>
                  <a:schemeClr val="tx1"/>
                </a:solidFill>
                <a:latin typeface="+mj-lt"/>
              </a:rPr>
              <a:t>programa</a:t>
            </a:r>
            <a:r>
              <a:rPr lang="cs-CZ" sz="1200">
                <a:solidFill>
                  <a:schemeClr val="tx1"/>
                </a:solidFill>
                <a:latin typeface="+mj-lt"/>
              </a:rPr>
              <a:t> </a:t>
            </a:r>
            <a:r>
              <a:rPr lang="cs-CZ" sz="1200" err="1">
                <a:solidFill>
                  <a:schemeClr val="tx1"/>
                </a:solidFill>
                <a:latin typeface="+mj-lt"/>
              </a:rPr>
              <a:t>cjeloživotnog</a:t>
            </a:r>
            <a:r>
              <a:rPr lang="cs-CZ" sz="1200">
                <a:solidFill>
                  <a:schemeClr val="tx1"/>
                </a:solidFill>
                <a:latin typeface="+mj-lt"/>
              </a:rPr>
              <a:t> </a:t>
            </a:r>
            <a:r>
              <a:rPr lang="cs-CZ" sz="1200" err="1">
                <a:solidFill>
                  <a:schemeClr val="tx1"/>
                </a:solidFill>
                <a:latin typeface="+mj-lt"/>
              </a:rPr>
              <a:t>obrazovanja</a:t>
            </a:r>
            <a:endParaRPr lang="cs-CZ" sz="120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08240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AE6DC2-58E1-42B1-8B44-B9AFBFD73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270861"/>
            <a:ext cx="10215134" cy="1097219"/>
          </a:xfrm>
        </p:spPr>
        <p:txBody>
          <a:bodyPr/>
          <a:lstStyle/>
          <a:p>
            <a:pPr algn="ctr"/>
            <a:r>
              <a:rPr lang="cs-CZ" err="1">
                <a:latin typeface="+mj-lt"/>
              </a:rPr>
              <a:t>Sveobuhvatna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podrška</a:t>
            </a:r>
            <a:r>
              <a:rPr lang="cs-CZ">
                <a:latin typeface="+mj-lt"/>
              </a:rPr>
              <a:t> za </a:t>
            </a:r>
            <a:r>
              <a:rPr lang="cs-CZ" err="1">
                <a:latin typeface="+mj-lt"/>
              </a:rPr>
              <a:t>predavače</a:t>
            </a:r>
            <a:r>
              <a:rPr lang="cs-CZ">
                <a:latin typeface="+mj-lt"/>
              </a:rPr>
              <a:t> i programe </a:t>
            </a:r>
            <a:r>
              <a:rPr lang="cs-CZ" err="1">
                <a:latin typeface="+mj-lt"/>
              </a:rPr>
              <a:t>cjeloživotnog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obrazovanja</a:t>
            </a:r>
            <a:endParaRPr lang="cs-CZ">
              <a:latin typeface="+mj-lt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BFE1DE-E8C6-4B5F-975C-2BB1B8776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cs-CZ" b="1">
                <a:latin typeface="+mj-lt"/>
              </a:rPr>
              <a:t>Metodička i </a:t>
            </a:r>
            <a:r>
              <a:rPr lang="cs-CZ" b="1" err="1">
                <a:latin typeface="+mj-lt"/>
              </a:rPr>
              <a:t>konceptualna</a:t>
            </a:r>
            <a:r>
              <a:rPr lang="cs-CZ" b="1">
                <a:latin typeface="+mj-lt"/>
              </a:rPr>
              <a:t> </a:t>
            </a:r>
            <a:r>
              <a:rPr lang="cs-CZ" b="1" err="1">
                <a:latin typeface="+mj-lt"/>
              </a:rPr>
              <a:t>priprema</a:t>
            </a:r>
            <a:r>
              <a:rPr lang="cs-CZ" b="1">
                <a:latin typeface="+mj-lt"/>
              </a:rPr>
              <a:t>: </a:t>
            </a:r>
            <a:r>
              <a:rPr lang="cs-CZ" err="1">
                <a:latin typeface="+mj-lt"/>
              </a:rPr>
              <a:t>Suradnja</a:t>
            </a:r>
            <a:r>
              <a:rPr lang="cs-CZ">
                <a:latin typeface="+mj-lt"/>
              </a:rPr>
              <a:t> na </a:t>
            </a:r>
            <a:r>
              <a:rPr lang="cs-CZ" err="1">
                <a:latin typeface="+mj-lt"/>
              </a:rPr>
              <a:t>izradi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strukture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programa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definiranju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ciljne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skupine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određivanju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opsega</a:t>
            </a:r>
            <a:r>
              <a:rPr lang="cs-CZ">
                <a:latin typeface="+mj-lt"/>
              </a:rPr>
              <a:t> i </a:t>
            </a:r>
            <a:r>
              <a:rPr lang="cs-CZ" err="1">
                <a:latin typeface="+mj-lt"/>
              </a:rPr>
              <a:t>vremenskog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rasporeda</a:t>
            </a:r>
            <a:r>
              <a:rPr lang="cs-CZ">
                <a:latin typeface="+mj-lt"/>
              </a:rPr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cs-CZ">
              <a:latin typeface="+mj-lt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b="1" err="1">
                <a:latin typeface="+mj-lt"/>
              </a:rPr>
              <a:t>Promidžba</a:t>
            </a:r>
            <a:r>
              <a:rPr lang="cs-CZ" b="1">
                <a:latin typeface="+mj-lt"/>
              </a:rPr>
              <a:t> i marketing: </a:t>
            </a:r>
            <a:r>
              <a:rPr lang="cs-CZ" err="1">
                <a:latin typeface="+mj-lt"/>
              </a:rPr>
              <a:t>Izrada</a:t>
            </a:r>
            <a:r>
              <a:rPr lang="cs-CZ">
                <a:latin typeface="+mj-lt"/>
              </a:rPr>
              <a:t> web stranice </a:t>
            </a:r>
            <a:r>
              <a:rPr lang="cs-CZ" err="1">
                <a:latin typeface="+mj-lt"/>
              </a:rPr>
              <a:t>programa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usmjereno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obraćanje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ciljnim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skupinama</a:t>
            </a:r>
            <a:r>
              <a:rPr lang="cs-CZ">
                <a:latin typeface="+mj-lt"/>
              </a:rPr>
              <a:t>, PR u </a:t>
            </a:r>
            <a:r>
              <a:rPr lang="cs-CZ" err="1">
                <a:latin typeface="+mj-lt"/>
              </a:rPr>
              <a:t>medijima</a:t>
            </a:r>
            <a:r>
              <a:rPr lang="cs-CZ">
                <a:latin typeface="+mj-lt"/>
              </a:rPr>
              <a:t> i na </a:t>
            </a:r>
            <a:r>
              <a:rPr lang="cs-CZ" err="1">
                <a:latin typeface="+mj-lt"/>
              </a:rPr>
              <a:t>društvenim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mrežama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te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uvrštavanje</a:t>
            </a:r>
            <a:r>
              <a:rPr lang="cs-CZ">
                <a:latin typeface="+mj-lt"/>
              </a:rPr>
              <a:t> u </a:t>
            </a:r>
            <a:r>
              <a:rPr lang="cs-CZ" err="1">
                <a:latin typeface="+mj-lt"/>
              </a:rPr>
              <a:t>sveučilišne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kalendare</a:t>
            </a:r>
            <a:r>
              <a:rPr lang="cs-CZ">
                <a:latin typeface="+mj-lt"/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cs-CZ">
              <a:latin typeface="+mj-lt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b="1" err="1">
                <a:latin typeface="+mj-lt"/>
              </a:rPr>
              <a:t>Financijsko</a:t>
            </a:r>
            <a:r>
              <a:rPr lang="cs-CZ" b="1">
                <a:latin typeface="+mj-lt"/>
              </a:rPr>
              <a:t> i </a:t>
            </a:r>
            <a:r>
              <a:rPr lang="cs-CZ" b="1" err="1">
                <a:latin typeface="+mj-lt"/>
              </a:rPr>
              <a:t>administrativno</a:t>
            </a:r>
            <a:r>
              <a:rPr lang="cs-CZ" b="1">
                <a:latin typeface="+mj-lt"/>
              </a:rPr>
              <a:t> </a:t>
            </a:r>
            <a:r>
              <a:rPr lang="cs-CZ" b="1" err="1">
                <a:latin typeface="+mj-lt"/>
              </a:rPr>
              <a:t>upravljanje</a:t>
            </a:r>
            <a:r>
              <a:rPr lang="cs-CZ" b="1">
                <a:latin typeface="+mj-lt"/>
              </a:rPr>
              <a:t>: </a:t>
            </a:r>
            <a:r>
              <a:rPr lang="cs-CZ" err="1">
                <a:latin typeface="+mj-lt"/>
              </a:rPr>
              <a:t>Cjelovito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upravljanje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proračunom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registracijama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naknadama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narudžbenicama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fakturiranjem</a:t>
            </a:r>
            <a:r>
              <a:rPr lang="cs-CZ">
                <a:latin typeface="+mj-lt"/>
              </a:rPr>
              <a:t> i </a:t>
            </a:r>
            <a:r>
              <a:rPr lang="cs-CZ" err="1">
                <a:latin typeface="+mj-lt"/>
              </a:rPr>
              <a:t>ugovornim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honorarima</a:t>
            </a:r>
            <a:r>
              <a:rPr lang="cs-CZ">
                <a:latin typeface="+mj-lt"/>
              </a:rPr>
              <a:t> za </a:t>
            </a:r>
            <a:r>
              <a:rPr lang="cs-CZ" err="1">
                <a:latin typeface="+mj-lt"/>
              </a:rPr>
              <a:t>predavače</a:t>
            </a:r>
            <a:r>
              <a:rPr lang="cs-CZ">
                <a:latin typeface="+mj-lt"/>
              </a:rPr>
              <a:t>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cs-CZ">
              <a:latin typeface="+mj-lt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cs-CZ" b="1" err="1">
                <a:latin typeface="+mj-lt"/>
              </a:rPr>
              <a:t>Organizacijska</a:t>
            </a:r>
            <a:r>
              <a:rPr lang="cs-CZ" b="1">
                <a:latin typeface="+mj-lt"/>
              </a:rPr>
              <a:t> i </a:t>
            </a:r>
            <a:r>
              <a:rPr lang="cs-CZ" b="1" err="1">
                <a:latin typeface="+mj-lt"/>
              </a:rPr>
              <a:t>tehnička</a:t>
            </a:r>
            <a:r>
              <a:rPr lang="cs-CZ" b="1">
                <a:latin typeface="+mj-lt"/>
              </a:rPr>
              <a:t> </a:t>
            </a:r>
            <a:r>
              <a:rPr lang="cs-CZ" b="1" err="1">
                <a:latin typeface="+mj-lt"/>
              </a:rPr>
              <a:t>podrška</a:t>
            </a:r>
            <a:r>
              <a:rPr lang="cs-CZ" b="1">
                <a:latin typeface="+mj-lt"/>
              </a:rPr>
              <a:t>: </a:t>
            </a:r>
            <a:r>
              <a:rPr lang="cs-CZ" err="1">
                <a:latin typeface="+mj-lt"/>
              </a:rPr>
              <a:t>Osiguravanje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učionica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opreme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sustava</a:t>
            </a:r>
            <a:r>
              <a:rPr lang="cs-CZ">
                <a:latin typeface="+mj-lt"/>
              </a:rPr>
              <a:t> za e-</a:t>
            </a:r>
            <a:r>
              <a:rPr lang="cs-CZ" err="1">
                <a:latin typeface="+mj-lt"/>
              </a:rPr>
              <a:t>učenje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komunikacija</a:t>
            </a:r>
            <a:r>
              <a:rPr lang="cs-CZ">
                <a:latin typeface="+mj-lt"/>
              </a:rPr>
              <a:t> s </a:t>
            </a:r>
            <a:r>
              <a:rPr lang="cs-CZ" err="1">
                <a:latin typeface="+mj-lt"/>
              </a:rPr>
              <a:t>polaznicima</a:t>
            </a:r>
            <a:r>
              <a:rPr lang="cs-CZ">
                <a:latin typeface="+mj-lt"/>
              </a:rPr>
              <a:t>, </a:t>
            </a:r>
            <a:r>
              <a:rPr lang="cs-CZ" err="1">
                <a:latin typeface="+mj-lt"/>
              </a:rPr>
              <a:t>koordinacija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samog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događanja</a:t>
            </a:r>
            <a:r>
              <a:rPr lang="cs-CZ">
                <a:latin typeface="+mj-lt"/>
              </a:rPr>
              <a:t> i </a:t>
            </a:r>
            <a:r>
              <a:rPr lang="cs-CZ" err="1">
                <a:latin typeface="+mj-lt"/>
              </a:rPr>
              <a:t>izdavanje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službenih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certifikata</a:t>
            </a:r>
            <a:r>
              <a:rPr lang="cs-CZ">
                <a:latin typeface="+mj-lt"/>
              </a:rPr>
              <a:t>. </a:t>
            </a: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5EFA4AC4-2042-491A-A992-004023531AC5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19471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5365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6134F3-0A6E-499F-A783-BD2000B7E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870" y="1232115"/>
            <a:ext cx="10215134" cy="1135965"/>
          </a:xfrm>
        </p:spPr>
        <p:txBody>
          <a:bodyPr/>
          <a:lstStyle/>
          <a:p>
            <a:pPr algn="ctr"/>
            <a:r>
              <a:rPr lang="cs-CZ" err="1">
                <a:latin typeface="+mj-lt"/>
              </a:rPr>
              <a:t>Kontakti</a:t>
            </a:r>
            <a:r>
              <a:rPr lang="cs-CZ">
                <a:latin typeface="+mj-lt"/>
              </a:rPr>
              <a:t> i </a:t>
            </a:r>
            <a:r>
              <a:rPr lang="cs-CZ" err="1">
                <a:latin typeface="+mj-lt"/>
              </a:rPr>
              <a:t>europska</a:t>
            </a:r>
            <a:r>
              <a:rPr lang="cs-CZ">
                <a:latin typeface="+mj-lt"/>
              </a:rPr>
              <a:t> </a:t>
            </a:r>
            <a:r>
              <a:rPr lang="cs-CZ" err="1">
                <a:latin typeface="+mj-lt"/>
              </a:rPr>
              <a:t>suradnja</a:t>
            </a:r>
            <a:endParaRPr lang="cs-CZ">
              <a:latin typeface="+mj-lt"/>
            </a:endParaRPr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CAACAD24-B6E2-44D1-8E79-E4E09B76E291}"/>
              </a:ext>
            </a:extLst>
          </p:cNvPr>
          <p:cNvCxnSpPr>
            <a:cxnSpLocks/>
            <a:stCxn id="2" idx="1"/>
            <a:endCxn id="2" idx="3"/>
          </p:cNvCxnSpPr>
          <p:nvPr/>
        </p:nvCxnSpPr>
        <p:spPr>
          <a:xfrm>
            <a:off x="972870" y="1800098"/>
            <a:ext cx="102151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délník: se zakulacenými rohy 18">
            <a:extLst>
              <a:ext uri="{FF2B5EF4-FFF2-40B4-BE49-F238E27FC236}">
                <a16:creationId xmlns:a16="http://schemas.microsoft.com/office/drawing/2014/main" id="{32C1D475-7A36-42D2-A821-C3D014FB72BB}"/>
              </a:ext>
            </a:extLst>
          </p:cNvPr>
          <p:cNvSpPr/>
          <p:nvPr/>
        </p:nvSpPr>
        <p:spPr>
          <a:xfrm>
            <a:off x="483978" y="2148603"/>
            <a:ext cx="4955982" cy="40915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cs-CZ" sz="1800" b="1">
                <a:solidFill>
                  <a:schemeClr val="accent2"/>
                </a:solidFill>
                <a:latin typeface="+mj-lt"/>
              </a:rPr>
              <a:t>Institut za </a:t>
            </a:r>
            <a:r>
              <a:rPr lang="cs-CZ" sz="1800" b="1" err="1">
                <a:solidFill>
                  <a:schemeClr val="accent2"/>
                </a:solidFill>
                <a:latin typeface="+mj-lt"/>
              </a:rPr>
              <a:t>cjeloživotno</a:t>
            </a:r>
            <a:r>
              <a:rPr lang="cs-CZ" sz="1800" b="1">
                <a:solidFill>
                  <a:schemeClr val="accent2"/>
                </a:solidFill>
                <a:latin typeface="+mj-lt"/>
              </a:rPr>
              <a:t> </a:t>
            </a:r>
            <a:r>
              <a:rPr lang="cs-CZ" sz="1800" b="1" err="1">
                <a:solidFill>
                  <a:schemeClr val="accent2"/>
                </a:solidFill>
                <a:latin typeface="+mj-lt"/>
              </a:rPr>
              <a:t>obrazovanje</a:t>
            </a:r>
            <a:r>
              <a:rPr lang="cs-CZ" sz="1800" b="1">
                <a:solidFill>
                  <a:schemeClr val="accent2"/>
                </a:solidFill>
                <a:latin typeface="+mj-lt"/>
              </a:rPr>
              <a:t> FF UP </a:t>
            </a:r>
          </a:p>
          <a:p>
            <a:pPr marL="0" indent="0">
              <a:buNone/>
            </a:pPr>
            <a:r>
              <a:rPr lang="cs-CZ" sz="1400" err="1">
                <a:solidFill>
                  <a:schemeClr val="accent1"/>
                </a:solidFill>
                <a:latin typeface="+mj-lt"/>
              </a:rPr>
              <a:t>Otvoreni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smo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za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međunarodnu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suradnju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i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zajedničke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europske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projekte u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području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obrazovanja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odraslih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,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mikrokvalifikacija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i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edukacije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nastavnika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.</a:t>
            </a:r>
          </a:p>
          <a:p>
            <a:pPr marL="0" indent="0">
              <a:buNone/>
            </a:pPr>
            <a:endParaRPr lang="cs-CZ" sz="14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cs-CZ" sz="14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cs-CZ" sz="1400">
                <a:solidFill>
                  <a:schemeClr val="tx1"/>
                </a:solidFill>
                <a:latin typeface="+mj-lt"/>
              </a:rPr>
              <a:t>       Křížkovského 511/10, 779 00 Olomouc, Republika Češka</a:t>
            </a:r>
          </a:p>
          <a:p>
            <a:pPr marL="0" indent="0">
              <a:buNone/>
            </a:pPr>
            <a:endParaRPr lang="cs-CZ" sz="14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cs-CZ" sz="1400">
                <a:solidFill>
                  <a:schemeClr val="tx1"/>
                </a:solidFill>
                <a:latin typeface="+mj-lt"/>
              </a:rPr>
              <a:t>       www.ff.upol.cz/icv/</a:t>
            </a:r>
          </a:p>
          <a:p>
            <a:pPr marL="0" indent="0">
              <a:buNone/>
            </a:pPr>
            <a:endParaRPr lang="cs-CZ" sz="140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cs-CZ" sz="1400" b="1" u="sng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cs-CZ" sz="1400" b="1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cs-CZ" sz="1400" b="1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r>
              <a:rPr lang="cs-CZ" sz="1400" b="1">
                <a:solidFill>
                  <a:schemeClr val="tx1"/>
                </a:solidFill>
                <a:latin typeface="+mj-lt"/>
              </a:rPr>
              <a:t>	           Mgr. et Mgr. Terezie Řezníčková, Ph.D. </a:t>
            </a:r>
          </a:p>
          <a:p>
            <a:pPr marL="0" indent="0">
              <a:buNone/>
            </a:pPr>
            <a:r>
              <a:rPr lang="cs-CZ" sz="1400">
                <a:solidFill>
                  <a:schemeClr val="tx1"/>
                </a:solidFill>
                <a:latin typeface="+mj-lt"/>
              </a:rPr>
              <a:t>	           </a:t>
            </a:r>
            <a:r>
              <a:rPr lang="cs-CZ" sz="1400" err="1">
                <a:solidFill>
                  <a:schemeClr val="accent1"/>
                </a:solidFill>
                <a:latin typeface="+mj-lt"/>
              </a:rPr>
              <a:t>Ravnateljica</a:t>
            </a:r>
            <a:r>
              <a:rPr lang="cs-CZ" sz="1400">
                <a:solidFill>
                  <a:schemeClr val="accent1"/>
                </a:solidFill>
                <a:latin typeface="+mj-lt"/>
              </a:rPr>
              <a:t> ICV FF UP </a:t>
            </a:r>
          </a:p>
          <a:p>
            <a:pPr marL="0" indent="0">
              <a:buNone/>
            </a:pPr>
            <a:endParaRPr lang="cs-CZ" sz="14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3D9E8238-ADCF-4D79-9D24-E0F6743E8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98" y="4773535"/>
            <a:ext cx="1014355" cy="118145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18BE5F4-474E-45CB-B8A3-837A1A3F11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1" b="8534"/>
          <a:stretch/>
        </p:blipFill>
        <p:spPr>
          <a:xfrm>
            <a:off x="680207" y="4186072"/>
            <a:ext cx="327477" cy="25572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CC45456-235F-490D-97FC-3D9C0A18F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099" y="3802814"/>
            <a:ext cx="182880" cy="209006"/>
          </a:xfrm>
          <a:prstGeom prst="rect">
            <a:avLst/>
          </a:prstGeom>
        </p:spPr>
      </p:pic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F1A89C76-DDB4-4C5F-BEF7-1BF8F604C148}"/>
              </a:ext>
            </a:extLst>
          </p:cNvPr>
          <p:cNvSpPr/>
          <p:nvPr/>
        </p:nvSpPr>
        <p:spPr>
          <a:xfrm>
            <a:off x="7204765" y="2430032"/>
            <a:ext cx="4471507" cy="14277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cs-CZ" sz="1800" b="1">
                <a:solidFill>
                  <a:schemeClr val="tx1"/>
                </a:solidFill>
                <a:latin typeface="+mj-lt"/>
              </a:rPr>
              <a:t>  PhDr. Gabriela </a:t>
            </a:r>
            <a:r>
              <a:rPr lang="cs-CZ" sz="1800" b="1" err="1">
                <a:solidFill>
                  <a:schemeClr val="tx1"/>
                </a:solidFill>
                <a:latin typeface="+mj-lt"/>
              </a:rPr>
              <a:t>Paráčková</a:t>
            </a:r>
            <a:r>
              <a:rPr lang="cs-CZ" sz="1800" b="1">
                <a:solidFill>
                  <a:schemeClr val="tx1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cs-CZ" sz="1600">
                <a:solidFill>
                  <a:schemeClr val="accent1"/>
                </a:solidFill>
                <a:latin typeface="+mj-lt"/>
              </a:rPr>
              <a:t>  </a:t>
            </a:r>
            <a:r>
              <a:rPr lang="nn-NO" sz="1600">
                <a:solidFill>
                  <a:schemeClr val="accent1"/>
                </a:solidFill>
                <a:latin typeface="+mj-lt"/>
              </a:rPr>
              <a:t>+420 585 633 473 I gabriela.parackova@upol.cz</a:t>
            </a:r>
            <a:endParaRPr lang="cs-CZ" sz="16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02AF48E3-BAE0-4433-B3DA-724E53E8C401}"/>
              </a:ext>
            </a:extLst>
          </p:cNvPr>
          <p:cNvSpPr/>
          <p:nvPr/>
        </p:nvSpPr>
        <p:spPr>
          <a:xfrm>
            <a:off x="7204765" y="4487744"/>
            <a:ext cx="4547095" cy="148973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cs-CZ" sz="1800" b="1">
                <a:solidFill>
                  <a:schemeClr val="tx1"/>
                </a:solidFill>
                <a:latin typeface="+mj-lt"/>
              </a:rPr>
              <a:t>  Branka </a:t>
            </a:r>
            <a:r>
              <a:rPr lang="cs-CZ" sz="1800" b="1" err="1">
                <a:solidFill>
                  <a:schemeClr val="tx1"/>
                </a:solidFill>
                <a:latin typeface="+mj-lt"/>
              </a:rPr>
              <a:t>Čačkovićová</a:t>
            </a:r>
            <a:r>
              <a:rPr lang="cs-CZ" sz="1800" b="1">
                <a:solidFill>
                  <a:schemeClr val="tx1"/>
                </a:solidFill>
                <a:latin typeface="+mj-lt"/>
              </a:rPr>
              <a:t> </a:t>
            </a:r>
          </a:p>
          <a:p>
            <a:r>
              <a:rPr lang="cs-CZ" sz="1600">
                <a:solidFill>
                  <a:schemeClr val="accent1"/>
                </a:solidFill>
                <a:latin typeface="+mj-lt"/>
              </a:rPr>
              <a:t>  +420 585 633 654 I branka.cackovicova@upol.cz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9D7D4BBD-94A2-46EB-ABE0-762ED9AB67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419"/>
          <a:stretch/>
        </p:blipFill>
        <p:spPr>
          <a:xfrm>
            <a:off x="6150873" y="2461006"/>
            <a:ext cx="1138837" cy="1427782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D14C6D7B-9A63-4853-8DE1-140F60BF0F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62" t="11293" r="-3062" b="3363"/>
          <a:stretch/>
        </p:blipFill>
        <p:spPr>
          <a:xfrm>
            <a:off x="6239221" y="4518720"/>
            <a:ext cx="1138838" cy="142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1495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U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BAB"/>
      </a:accent1>
      <a:accent2>
        <a:srgbClr val="6C6D70"/>
      </a:accent2>
      <a:accent3>
        <a:srgbClr val="A5A5A5"/>
      </a:accent3>
      <a:accent4>
        <a:srgbClr val="ED7D3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_prezentace_cz_16x9.potx" id="{193B350C-BD93-44C2-AA23-001E80B1E4DC}" vid="{080CA9D0-FE38-4C67-AC33-3149459E102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UP_prezentace_cz_16x9 (2)</Template>
  <TotalTime>658</TotalTime>
  <Words>748</Words>
  <Application>Microsoft Office PowerPoint</Application>
  <PresentationFormat>Vlastní</PresentationFormat>
  <Paragraphs>100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Motiv Office</vt:lpstr>
      <vt:lpstr>Institut za cjeloživotno obrazovanje FF UP  Filozofski fakultet| Sveučilište Palackog u Olomoucu</vt:lpstr>
      <vt:lpstr>Tradicija i inovacija u obrazovanju </vt:lpstr>
      <vt:lpstr>Sveučilište Palackog u Olomoucu u brojevima</vt:lpstr>
      <vt:lpstr>4 glavne djelatnosti ICV FF UP</vt:lpstr>
      <vt:lpstr>Programi za stjecanje mikrokvalifikacija </vt:lpstr>
      <vt:lpstr>Proces odobravanja programa za stjecanje mikrokvalifikacija </vt:lpstr>
      <vt:lpstr>Akreditirani profesionalni programi</vt:lpstr>
      <vt:lpstr>Učiteljske kompetencije i mentorstvo</vt:lpstr>
      <vt:lpstr>Ključni pokazatelji i učinci aktivnosti</vt:lpstr>
      <vt:lpstr>Sveobuhvatna podrška za predavače i programe cjeloživotnog obrazovanja</vt:lpstr>
      <vt:lpstr>Kontakti i europska suradnja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 celoživotního vzdělávání FF UP  Filozofická fakulta | Univerzita Palackého v Olomouci</dc:title>
  <dc:creator>Reznickova Terezie</dc:creator>
  <cp:lastModifiedBy>Cackovicova Branka</cp:lastModifiedBy>
  <cp:revision>42</cp:revision>
  <cp:lastPrinted>2026-10-10T15:30:13Z</cp:lastPrinted>
  <dcterms:created xsi:type="dcterms:W3CDTF">2026-08-11T08:30:51Z</dcterms:created>
  <dcterms:modified xsi:type="dcterms:W3CDTF">2026-10-21T07:18:18Z</dcterms:modified>
</cp:coreProperties>
</file>