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263" r:id="rId3"/>
    <p:sldId id="290" r:id="rId4"/>
    <p:sldId id="257" r:id="rId5"/>
    <p:sldId id="258" r:id="rId6"/>
    <p:sldId id="273" r:id="rId7"/>
    <p:sldId id="284" r:id="rId8"/>
    <p:sldId id="285" r:id="rId9"/>
    <p:sldId id="286" r:id="rId10"/>
    <p:sldId id="287" r:id="rId11"/>
    <p:sldId id="289" r:id="rId12"/>
    <p:sldId id="292" r:id="rId13"/>
    <p:sldId id="291" r:id="rId14"/>
    <p:sldId id="271" r:id="rId15"/>
    <p:sldId id="306" r:id="rId16"/>
    <p:sldId id="260" r:id="rId17"/>
    <p:sldId id="274" r:id="rId18"/>
    <p:sldId id="282" r:id="rId19"/>
    <p:sldId id="262" r:id="rId20"/>
    <p:sldId id="261" r:id="rId21"/>
    <p:sldId id="275" r:id="rId22"/>
    <p:sldId id="294" r:id="rId23"/>
    <p:sldId id="296" r:id="rId24"/>
    <p:sldId id="305" r:id="rId25"/>
    <p:sldId id="304" r:id="rId26"/>
    <p:sldId id="295" r:id="rId27"/>
    <p:sldId id="288" r:id="rId28"/>
    <p:sldId id="307" r:id="rId29"/>
    <p:sldId id="297" r:id="rId30"/>
    <p:sldId id="308" r:id="rId31"/>
    <p:sldId id="299" r:id="rId32"/>
    <p:sldId id="279" r:id="rId33"/>
    <p:sldId id="309" r:id="rId34"/>
    <p:sldId id="310" r:id="rId35"/>
    <p:sldId id="300" r:id="rId36"/>
    <p:sldId id="281" r:id="rId37"/>
    <p:sldId id="301" r:id="rId38"/>
    <p:sldId id="302" r:id="rId39"/>
    <p:sldId id="277" r:id="rId40"/>
    <p:sldId id="303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F757"/>
    <a:srgbClr val="F8A952"/>
    <a:srgbClr val="F26750"/>
    <a:srgbClr val="F6A4DF"/>
    <a:srgbClr val="00CC00"/>
    <a:srgbClr val="FF2621"/>
    <a:srgbClr val="CC00CC"/>
    <a:srgbClr val="FBC461"/>
    <a:srgbClr val="F3F907"/>
    <a:srgbClr val="1CE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88" autoAdjust="0"/>
  </p:normalViewPr>
  <p:slideViewPr>
    <p:cSldViewPr>
      <p:cViewPr>
        <p:scale>
          <a:sx n="50" d="100"/>
          <a:sy n="50" d="100"/>
        </p:scale>
        <p:origin x="-254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E4DEE-22B2-4E9C-AC3A-C0045B71F47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28C43D05-2FFF-4994-9DF8-95C5C0E92666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Flegmatik</a:t>
          </a:r>
          <a:endParaRPr lang="cs-CZ" dirty="0"/>
        </a:p>
      </dgm:t>
    </dgm:pt>
    <dgm:pt modelId="{5E7CADD2-4136-453B-839A-DB963B549589}" type="parTrans" cxnId="{DB41E461-4537-4576-8762-EE859A8B9E82}">
      <dgm:prSet/>
      <dgm:spPr/>
      <dgm:t>
        <a:bodyPr/>
        <a:lstStyle/>
        <a:p>
          <a:endParaRPr lang="cs-CZ"/>
        </a:p>
      </dgm:t>
    </dgm:pt>
    <dgm:pt modelId="{ED96177D-A9EB-498C-BB93-5F21CC13A3AB}" type="sibTrans" cxnId="{DB41E461-4537-4576-8762-EE859A8B9E82}">
      <dgm:prSet/>
      <dgm:spPr/>
      <dgm:t>
        <a:bodyPr/>
        <a:lstStyle/>
        <a:p>
          <a:endParaRPr lang="cs-CZ"/>
        </a:p>
      </dgm:t>
    </dgm:pt>
    <dgm:pt modelId="{B312B653-ACB6-47F6-9E7C-0BAAA88E513E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 smtClean="0"/>
            <a:t>Melancholik</a:t>
          </a:r>
          <a:endParaRPr lang="cs-CZ" dirty="0"/>
        </a:p>
      </dgm:t>
    </dgm:pt>
    <dgm:pt modelId="{D8D81485-9FDE-4F52-AB52-B77325DF8C3E}" type="parTrans" cxnId="{FF2E82E4-4D85-42C4-882E-A5958FEF0DC6}">
      <dgm:prSet/>
      <dgm:spPr/>
      <dgm:t>
        <a:bodyPr/>
        <a:lstStyle/>
        <a:p>
          <a:endParaRPr lang="cs-CZ"/>
        </a:p>
      </dgm:t>
    </dgm:pt>
    <dgm:pt modelId="{CB39C178-4555-45D5-A366-89EAB7CAAF4A}" type="sibTrans" cxnId="{FF2E82E4-4D85-42C4-882E-A5958FEF0DC6}">
      <dgm:prSet/>
      <dgm:spPr/>
      <dgm:t>
        <a:bodyPr/>
        <a:lstStyle/>
        <a:p>
          <a:endParaRPr lang="cs-CZ"/>
        </a:p>
      </dgm:t>
    </dgm:pt>
    <dgm:pt modelId="{D7FC771B-E474-4A46-8EC8-6E3CB6FCCA48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 smtClean="0"/>
            <a:t>Sangvinik</a:t>
          </a:r>
          <a:endParaRPr lang="cs-CZ" dirty="0"/>
        </a:p>
      </dgm:t>
    </dgm:pt>
    <dgm:pt modelId="{2D605B7C-35CC-4F22-8D87-104A6522ECDB}" type="parTrans" cxnId="{FCB40952-FA32-4B18-B937-D41D11175365}">
      <dgm:prSet/>
      <dgm:spPr/>
      <dgm:t>
        <a:bodyPr/>
        <a:lstStyle/>
        <a:p>
          <a:endParaRPr lang="cs-CZ"/>
        </a:p>
      </dgm:t>
    </dgm:pt>
    <dgm:pt modelId="{2156C9C2-CBD7-4AA1-9F4B-5F0C93B521E3}" type="sibTrans" cxnId="{FCB40952-FA32-4B18-B937-D41D11175365}">
      <dgm:prSet/>
      <dgm:spPr/>
      <dgm:t>
        <a:bodyPr/>
        <a:lstStyle/>
        <a:p>
          <a:endParaRPr lang="cs-CZ"/>
        </a:p>
      </dgm:t>
    </dgm:pt>
    <dgm:pt modelId="{A98FEE22-6CC3-41E1-93D9-F3EFE36C3668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smtClean="0"/>
            <a:t>Cholerik</a:t>
          </a:r>
          <a:endParaRPr lang="cs-CZ" dirty="0"/>
        </a:p>
      </dgm:t>
    </dgm:pt>
    <dgm:pt modelId="{780FF04C-BF1E-4461-9705-5F27BED37B25}" type="parTrans" cxnId="{AAC10FD6-96B9-4C41-BE26-22015CDA74F3}">
      <dgm:prSet/>
      <dgm:spPr/>
      <dgm:t>
        <a:bodyPr/>
        <a:lstStyle/>
        <a:p>
          <a:endParaRPr lang="cs-CZ"/>
        </a:p>
      </dgm:t>
    </dgm:pt>
    <dgm:pt modelId="{1FC2F119-3E15-45D8-9E8B-FF855690A970}" type="sibTrans" cxnId="{AAC10FD6-96B9-4C41-BE26-22015CDA74F3}">
      <dgm:prSet/>
      <dgm:spPr/>
      <dgm:t>
        <a:bodyPr/>
        <a:lstStyle/>
        <a:p>
          <a:endParaRPr lang="cs-CZ"/>
        </a:p>
      </dgm:t>
    </dgm:pt>
    <dgm:pt modelId="{3682EAA3-4AC1-445B-8845-E19B806D7B2D}" type="pres">
      <dgm:prSet presAssocID="{5AAE4DEE-22B2-4E9C-AC3A-C0045B71F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848E256-1F07-4920-ABF6-6A882EA7994D}" type="pres">
      <dgm:prSet presAssocID="{28C43D05-2FFF-4994-9DF8-95C5C0E926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C4E0A9-D70C-41C7-AC1F-18E0E8901EBD}" type="pres">
      <dgm:prSet presAssocID="{ED96177D-A9EB-498C-BB93-5F21CC13A3AB}" presName="sibTrans" presStyleCnt="0"/>
      <dgm:spPr/>
    </dgm:pt>
    <dgm:pt modelId="{1CB9DD9E-581B-44C0-89DD-14358EB4DD0B}" type="pres">
      <dgm:prSet presAssocID="{B312B653-ACB6-47F6-9E7C-0BAAA88E51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DE638E-1274-4A8A-9ADC-E768188064DC}" type="pres">
      <dgm:prSet presAssocID="{CB39C178-4555-45D5-A366-89EAB7CAAF4A}" presName="sibTrans" presStyleCnt="0"/>
      <dgm:spPr/>
    </dgm:pt>
    <dgm:pt modelId="{A73A7BC3-90AF-4926-B646-4CC4A560AF9B}" type="pres">
      <dgm:prSet presAssocID="{D7FC771B-E474-4A46-8EC8-6E3CB6FCCA4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8AE9BF-8521-4F04-84F7-272F2169C234}" type="pres">
      <dgm:prSet presAssocID="{2156C9C2-CBD7-4AA1-9F4B-5F0C93B521E3}" presName="sibTrans" presStyleCnt="0"/>
      <dgm:spPr/>
    </dgm:pt>
    <dgm:pt modelId="{08CF511C-9335-4731-B09C-B262B55A98BF}" type="pres">
      <dgm:prSet presAssocID="{A98FEE22-6CC3-41E1-93D9-F3EFE36C366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B41E461-4537-4576-8762-EE859A8B9E82}" srcId="{5AAE4DEE-22B2-4E9C-AC3A-C0045B71F475}" destId="{28C43D05-2FFF-4994-9DF8-95C5C0E92666}" srcOrd="0" destOrd="0" parTransId="{5E7CADD2-4136-453B-839A-DB963B549589}" sibTransId="{ED96177D-A9EB-498C-BB93-5F21CC13A3AB}"/>
    <dgm:cxn modelId="{3223EEA1-0ECC-421F-8CDA-10269B5FE803}" type="presOf" srcId="{D7FC771B-E474-4A46-8EC8-6E3CB6FCCA48}" destId="{A73A7BC3-90AF-4926-B646-4CC4A560AF9B}" srcOrd="0" destOrd="0" presId="urn:microsoft.com/office/officeart/2005/8/layout/default"/>
    <dgm:cxn modelId="{FCB40952-FA32-4B18-B937-D41D11175365}" srcId="{5AAE4DEE-22B2-4E9C-AC3A-C0045B71F475}" destId="{D7FC771B-E474-4A46-8EC8-6E3CB6FCCA48}" srcOrd="2" destOrd="0" parTransId="{2D605B7C-35CC-4F22-8D87-104A6522ECDB}" sibTransId="{2156C9C2-CBD7-4AA1-9F4B-5F0C93B521E3}"/>
    <dgm:cxn modelId="{AAC10FD6-96B9-4C41-BE26-22015CDA74F3}" srcId="{5AAE4DEE-22B2-4E9C-AC3A-C0045B71F475}" destId="{A98FEE22-6CC3-41E1-93D9-F3EFE36C3668}" srcOrd="3" destOrd="0" parTransId="{780FF04C-BF1E-4461-9705-5F27BED37B25}" sibTransId="{1FC2F119-3E15-45D8-9E8B-FF855690A970}"/>
    <dgm:cxn modelId="{1F0964A1-19F4-4104-87E5-8FC00B9D3F22}" type="presOf" srcId="{A98FEE22-6CC3-41E1-93D9-F3EFE36C3668}" destId="{08CF511C-9335-4731-B09C-B262B55A98BF}" srcOrd="0" destOrd="0" presId="urn:microsoft.com/office/officeart/2005/8/layout/default"/>
    <dgm:cxn modelId="{369A8C17-168B-4AB5-A38C-CF5A40E7E901}" type="presOf" srcId="{5AAE4DEE-22B2-4E9C-AC3A-C0045B71F475}" destId="{3682EAA3-4AC1-445B-8845-E19B806D7B2D}" srcOrd="0" destOrd="0" presId="urn:microsoft.com/office/officeart/2005/8/layout/default"/>
    <dgm:cxn modelId="{AF3C83AA-A1F7-46F7-A407-3EF0CD622590}" type="presOf" srcId="{B312B653-ACB6-47F6-9E7C-0BAAA88E513E}" destId="{1CB9DD9E-581B-44C0-89DD-14358EB4DD0B}" srcOrd="0" destOrd="0" presId="urn:microsoft.com/office/officeart/2005/8/layout/default"/>
    <dgm:cxn modelId="{D0FC44C4-1E03-4A91-998A-45A06A0CB93E}" type="presOf" srcId="{28C43D05-2FFF-4994-9DF8-95C5C0E92666}" destId="{8848E256-1F07-4920-ABF6-6A882EA7994D}" srcOrd="0" destOrd="0" presId="urn:microsoft.com/office/officeart/2005/8/layout/default"/>
    <dgm:cxn modelId="{FF2E82E4-4D85-42C4-882E-A5958FEF0DC6}" srcId="{5AAE4DEE-22B2-4E9C-AC3A-C0045B71F475}" destId="{B312B653-ACB6-47F6-9E7C-0BAAA88E513E}" srcOrd="1" destOrd="0" parTransId="{D8D81485-9FDE-4F52-AB52-B77325DF8C3E}" sibTransId="{CB39C178-4555-45D5-A366-89EAB7CAAF4A}"/>
    <dgm:cxn modelId="{D17AB007-8939-406C-A3A7-3067690B1B06}" type="presParOf" srcId="{3682EAA3-4AC1-445B-8845-E19B806D7B2D}" destId="{8848E256-1F07-4920-ABF6-6A882EA7994D}" srcOrd="0" destOrd="0" presId="urn:microsoft.com/office/officeart/2005/8/layout/default"/>
    <dgm:cxn modelId="{253B635E-7E6B-486A-A47A-37B5E2341701}" type="presParOf" srcId="{3682EAA3-4AC1-445B-8845-E19B806D7B2D}" destId="{81C4E0A9-D70C-41C7-AC1F-18E0E8901EBD}" srcOrd="1" destOrd="0" presId="urn:microsoft.com/office/officeart/2005/8/layout/default"/>
    <dgm:cxn modelId="{C961316C-046A-44F7-826B-9A7ACC2062CE}" type="presParOf" srcId="{3682EAA3-4AC1-445B-8845-E19B806D7B2D}" destId="{1CB9DD9E-581B-44C0-89DD-14358EB4DD0B}" srcOrd="2" destOrd="0" presId="urn:microsoft.com/office/officeart/2005/8/layout/default"/>
    <dgm:cxn modelId="{6117C4B2-3703-4CE9-8CCF-FB84C143360A}" type="presParOf" srcId="{3682EAA3-4AC1-445B-8845-E19B806D7B2D}" destId="{B8DE638E-1274-4A8A-9ADC-E768188064DC}" srcOrd="3" destOrd="0" presId="urn:microsoft.com/office/officeart/2005/8/layout/default"/>
    <dgm:cxn modelId="{1559151E-B1A4-4375-8B15-A80240DD4280}" type="presParOf" srcId="{3682EAA3-4AC1-445B-8845-E19B806D7B2D}" destId="{A73A7BC3-90AF-4926-B646-4CC4A560AF9B}" srcOrd="4" destOrd="0" presId="urn:microsoft.com/office/officeart/2005/8/layout/default"/>
    <dgm:cxn modelId="{561A76A1-1A7E-4C62-A9D2-DCDB5C97338D}" type="presParOf" srcId="{3682EAA3-4AC1-445B-8845-E19B806D7B2D}" destId="{818AE9BF-8521-4F04-84F7-272F2169C234}" srcOrd="5" destOrd="0" presId="urn:microsoft.com/office/officeart/2005/8/layout/default"/>
    <dgm:cxn modelId="{1679BCC6-0CC9-422E-9953-859C3F887BA6}" type="presParOf" srcId="{3682EAA3-4AC1-445B-8845-E19B806D7B2D}" destId="{08CF511C-9335-4731-B09C-B262B55A98B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5DE5B-9AA4-443E-AD5F-D3D129180105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5EAD2E31-6F8E-4947-907A-0B5FA6FB8C1C}">
      <dgm:prSet phldrT="[Text]"/>
      <dgm:spPr/>
      <dgm:t>
        <a:bodyPr/>
        <a:lstStyle/>
        <a:p>
          <a:r>
            <a:rPr lang="cs-CZ" dirty="0" smtClean="0"/>
            <a:t>C</a:t>
          </a:r>
          <a:endParaRPr lang="cs-CZ" dirty="0"/>
        </a:p>
      </dgm:t>
    </dgm:pt>
    <dgm:pt modelId="{F05FE43D-1919-4ECF-B72F-FDBC29E16589}" type="parTrans" cxnId="{79D1905F-3FBD-46D0-B364-D25A8B272F5C}">
      <dgm:prSet/>
      <dgm:spPr/>
      <dgm:t>
        <a:bodyPr/>
        <a:lstStyle/>
        <a:p>
          <a:endParaRPr lang="cs-CZ"/>
        </a:p>
      </dgm:t>
    </dgm:pt>
    <dgm:pt modelId="{F311824F-372E-432B-874F-503D808F6E36}" type="sibTrans" cxnId="{79D1905F-3FBD-46D0-B364-D25A8B272F5C}">
      <dgm:prSet/>
      <dgm:spPr/>
      <dgm:t>
        <a:bodyPr/>
        <a:lstStyle/>
        <a:p>
          <a:endParaRPr lang="cs-CZ"/>
        </a:p>
      </dgm:t>
    </dgm:pt>
    <dgm:pt modelId="{6E9E40A6-2256-4A40-88F6-0C63CF421A9C}">
      <dgm:prSet phldrT="[Text]"/>
      <dgm:spPr/>
      <dgm:t>
        <a:bodyPr/>
        <a:lstStyle/>
        <a:p>
          <a:r>
            <a:rPr lang="cs-CZ" dirty="0" err="1" smtClean="0"/>
            <a:t>Currency</a:t>
          </a:r>
          <a:r>
            <a:rPr lang="cs-CZ" dirty="0" smtClean="0"/>
            <a:t> – Jak je informace/zdroj aktuální?</a:t>
          </a:r>
          <a:endParaRPr lang="cs-CZ" dirty="0"/>
        </a:p>
      </dgm:t>
    </dgm:pt>
    <dgm:pt modelId="{FCD6081C-23E5-4AA9-8CEA-95A46DBCB4E3}" type="parTrans" cxnId="{FE4E3C5C-90CA-4258-9BE2-2D9EAA28DF2F}">
      <dgm:prSet/>
      <dgm:spPr/>
      <dgm:t>
        <a:bodyPr/>
        <a:lstStyle/>
        <a:p>
          <a:endParaRPr lang="cs-CZ"/>
        </a:p>
      </dgm:t>
    </dgm:pt>
    <dgm:pt modelId="{1B80B3CC-FCD9-43C3-8A1F-D91C7EE086EF}" type="sibTrans" cxnId="{FE4E3C5C-90CA-4258-9BE2-2D9EAA28DF2F}">
      <dgm:prSet/>
      <dgm:spPr/>
      <dgm:t>
        <a:bodyPr/>
        <a:lstStyle/>
        <a:p>
          <a:endParaRPr lang="cs-CZ"/>
        </a:p>
      </dgm:t>
    </dgm:pt>
    <dgm:pt modelId="{7DF5BEA9-B6A9-4A63-A555-3EF3F20B585C}">
      <dgm:prSet phldrT="[Text]"/>
      <dgm:spPr>
        <a:solidFill>
          <a:srgbClr val="CC00CC"/>
        </a:solidFill>
      </dgm:spPr>
      <dgm:t>
        <a:bodyPr/>
        <a:lstStyle/>
        <a:p>
          <a:r>
            <a:rPr lang="cs-CZ" dirty="0" smtClean="0"/>
            <a:t>R</a:t>
          </a:r>
          <a:endParaRPr lang="cs-CZ" dirty="0"/>
        </a:p>
      </dgm:t>
    </dgm:pt>
    <dgm:pt modelId="{62BFF747-E0D8-40D8-AC6A-F62487745AFA}" type="parTrans" cxnId="{21287575-F42D-4DCB-A3AA-8B2930EFF977}">
      <dgm:prSet/>
      <dgm:spPr/>
      <dgm:t>
        <a:bodyPr/>
        <a:lstStyle/>
        <a:p>
          <a:endParaRPr lang="cs-CZ"/>
        </a:p>
      </dgm:t>
    </dgm:pt>
    <dgm:pt modelId="{F960EAF3-6589-4187-AE6B-2D72191AD43A}" type="sibTrans" cxnId="{21287575-F42D-4DCB-A3AA-8B2930EFF977}">
      <dgm:prSet/>
      <dgm:spPr/>
      <dgm:t>
        <a:bodyPr/>
        <a:lstStyle/>
        <a:p>
          <a:endParaRPr lang="cs-CZ"/>
        </a:p>
      </dgm:t>
    </dgm:pt>
    <dgm:pt modelId="{2BE42E1A-AD78-4C7E-B5FA-0189F0201F79}">
      <dgm:prSet phldrT="[Text]"/>
      <dgm:spPr>
        <a:solidFill>
          <a:srgbClr val="F6A4DF">
            <a:alpha val="89804"/>
          </a:srgbClr>
        </a:solidFill>
      </dgm:spPr>
      <dgm:t>
        <a:bodyPr/>
        <a:lstStyle/>
        <a:p>
          <a:r>
            <a:rPr lang="cs-CZ" dirty="0" smtClean="0"/>
            <a:t>Relevance – Komu je určená?</a:t>
          </a:r>
          <a:endParaRPr lang="cs-CZ" dirty="0"/>
        </a:p>
      </dgm:t>
    </dgm:pt>
    <dgm:pt modelId="{60EAE1A0-0DE7-4D51-A688-B92B7E868B12}" type="parTrans" cxnId="{5C6058B1-A4B5-4C43-9AF7-338BEF5C1FE2}">
      <dgm:prSet/>
      <dgm:spPr/>
      <dgm:t>
        <a:bodyPr/>
        <a:lstStyle/>
        <a:p>
          <a:endParaRPr lang="cs-CZ"/>
        </a:p>
      </dgm:t>
    </dgm:pt>
    <dgm:pt modelId="{638405DC-9E89-4A6E-BE18-4E05EF950DC4}" type="sibTrans" cxnId="{5C6058B1-A4B5-4C43-9AF7-338BEF5C1FE2}">
      <dgm:prSet/>
      <dgm:spPr/>
      <dgm:t>
        <a:bodyPr/>
        <a:lstStyle/>
        <a:p>
          <a:endParaRPr lang="cs-CZ"/>
        </a:p>
      </dgm:t>
    </dgm:pt>
    <dgm:pt modelId="{BC282D59-640B-4D0A-AE3B-C60783C18DDE}">
      <dgm:prSet phldrT="[Text]"/>
      <dgm:spPr>
        <a:solidFill>
          <a:srgbClr val="FF2621"/>
        </a:solidFill>
      </dgm:spPr>
      <dgm:t>
        <a:bodyPr/>
        <a:lstStyle/>
        <a:p>
          <a:r>
            <a:rPr lang="cs-CZ" dirty="0" smtClean="0"/>
            <a:t>A</a:t>
          </a:r>
          <a:endParaRPr lang="cs-CZ" dirty="0"/>
        </a:p>
      </dgm:t>
    </dgm:pt>
    <dgm:pt modelId="{454F9C81-FEE0-4CE7-9816-BF7ED608488C}" type="parTrans" cxnId="{E78B9D2E-A0C3-4BE7-A039-0C76A85C68BD}">
      <dgm:prSet/>
      <dgm:spPr/>
      <dgm:t>
        <a:bodyPr/>
        <a:lstStyle/>
        <a:p>
          <a:endParaRPr lang="cs-CZ"/>
        </a:p>
      </dgm:t>
    </dgm:pt>
    <dgm:pt modelId="{B6A77C03-2AB6-406A-85B7-CEDE221B5DA8}" type="sibTrans" cxnId="{E78B9D2E-A0C3-4BE7-A039-0C76A85C68BD}">
      <dgm:prSet/>
      <dgm:spPr/>
      <dgm:t>
        <a:bodyPr/>
        <a:lstStyle/>
        <a:p>
          <a:endParaRPr lang="cs-CZ"/>
        </a:p>
      </dgm:t>
    </dgm:pt>
    <dgm:pt modelId="{662648C9-29FC-441A-A1C8-4F5556E197BD}">
      <dgm:prSet phldrT="[Text]"/>
      <dgm:spPr>
        <a:solidFill>
          <a:srgbClr val="53F757">
            <a:alpha val="89804"/>
          </a:srgbClr>
        </a:solidFill>
      </dgm:spPr>
      <dgm:t>
        <a:bodyPr/>
        <a:lstStyle/>
        <a:p>
          <a:r>
            <a:rPr lang="cs-CZ" dirty="0" err="1" smtClean="0"/>
            <a:t>Purpose</a:t>
          </a:r>
          <a:r>
            <a:rPr lang="cs-CZ" dirty="0" smtClean="0"/>
            <a:t> – Co je cílem sdělení? Skrytá agenda?</a:t>
          </a:r>
          <a:endParaRPr lang="cs-CZ" dirty="0"/>
        </a:p>
      </dgm:t>
    </dgm:pt>
    <dgm:pt modelId="{D19C95EB-EB2C-48E1-8187-A42E00F06D01}" type="parTrans" cxnId="{9800C855-2A10-4274-90A9-8DC9853DE3B9}">
      <dgm:prSet/>
      <dgm:spPr/>
      <dgm:t>
        <a:bodyPr/>
        <a:lstStyle/>
        <a:p>
          <a:endParaRPr lang="cs-CZ"/>
        </a:p>
      </dgm:t>
    </dgm:pt>
    <dgm:pt modelId="{24D93292-3059-4F46-9B63-32FD1D37FF4D}" type="sibTrans" cxnId="{9800C855-2A10-4274-90A9-8DC9853DE3B9}">
      <dgm:prSet/>
      <dgm:spPr/>
      <dgm:t>
        <a:bodyPr/>
        <a:lstStyle/>
        <a:p>
          <a:endParaRPr lang="cs-CZ"/>
        </a:p>
      </dgm:t>
    </dgm:pt>
    <dgm:pt modelId="{7FBFD432-2AC9-41E7-990A-802990577737}">
      <dgm:prSet phldrT="[Text]"/>
      <dgm:spPr>
        <a:solidFill>
          <a:srgbClr val="00CC00"/>
        </a:solidFill>
      </dgm:spPr>
      <dgm:t>
        <a:bodyPr/>
        <a:lstStyle/>
        <a:p>
          <a:r>
            <a:rPr lang="cs-CZ" dirty="0" smtClean="0"/>
            <a:t>P</a:t>
          </a:r>
          <a:endParaRPr lang="cs-CZ" dirty="0"/>
        </a:p>
      </dgm:t>
    </dgm:pt>
    <dgm:pt modelId="{8B5BB950-7099-4CA5-B7DE-0D95E9CBF3A6}" type="parTrans" cxnId="{925632CB-D9A6-44C9-8980-3DE7E3E80895}">
      <dgm:prSet/>
      <dgm:spPr/>
      <dgm:t>
        <a:bodyPr/>
        <a:lstStyle/>
        <a:p>
          <a:endParaRPr lang="cs-CZ"/>
        </a:p>
      </dgm:t>
    </dgm:pt>
    <dgm:pt modelId="{0BF0323D-0EBC-4FD8-967F-5046B4358A59}" type="sibTrans" cxnId="{925632CB-D9A6-44C9-8980-3DE7E3E80895}">
      <dgm:prSet/>
      <dgm:spPr/>
      <dgm:t>
        <a:bodyPr/>
        <a:lstStyle/>
        <a:p>
          <a:endParaRPr lang="cs-CZ"/>
        </a:p>
      </dgm:t>
    </dgm:pt>
    <dgm:pt modelId="{50B3072A-8199-43F9-B3A0-06215D543143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smtClean="0"/>
            <a:t>A</a:t>
          </a:r>
          <a:endParaRPr lang="cs-CZ" dirty="0"/>
        </a:p>
      </dgm:t>
    </dgm:pt>
    <dgm:pt modelId="{BFB566DB-EEF6-46CF-A9A2-8099C7B6ACA3}" type="parTrans" cxnId="{87F005B8-AE20-4BAB-B881-299CB7637C58}">
      <dgm:prSet/>
      <dgm:spPr/>
      <dgm:t>
        <a:bodyPr/>
        <a:lstStyle/>
        <a:p>
          <a:endParaRPr lang="cs-CZ"/>
        </a:p>
      </dgm:t>
    </dgm:pt>
    <dgm:pt modelId="{D811209C-7FB1-43E1-96CA-C9DA32CC7F3F}" type="sibTrans" cxnId="{87F005B8-AE20-4BAB-B881-299CB7637C58}">
      <dgm:prSet/>
      <dgm:spPr/>
      <dgm:t>
        <a:bodyPr/>
        <a:lstStyle/>
        <a:p>
          <a:endParaRPr lang="cs-CZ"/>
        </a:p>
      </dgm:t>
    </dgm:pt>
    <dgm:pt modelId="{6F8A2D57-B6AF-4D6E-98B1-C7741C71F7A1}">
      <dgm:prSet phldrT="[Text]"/>
      <dgm:spPr>
        <a:solidFill>
          <a:srgbClr val="FF2621"/>
        </a:solidFill>
      </dgm:spPr>
      <dgm:t>
        <a:bodyPr/>
        <a:lstStyle/>
        <a:p>
          <a:r>
            <a:rPr lang="cs-CZ" dirty="0" err="1" smtClean="0"/>
            <a:t>Authority</a:t>
          </a:r>
          <a:r>
            <a:rPr lang="cs-CZ" dirty="0" smtClean="0"/>
            <a:t> – Kdo je autorem? Sponzorem?...</a:t>
          </a:r>
          <a:endParaRPr lang="cs-CZ" dirty="0"/>
        </a:p>
      </dgm:t>
    </dgm:pt>
    <dgm:pt modelId="{C83E28C9-EB0C-4CD1-8E3F-C9302C9829AB}" type="parTrans" cxnId="{BA0D0941-9C30-4A6A-B78A-0EF4935B3AA0}">
      <dgm:prSet/>
      <dgm:spPr/>
      <dgm:t>
        <a:bodyPr/>
        <a:lstStyle/>
        <a:p>
          <a:endParaRPr lang="cs-CZ"/>
        </a:p>
      </dgm:t>
    </dgm:pt>
    <dgm:pt modelId="{D8DC7B37-2C43-483D-9290-F26D79483266}" type="sibTrans" cxnId="{BA0D0941-9C30-4A6A-B78A-0EF4935B3AA0}">
      <dgm:prSet/>
      <dgm:spPr/>
      <dgm:t>
        <a:bodyPr/>
        <a:lstStyle/>
        <a:p>
          <a:endParaRPr lang="cs-CZ"/>
        </a:p>
      </dgm:t>
    </dgm:pt>
    <dgm:pt modelId="{781B6333-0CF3-4D96-81C4-326D131F318F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err="1" smtClean="0"/>
            <a:t>Accuracy</a:t>
          </a:r>
          <a:r>
            <a:rPr lang="cs-CZ" dirty="0" smtClean="0"/>
            <a:t> – Pocházejí výsledky z výzkumu? Ověřeného?</a:t>
          </a:r>
          <a:endParaRPr lang="cs-CZ" dirty="0"/>
        </a:p>
      </dgm:t>
    </dgm:pt>
    <dgm:pt modelId="{05F1BC60-55F0-4AB6-8E12-A1CCB7B9CE10}" type="parTrans" cxnId="{0454457D-DC90-41F2-9690-5937FA422610}">
      <dgm:prSet/>
      <dgm:spPr/>
      <dgm:t>
        <a:bodyPr/>
        <a:lstStyle/>
        <a:p>
          <a:endParaRPr lang="cs-CZ"/>
        </a:p>
      </dgm:t>
    </dgm:pt>
    <dgm:pt modelId="{D8AD38DA-CAE7-4E55-B25E-A6145E8F3B29}" type="sibTrans" cxnId="{0454457D-DC90-41F2-9690-5937FA422610}">
      <dgm:prSet/>
      <dgm:spPr/>
      <dgm:t>
        <a:bodyPr/>
        <a:lstStyle/>
        <a:p>
          <a:endParaRPr lang="cs-CZ"/>
        </a:p>
      </dgm:t>
    </dgm:pt>
    <dgm:pt modelId="{25E7765A-C25B-4799-8A12-C1F8A98CCBBC}" type="pres">
      <dgm:prSet presAssocID="{9305DE5B-9AA4-443E-AD5F-D3D1291801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451A682-9C47-4A49-A0E9-8FCAE1F832D7}" type="pres">
      <dgm:prSet presAssocID="{5EAD2E31-6F8E-4947-907A-0B5FA6FB8C1C}" presName="composite" presStyleCnt="0"/>
      <dgm:spPr/>
    </dgm:pt>
    <dgm:pt modelId="{057E520E-1E8C-4AC8-A97C-C5AC8CAC5230}" type="pres">
      <dgm:prSet presAssocID="{5EAD2E31-6F8E-4947-907A-0B5FA6FB8C1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8F1E4C-2F27-4127-8160-85F3DF1EA693}" type="pres">
      <dgm:prSet presAssocID="{5EAD2E31-6F8E-4947-907A-0B5FA6FB8C1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5470C5-2269-4A3D-8BF7-C7B6B0A67AA2}" type="pres">
      <dgm:prSet presAssocID="{F311824F-372E-432B-874F-503D808F6E36}" presName="sp" presStyleCnt="0"/>
      <dgm:spPr/>
    </dgm:pt>
    <dgm:pt modelId="{F5F34279-4205-4D16-A816-DAF7F7090647}" type="pres">
      <dgm:prSet presAssocID="{7DF5BEA9-B6A9-4A63-A555-3EF3F20B585C}" presName="composite" presStyleCnt="0"/>
      <dgm:spPr/>
    </dgm:pt>
    <dgm:pt modelId="{9C09B395-DB10-4807-9108-B9DCBC583919}" type="pres">
      <dgm:prSet presAssocID="{7DF5BEA9-B6A9-4A63-A555-3EF3F20B585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7C7068-3307-4316-A536-AAE6A3158C92}" type="pres">
      <dgm:prSet presAssocID="{7DF5BEA9-B6A9-4A63-A555-3EF3F20B585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056BEF-60D5-4566-92E5-FD4BF4118BA9}" type="pres">
      <dgm:prSet presAssocID="{F960EAF3-6589-4187-AE6B-2D72191AD43A}" presName="sp" presStyleCnt="0"/>
      <dgm:spPr/>
    </dgm:pt>
    <dgm:pt modelId="{8EE99AFF-841B-4FA0-8C53-BEDF0531E8B1}" type="pres">
      <dgm:prSet presAssocID="{BC282D59-640B-4D0A-AE3B-C60783C18DDE}" presName="composite" presStyleCnt="0"/>
      <dgm:spPr/>
    </dgm:pt>
    <dgm:pt modelId="{23E0D037-7060-4989-BBA1-8F64778DDD4E}" type="pres">
      <dgm:prSet presAssocID="{BC282D59-640B-4D0A-AE3B-C60783C18DD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A0D6F8-A900-4A30-A009-453ABA2014AC}" type="pres">
      <dgm:prSet presAssocID="{BC282D59-640B-4D0A-AE3B-C60783C18DDE}" presName="descendantText" presStyleLbl="alignAcc1" presStyleIdx="2" presStyleCnt="5">
        <dgm:presLayoutVars>
          <dgm:bulletEnabled val="1"/>
        </dgm:presLayoutVars>
      </dgm:prSet>
      <dgm:spPr>
        <a:solidFill>
          <a:srgbClr val="F26750">
            <a:alpha val="89804"/>
          </a:srgbClr>
        </a:solidFill>
      </dgm:spPr>
      <dgm:t>
        <a:bodyPr/>
        <a:lstStyle/>
        <a:p>
          <a:endParaRPr lang="cs-CZ"/>
        </a:p>
      </dgm:t>
    </dgm:pt>
    <dgm:pt modelId="{75CFCF37-FAED-426B-A230-E34B1DA27D70}" type="pres">
      <dgm:prSet presAssocID="{B6A77C03-2AB6-406A-85B7-CEDE221B5DA8}" presName="sp" presStyleCnt="0"/>
      <dgm:spPr/>
    </dgm:pt>
    <dgm:pt modelId="{B64E57E8-F87E-479C-9CF0-9A0F86F22ABA}" type="pres">
      <dgm:prSet presAssocID="{50B3072A-8199-43F9-B3A0-06215D543143}" presName="composite" presStyleCnt="0"/>
      <dgm:spPr/>
    </dgm:pt>
    <dgm:pt modelId="{C26FDB76-02EE-460C-B4D7-1375A6790BFA}" type="pres">
      <dgm:prSet presAssocID="{50B3072A-8199-43F9-B3A0-06215D54314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723F50-42A9-4C76-8D21-F22549AA4897}" type="pres">
      <dgm:prSet presAssocID="{50B3072A-8199-43F9-B3A0-06215D543143}" presName="descendantText" presStyleLbl="alignAcc1" presStyleIdx="3" presStyleCnt="5">
        <dgm:presLayoutVars>
          <dgm:bulletEnabled val="1"/>
        </dgm:presLayoutVars>
      </dgm:prSet>
      <dgm:spPr>
        <a:solidFill>
          <a:srgbClr val="F8A952">
            <a:alpha val="89804"/>
          </a:srgbClr>
        </a:solidFill>
      </dgm:spPr>
      <dgm:t>
        <a:bodyPr/>
        <a:lstStyle/>
        <a:p>
          <a:endParaRPr lang="cs-CZ"/>
        </a:p>
      </dgm:t>
    </dgm:pt>
    <dgm:pt modelId="{5CFEB0ED-0882-4C55-83D1-620CF5E06FE1}" type="pres">
      <dgm:prSet presAssocID="{D811209C-7FB1-43E1-96CA-C9DA32CC7F3F}" presName="sp" presStyleCnt="0"/>
      <dgm:spPr/>
    </dgm:pt>
    <dgm:pt modelId="{53B6AB82-3E35-473B-96EB-0A82781D606B}" type="pres">
      <dgm:prSet presAssocID="{7FBFD432-2AC9-41E7-990A-802990577737}" presName="composite" presStyleCnt="0"/>
      <dgm:spPr/>
    </dgm:pt>
    <dgm:pt modelId="{C5CF1FB1-3180-48F6-875F-5014DE72A237}" type="pres">
      <dgm:prSet presAssocID="{7FBFD432-2AC9-41E7-990A-80299057773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06E9F6-9B7C-4C4E-9098-00732BCDAEEE}" type="pres">
      <dgm:prSet presAssocID="{7FBFD432-2AC9-41E7-990A-80299057773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25632CB-D9A6-44C9-8980-3DE7E3E80895}" srcId="{9305DE5B-9AA4-443E-AD5F-D3D129180105}" destId="{7FBFD432-2AC9-41E7-990A-802990577737}" srcOrd="4" destOrd="0" parTransId="{8B5BB950-7099-4CA5-B7DE-0D95E9CBF3A6}" sibTransId="{0BF0323D-0EBC-4FD8-967F-5046B4358A59}"/>
    <dgm:cxn modelId="{D16E1BB2-BD12-47B9-B053-7308EF901390}" type="presOf" srcId="{781B6333-0CF3-4D96-81C4-326D131F318F}" destId="{A2723F50-42A9-4C76-8D21-F22549AA4897}" srcOrd="0" destOrd="0" presId="urn:microsoft.com/office/officeart/2005/8/layout/chevron2"/>
    <dgm:cxn modelId="{87F005B8-AE20-4BAB-B881-299CB7637C58}" srcId="{9305DE5B-9AA4-443E-AD5F-D3D129180105}" destId="{50B3072A-8199-43F9-B3A0-06215D543143}" srcOrd="3" destOrd="0" parTransId="{BFB566DB-EEF6-46CF-A9A2-8099C7B6ACA3}" sibTransId="{D811209C-7FB1-43E1-96CA-C9DA32CC7F3F}"/>
    <dgm:cxn modelId="{FE4E3C5C-90CA-4258-9BE2-2D9EAA28DF2F}" srcId="{5EAD2E31-6F8E-4947-907A-0B5FA6FB8C1C}" destId="{6E9E40A6-2256-4A40-88F6-0C63CF421A9C}" srcOrd="0" destOrd="0" parTransId="{FCD6081C-23E5-4AA9-8CEA-95A46DBCB4E3}" sibTransId="{1B80B3CC-FCD9-43C3-8A1F-D91C7EE086EF}"/>
    <dgm:cxn modelId="{339B53BA-E806-4188-A951-9C2251E8FD58}" type="presOf" srcId="{6E9E40A6-2256-4A40-88F6-0C63CF421A9C}" destId="{578F1E4C-2F27-4127-8160-85F3DF1EA693}" srcOrd="0" destOrd="0" presId="urn:microsoft.com/office/officeart/2005/8/layout/chevron2"/>
    <dgm:cxn modelId="{E835BD3D-7F22-4F41-AFA7-9233B635EB9F}" type="presOf" srcId="{7DF5BEA9-B6A9-4A63-A555-3EF3F20B585C}" destId="{9C09B395-DB10-4807-9108-B9DCBC583919}" srcOrd="0" destOrd="0" presId="urn:microsoft.com/office/officeart/2005/8/layout/chevron2"/>
    <dgm:cxn modelId="{9800C855-2A10-4274-90A9-8DC9853DE3B9}" srcId="{7FBFD432-2AC9-41E7-990A-802990577737}" destId="{662648C9-29FC-441A-A1C8-4F5556E197BD}" srcOrd="0" destOrd="0" parTransId="{D19C95EB-EB2C-48E1-8187-A42E00F06D01}" sibTransId="{24D93292-3059-4F46-9B63-32FD1D37FF4D}"/>
    <dgm:cxn modelId="{79D1905F-3FBD-46D0-B364-D25A8B272F5C}" srcId="{9305DE5B-9AA4-443E-AD5F-D3D129180105}" destId="{5EAD2E31-6F8E-4947-907A-0B5FA6FB8C1C}" srcOrd="0" destOrd="0" parTransId="{F05FE43D-1919-4ECF-B72F-FDBC29E16589}" sibTransId="{F311824F-372E-432B-874F-503D808F6E36}"/>
    <dgm:cxn modelId="{74341D46-E64D-4FEC-8352-1A1DBB2655A8}" type="presOf" srcId="{50B3072A-8199-43F9-B3A0-06215D543143}" destId="{C26FDB76-02EE-460C-B4D7-1375A6790BFA}" srcOrd="0" destOrd="0" presId="urn:microsoft.com/office/officeart/2005/8/layout/chevron2"/>
    <dgm:cxn modelId="{3EE4310C-9AA5-44DF-B46D-3312D1E02E4F}" type="presOf" srcId="{5EAD2E31-6F8E-4947-907A-0B5FA6FB8C1C}" destId="{057E520E-1E8C-4AC8-A97C-C5AC8CAC5230}" srcOrd="0" destOrd="0" presId="urn:microsoft.com/office/officeart/2005/8/layout/chevron2"/>
    <dgm:cxn modelId="{BA0D0941-9C30-4A6A-B78A-0EF4935B3AA0}" srcId="{BC282D59-640B-4D0A-AE3B-C60783C18DDE}" destId="{6F8A2D57-B6AF-4D6E-98B1-C7741C71F7A1}" srcOrd="0" destOrd="0" parTransId="{C83E28C9-EB0C-4CD1-8E3F-C9302C9829AB}" sibTransId="{D8DC7B37-2C43-483D-9290-F26D79483266}"/>
    <dgm:cxn modelId="{E814A5F4-D416-47C8-AB9C-27168FA59E8E}" type="presOf" srcId="{BC282D59-640B-4D0A-AE3B-C60783C18DDE}" destId="{23E0D037-7060-4989-BBA1-8F64778DDD4E}" srcOrd="0" destOrd="0" presId="urn:microsoft.com/office/officeart/2005/8/layout/chevron2"/>
    <dgm:cxn modelId="{E78B9D2E-A0C3-4BE7-A039-0C76A85C68BD}" srcId="{9305DE5B-9AA4-443E-AD5F-D3D129180105}" destId="{BC282D59-640B-4D0A-AE3B-C60783C18DDE}" srcOrd="2" destOrd="0" parTransId="{454F9C81-FEE0-4CE7-9816-BF7ED608488C}" sibTransId="{B6A77C03-2AB6-406A-85B7-CEDE221B5DA8}"/>
    <dgm:cxn modelId="{71BFA59E-FFDD-4F36-A521-ADBE171C1244}" type="presOf" srcId="{662648C9-29FC-441A-A1C8-4F5556E197BD}" destId="{A906E9F6-9B7C-4C4E-9098-00732BCDAEEE}" srcOrd="0" destOrd="0" presId="urn:microsoft.com/office/officeart/2005/8/layout/chevron2"/>
    <dgm:cxn modelId="{0454457D-DC90-41F2-9690-5937FA422610}" srcId="{50B3072A-8199-43F9-B3A0-06215D543143}" destId="{781B6333-0CF3-4D96-81C4-326D131F318F}" srcOrd="0" destOrd="0" parTransId="{05F1BC60-55F0-4AB6-8E12-A1CCB7B9CE10}" sibTransId="{D8AD38DA-CAE7-4E55-B25E-A6145E8F3B29}"/>
    <dgm:cxn modelId="{9337FEFC-821F-4546-AAD4-7FEC73EB85A2}" type="presOf" srcId="{9305DE5B-9AA4-443E-AD5F-D3D129180105}" destId="{25E7765A-C25B-4799-8A12-C1F8A98CCBBC}" srcOrd="0" destOrd="0" presId="urn:microsoft.com/office/officeart/2005/8/layout/chevron2"/>
    <dgm:cxn modelId="{5C6058B1-A4B5-4C43-9AF7-338BEF5C1FE2}" srcId="{7DF5BEA9-B6A9-4A63-A555-3EF3F20B585C}" destId="{2BE42E1A-AD78-4C7E-B5FA-0189F0201F79}" srcOrd="0" destOrd="0" parTransId="{60EAE1A0-0DE7-4D51-A688-B92B7E868B12}" sibTransId="{638405DC-9E89-4A6E-BE18-4E05EF950DC4}"/>
    <dgm:cxn modelId="{21287575-F42D-4DCB-A3AA-8B2930EFF977}" srcId="{9305DE5B-9AA4-443E-AD5F-D3D129180105}" destId="{7DF5BEA9-B6A9-4A63-A555-3EF3F20B585C}" srcOrd="1" destOrd="0" parTransId="{62BFF747-E0D8-40D8-AC6A-F62487745AFA}" sibTransId="{F960EAF3-6589-4187-AE6B-2D72191AD43A}"/>
    <dgm:cxn modelId="{B8ECFB4F-5EB7-485F-8FAE-0359909D5FC3}" type="presOf" srcId="{6F8A2D57-B6AF-4D6E-98B1-C7741C71F7A1}" destId="{00A0D6F8-A900-4A30-A009-453ABA2014AC}" srcOrd="0" destOrd="0" presId="urn:microsoft.com/office/officeart/2005/8/layout/chevron2"/>
    <dgm:cxn modelId="{B3363574-74B2-48DD-9DE5-5CFBAA01BFA8}" type="presOf" srcId="{2BE42E1A-AD78-4C7E-B5FA-0189F0201F79}" destId="{E67C7068-3307-4316-A536-AAE6A3158C92}" srcOrd="0" destOrd="0" presId="urn:microsoft.com/office/officeart/2005/8/layout/chevron2"/>
    <dgm:cxn modelId="{6A3DAD02-F827-4AA5-8325-129DD598651D}" type="presOf" srcId="{7FBFD432-2AC9-41E7-990A-802990577737}" destId="{C5CF1FB1-3180-48F6-875F-5014DE72A237}" srcOrd="0" destOrd="0" presId="urn:microsoft.com/office/officeart/2005/8/layout/chevron2"/>
    <dgm:cxn modelId="{7F224CD6-4A2A-4CAC-AB05-41D6FC6AD161}" type="presParOf" srcId="{25E7765A-C25B-4799-8A12-C1F8A98CCBBC}" destId="{9451A682-9C47-4A49-A0E9-8FCAE1F832D7}" srcOrd="0" destOrd="0" presId="urn:microsoft.com/office/officeart/2005/8/layout/chevron2"/>
    <dgm:cxn modelId="{8E748BF0-180A-4576-A6E6-E4CAC52200B7}" type="presParOf" srcId="{9451A682-9C47-4A49-A0E9-8FCAE1F832D7}" destId="{057E520E-1E8C-4AC8-A97C-C5AC8CAC5230}" srcOrd="0" destOrd="0" presId="urn:microsoft.com/office/officeart/2005/8/layout/chevron2"/>
    <dgm:cxn modelId="{ADCC4D70-C07F-4260-9937-208E89F8C246}" type="presParOf" srcId="{9451A682-9C47-4A49-A0E9-8FCAE1F832D7}" destId="{578F1E4C-2F27-4127-8160-85F3DF1EA693}" srcOrd="1" destOrd="0" presId="urn:microsoft.com/office/officeart/2005/8/layout/chevron2"/>
    <dgm:cxn modelId="{42F8B679-9FC1-4203-8058-4774DB003551}" type="presParOf" srcId="{25E7765A-C25B-4799-8A12-C1F8A98CCBBC}" destId="{4A5470C5-2269-4A3D-8BF7-C7B6B0A67AA2}" srcOrd="1" destOrd="0" presId="urn:microsoft.com/office/officeart/2005/8/layout/chevron2"/>
    <dgm:cxn modelId="{8A4602C4-6D03-4F90-A941-4153BB5DF72A}" type="presParOf" srcId="{25E7765A-C25B-4799-8A12-C1F8A98CCBBC}" destId="{F5F34279-4205-4D16-A816-DAF7F7090647}" srcOrd="2" destOrd="0" presId="urn:microsoft.com/office/officeart/2005/8/layout/chevron2"/>
    <dgm:cxn modelId="{46138E18-D9F1-4C86-A764-C8532BAA40ED}" type="presParOf" srcId="{F5F34279-4205-4D16-A816-DAF7F7090647}" destId="{9C09B395-DB10-4807-9108-B9DCBC583919}" srcOrd="0" destOrd="0" presId="urn:microsoft.com/office/officeart/2005/8/layout/chevron2"/>
    <dgm:cxn modelId="{54FAD678-9CFA-4453-B62C-AC82936881B3}" type="presParOf" srcId="{F5F34279-4205-4D16-A816-DAF7F7090647}" destId="{E67C7068-3307-4316-A536-AAE6A3158C92}" srcOrd="1" destOrd="0" presId="urn:microsoft.com/office/officeart/2005/8/layout/chevron2"/>
    <dgm:cxn modelId="{C19ED49C-011C-438F-87F0-9BAD15377FDE}" type="presParOf" srcId="{25E7765A-C25B-4799-8A12-C1F8A98CCBBC}" destId="{9A056BEF-60D5-4566-92E5-FD4BF4118BA9}" srcOrd="3" destOrd="0" presId="urn:microsoft.com/office/officeart/2005/8/layout/chevron2"/>
    <dgm:cxn modelId="{8B4AC7BA-DB2C-4D72-8486-596B1713122E}" type="presParOf" srcId="{25E7765A-C25B-4799-8A12-C1F8A98CCBBC}" destId="{8EE99AFF-841B-4FA0-8C53-BEDF0531E8B1}" srcOrd="4" destOrd="0" presId="urn:microsoft.com/office/officeart/2005/8/layout/chevron2"/>
    <dgm:cxn modelId="{20580366-9778-4D84-845A-263B3A5AA8F2}" type="presParOf" srcId="{8EE99AFF-841B-4FA0-8C53-BEDF0531E8B1}" destId="{23E0D037-7060-4989-BBA1-8F64778DDD4E}" srcOrd="0" destOrd="0" presId="urn:microsoft.com/office/officeart/2005/8/layout/chevron2"/>
    <dgm:cxn modelId="{7554B87F-4360-40FF-A5D1-E843B207CDC0}" type="presParOf" srcId="{8EE99AFF-841B-4FA0-8C53-BEDF0531E8B1}" destId="{00A0D6F8-A900-4A30-A009-453ABA2014AC}" srcOrd="1" destOrd="0" presId="urn:microsoft.com/office/officeart/2005/8/layout/chevron2"/>
    <dgm:cxn modelId="{0C800032-D7BA-4B3B-9057-D5456970A4D1}" type="presParOf" srcId="{25E7765A-C25B-4799-8A12-C1F8A98CCBBC}" destId="{75CFCF37-FAED-426B-A230-E34B1DA27D70}" srcOrd="5" destOrd="0" presId="urn:microsoft.com/office/officeart/2005/8/layout/chevron2"/>
    <dgm:cxn modelId="{A59A8F96-4716-4F47-9F32-C2B065088994}" type="presParOf" srcId="{25E7765A-C25B-4799-8A12-C1F8A98CCBBC}" destId="{B64E57E8-F87E-479C-9CF0-9A0F86F22ABA}" srcOrd="6" destOrd="0" presId="urn:microsoft.com/office/officeart/2005/8/layout/chevron2"/>
    <dgm:cxn modelId="{5D4CBFE4-07D2-4F00-9A5D-BF56B596C8BC}" type="presParOf" srcId="{B64E57E8-F87E-479C-9CF0-9A0F86F22ABA}" destId="{C26FDB76-02EE-460C-B4D7-1375A6790BFA}" srcOrd="0" destOrd="0" presId="urn:microsoft.com/office/officeart/2005/8/layout/chevron2"/>
    <dgm:cxn modelId="{2A514A65-5F4C-42B0-A402-FA5526DF6E05}" type="presParOf" srcId="{B64E57E8-F87E-479C-9CF0-9A0F86F22ABA}" destId="{A2723F50-42A9-4C76-8D21-F22549AA4897}" srcOrd="1" destOrd="0" presId="urn:microsoft.com/office/officeart/2005/8/layout/chevron2"/>
    <dgm:cxn modelId="{15D8921A-EF82-4D00-ACBA-3026337DB31D}" type="presParOf" srcId="{25E7765A-C25B-4799-8A12-C1F8A98CCBBC}" destId="{5CFEB0ED-0882-4C55-83D1-620CF5E06FE1}" srcOrd="7" destOrd="0" presId="urn:microsoft.com/office/officeart/2005/8/layout/chevron2"/>
    <dgm:cxn modelId="{280AD7E7-1A2B-4F11-B1AE-787F7FE90DD7}" type="presParOf" srcId="{25E7765A-C25B-4799-8A12-C1F8A98CCBBC}" destId="{53B6AB82-3E35-473B-96EB-0A82781D606B}" srcOrd="8" destOrd="0" presId="urn:microsoft.com/office/officeart/2005/8/layout/chevron2"/>
    <dgm:cxn modelId="{E4A998BB-4B16-4890-987B-2BFCA15C9796}" type="presParOf" srcId="{53B6AB82-3E35-473B-96EB-0A82781D606B}" destId="{C5CF1FB1-3180-48F6-875F-5014DE72A237}" srcOrd="0" destOrd="0" presId="urn:microsoft.com/office/officeart/2005/8/layout/chevron2"/>
    <dgm:cxn modelId="{61B3D551-942E-40D1-9D6E-2252EEEBC7EA}" type="presParOf" srcId="{53B6AB82-3E35-473B-96EB-0A82781D606B}" destId="{A906E9F6-9B7C-4C4E-9098-00732BCDAE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D2C93A-562A-4AF0-8735-6563C0AEC57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D0704F0-13CD-472B-B551-A853BD80E1E5}">
      <dgm:prSet phldrT="[Text]"/>
      <dgm:spPr>
        <a:solidFill>
          <a:srgbClr val="CC00CC"/>
        </a:solidFill>
      </dgm:spPr>
      <dgm:t>
        <a:bodyPr/>
        <a:lstStyle/>
        <a:p>
          <a:r>
            <a:rPr lang="cs-CZ" b="1" dirty="0" smtClean="0"/>
            <a:t>Tvůrčí činnost</a:t>
          </a:r>
          <a:endParaRPr lang="cs-CZ" b="1" dirty="0"/>
        </a:p>
      </dgm:t>
    </dgm:pt>
    <dgm:pt modelId="{D8DF6496-06CB-4CBD-8FF6-6717D6A8A611}" type="parTrans" cxnId="{B0E19F87-D759-4C29-8CCE-A3CB6A69E05C}">
      <dgm:prSet/>
      <dgm:spPr/>
      <dgm:t>
        <a:bodyPr/>
        <a:lstStyle/>
        <a:p>
          <a:endParaRPr lang="cs-CZ"/>
        </a:p>
      </dgm:t>
    </dgm:pt>
    <dgm:pt modelId="{E8C888EE-AB60-4C8F-A943-9D6DC40289AE}" type="sibTrans" cxnId="{B0E19F87-D759-4C29-8CCE-A3CB6A69E05C}">
      <dgm:prSet/>
      <dgm:spPr/>
      <dgm:t>
        <a:bodyPr/>
        <a:lstStyle/>
        <a:p>
          <a:endParaRPr lang="cs-CZ"/>
        </a:p>
      </dgm:t>
    </dgm:pt>
    <dgm:pt modelId="{22B95D43-21F3-4201-A2EE-2FD8BAF087A9}">
      <dgm:prSet phldrT="[Text]"/>
      <dgm:spPr>
        <a:solidFill>
          <a:srgbClr val="FF2621"/>
        </a:solidFill>
      </dgm:spPr>
      <dgm:t>
        <a:bodyPr/>
        <a:lstStyle/>
        <a:p>
          <a:r>
            <a:rPr lang="cs-CZ" b="1" dirty="0" smtClean="0"/>
            <a:t>Hodnocení</a:t>
          </a:r>
          <a:endParaRPr lang="cs-CZ" b="1" dirty="0"/>
        </a:p>
      </dgm:t>
    </dgm:pt>
    <dgm:pt modelId="{B492C700-BE09-461D-B6B6-CEDEA8C40459}" type="parTrans" cxnId="{2C1B1730-5EDD-44BE-8EB4-61E818EA0041}">
      <dgm:prSet/>
      <dgm:spPr/>
      <dgm:t>
        <a:bodyPr/>
        <a:lstStyle/>
        <a:p>
          <a:endParaRPr lang="cs-CZ"/>
        </a:p>
      </dgm:t>
    </dgm:pt>
    <dgm:pt modelId="{833992F0-92C2-4CC3-8073-FFEB4E0D0234}" type="sibTrans" cxnId="{2C1B1730-5EDD-44BE-8EB4-61E818EA0041}">
      <dgm:prSet/>
      <dgm:spPr/>
      <dgm:t>
        <a:bodyPr/>
        <a:lstStyle/>
        <a:p>
          <a:endParaRPr lang="cs-CZ"/>
        </a:p>
      </dgm:t>
    </dgm:pt>
    <dgm:pt modelId="{DC4CA42F-022B-45E3-855F-D9F432A84FFA}">
      <dgm:prSet phldrT="[Text]"/>
      <dgm:spPr>
        <a:solidFill>
          <a:srgbClr val="FBC461"/>
        </a:solidFill>
      </dgm:spPr>
      <dgm:t>
        <a:bodyPr/>
        <a:lstStyle/>
        <a:p>
          <a:r>
            <a:rPr lang="cs-CZ" b="1" dirty="0" smtClean="0"/>
            <a:t>Syntéza</a:t>
          </a:r>
          <a:endParaRPr lang="cs-CZ" b="1" dirty="0"/>
        </a:p>
      </dgm:t>
    </dgm:pt>
    <dgm:pt modelId="{ACF134CB-28EC-4BA1-A804-5DC418E2531A}" type="parTrans" cxnId="{292CE953-B24B-4251-ADA5-D2D341FB2726}">
      <dgm:prSet/>
      <dgm:spPr/>
      <dgm:t>
        <a:bodyPr/>
        <a:lstStyle/>
        <a:p>
          <a:endParaRPr lang="cs-CZ"/>
        </a:p>
      </dgm:t>
    </dgm:pt>
    <dgm:pt modelId="{752EDA10-115C-451A-A45C-98DC8E2CA603}" type="sibTrans" cxnId="{292CE953-B24B-4251-ADA5-D2D341FB2726}">
      <dgm:prSet/>
      <dgm:spPr/>
      <dgm:t>
        <a:bodyPr/>
        <a:lstStyle/>
        <a:p>
          <a:endParaRPr lang="cs-CZ"/>
        </a:p>
      </dgm:t>
    </dgm:pt>
    <dgm:pt modelId="{96460161-BEDB-4842-9B0B-5603742F1D99}">
      <dgm:prSet phldrT="[Text]"/>
      <dgm:spPr>
        <a:solidFill>
          <a:srgbClr val="F3F907"/>
        </a:solidFill>
      </dgm:spPr>
      <dgm:t>
        <a:bodyPr/>
        <a:lstStyle/>
        <a:p>
          <a:r>
            <a:rPr lang="cs-CZ" b="1" dirty="0" smtClean="0"/>
            <a:t>Analýza</a:t>
          </a:r>
          <a:endParaRPr lang="cs-CZ" b="1" dirty="0"/>
        </a:p>
      </dgm:t>
    </dgm:pt>
    <dgm:pt modelId="{549EE4AC-A028-4B40-95EA-9BE8B2313029}" type="parTrans" cxnId="{D2DDE807-1F58-472C-A85C-8756E8434109}">
      <dgm:prSet/>
      <dgm:spPr/>
      <dgm:t>
        <a:bodyPr/>
        <a:lstStyle/>
        <a:p>
          <a:endParaRPr lang="cs-CZ"/>
        </a:p>
      </dgm:t>
    </dgm:pt>
    <dgm:pt modelId="{C59D99C5-2AC6-4A11-9C59-8D70280FDBF2}" type="sibTrans" cxnId="{D2DDE807-1F58-472C-A85C-8756E8434109}">
      <dgm:prSet/>
      <dgm:spPr/>
      <dgm:t>
        <a:bodyPr/>
        <a:lstStyle/>
        <a:p>
          <a:endParaRPr lang="cs-CZ"/>
        </a:p>
      </dgm:t>
    </dgm:pt>
    <dgm:pt modelId="{B436A177-C17F-4510-933F-0E263B8F187A}">
      <dgm:prSet phldrT="[Text]"/>
      <dgm:spPr>
        <a:solidFill>
          <a:srgbClr val="1CE89A"/>
        </a:solidFill>
      </dgm:spPr>
      <dgm:t>
        <a:bodyPr/>
        <a:lstStyle/>
        <a:p>
          <a:r>
            <a:rPr lang="cs-CZ" b="1" dirty="0" smtClean="0"/>
            <a:t>Aplikace</a:t>
          </a:r>
          <a:endParaRPr lang="cs-CZ" b="1" dirty="0"/>
        </a:p>
      </dgm:t>
    </dgm:pt>
    <dgm:pt modelId="{5BA16706-2103-4DEF-8891-3F25C1A0F64B}" type="parTrans" cxnId="{E12479BB-214F-4741-8E3A-FF408424714E}">
      <dgm:prSet/>
      <dgm:spPr/>
      <dgm:t>
        <a:bodyPr/>
        <a:lstStyle/>
        <a:p>
          <a:endParaRPr lang="cs-CZ"/>
        </a:p>
      </dgm:t>
    </dgm:pt>
    <dgm:pt modelId="{DE2B531A-E84E-4E58-B0DF-605D6A0F937E}" type="sibTrans" cxnId="{E12479BB-214F-4741-8E3A-FF408424714E}">
      <dgm:prSet/>
      <dgm:spPr/>
      <dgm:t>
        <a:bodyPr/>
        <a:lstStyle/>
        <a:p>
          <a:endParaRPr lang="cs-CZ"/>
        </a:p>
      </dgm:t>
    </dgm:pt>
    <dgm:pt modelId="{42DD4130-3FFC-437A-A755-CEF138F368DD}">
      <dgm:prSet phldrT="[Text]"/>
      <dgm:spPr>
        <a:solidFill>
          <a:srgbClr val="19D1CD"/>
        </a:solidFill>
      </dgm:spPr>
      <dgm:t>
        <a:bodyPr/>
        <a:lstStyle/>
        <a:p>
          <a:r>
            <a:rPr lang="cs-CZ" b="1" dirty="0" smtClean="0"/>
            <a:t>Pochopení</a:t>
          </a:r>
          <a:endParaRPr lang="cs-CZ" b="1" dirty="0"/>
        </a:p>
      </dgm:t>
    </dgm:pt>
    <dgm:pt modelId="{50D1589C-A72E-494C-A905-E8B0EA7F9F74}" type="parTrans" cxnId="{02063666-8B1E-49CE-802E-0237D5CB9812}">
      <dgm:prSet/>
      <dgm:spPr/>
      <dgm:t>
        <a:bodyPr/>
        <a:lstStyle/>
        <a:p>
          <a:endParaRPr lang="cs-CZ"/>
        </a:p>
      </dgm:t>
    </dgm:pt>
    <dgm:pt modelId="{8C4FE2A8-F96A-41C8-B852-95F548A4AC4D}" type="sibTrans" cxnId="{02063666-8B1E-49CE-802E-0237D5CB9812}">
      <dgm:prSet/>
      <dgm:spPr/>
      <dgm:t>
        <a:bodyPr/>
        <a:lstStyle/>
        <a:p>
          <a:endParaRPr lang="cs-CZ"/>
        </a:p>
      </dgm:t>
    </dgm:pt>
    <dgm:pt modelId="{EDF4D335-F580-4A13-86BE-4DD0E4A25025}">
      <dgm:prSet phldrT="[Text]"/>
      <dgm:spPr>
        <a:solidFill>
          <a:srgbClr val="7BDEFD"/>
        </a:solidFill>
      </dgm:spPr>
      <dgm:t>
        <a:bodyPr/>
        <a:lstStyle/>
        <a:p>
          <a:r>
            <a:rPr lang="cs-CZ" b="1" dirty="0" smtClean="0"/>
            <a:t>Zapamatování</a:t>
          </a:r>
          <a:endParaRPr lang="cs-CZ" b="1" dirty="0"/>
        </a:p>
      </dgm:t>
    </dgm:pt>
    <dgm:pt modelId="{35654EA3-410F-4A3F-91A4-757F4853E65E}" type="parTrans" cxnId="{7E6144E7-9234-435F-8F98-E382F9C3DDA1}">
      <dgm:prSet/>
      <dgm:spPr/>
      <dgm:t>
        <a:bodyPr/>
        <a:lstStyle/>
        <a:p>
          <a:endParaRPr lang="cs-CZ"/>
        </a:p>
      </dgm:t>
    </dgm:pt>
    <dgm:pt modelId="{480E884A-1D41-44B2-ABAB-CC6448641261}" type="sibTrans" cxnId="{7E6144E7-9234-435F-8F98-E382F9C3DDA1}">
      <dgm:prSet/>
      <dgm:spPr/>
      <dgm:t>
        <a:bodyPr/>
        <a:lstStyle/>
        <a:p>
          <a:endParaRPr lang="cs-CZ"/>
        </a:p>
      </dgm:t>
    </dgm:pt>
    <dgm:pt modelId="{7980D732-028F-4969-9675-CE5C3C313492}" type="pres">
      <dgm:prSet presAssocID="{DBD2C93A-562A-4AF0-8735-6563C0AEC57C}" presName="Name0" presStyleCnt="0">
        <dgm:presLayoutVars>
          <dgm:dir/>
          <dgm:animLvl val="lvl"/>
          <dgm:resizeHandles val="exact"/>
        </dgm:presLayoutVars>
      </dgm:prSet>
      <dgm:spPr/>
    </dgm:pt>
    <dgm:pt modelId="{46F46D26-C9B7-4B84-8283-513211937A48}" type="pres">
      <dgm:prSet presAssocID="{1D0704F0-13CD-472B-B551-A853BD80E1E5}" presName="Name8" presStyleCnt="0"/>
      <dgm:spPr/>
    </dgm:pt>
    <dgm:pt modelId="{F0BE3738-BFFB-4801-B79C-9A205849261C}" type="pres">
      <dgm:prSet presAssocID="{1D0704F0-13CD-472B-B551-A853BD80E1E5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98646F-4B1D-475F-AD15-B6048CABBD1A}" type="pres">
      <dgm:prSet presAssocID="{1D0704F0-13CD-472B-B551-A853BD80E1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53097A-28ED-4D4F-AABE-86339759C875}" type="pres">
      <dgm:prSet presAssocID="{22B95D43-21F3-4201-A2EE-2FD8BAF087A9}" presName="Name8" presStyleCnt="0"/>
      <dgm:spPr/>
    </dgm:pt>
    <dgm:pt modelId="{3BBD557C-4BC0-4057-A96E-188D6DCB9465}" type="pres">
      <dgm:prSet presAssocID="{22B95D43-21F3-4201-A2EE-2FD8BAF087A9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5B5786-09E8-471A-A56E-DE8B432D9366}" type="pres">
      <dgm:prSet presAssocID="{22B95D43-21F3-4201-A2EE-2FD8BAF087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FDBBFF-4705-435E-A96B-9E4115638317}" type="pres">
      <dgm:prSet presAssocID="{DC4CA42F-022B-45E3-855F-D9F432A84FFA}" presName="Name8" presStyleCnt="0"/>
      <dgm:spPr/>
    </dgm:pt>
    <dgm:pt modelId="{10227A60-895E-4186-98C7-6172B6617C4B}" type="pres">
      <dgm:prSet presAssocID="{DC4CA42F-022B-45E3-855F-D9F432A84FFA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BDA4A-F47E-4793-82A0-D4EFAAE91FA7}" type="pres">
      <dgm:prSet presAssocID="{DC4CA42F-022B-45E3-855F-D9F432A84F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A46754-C03D-4F47-8AA0-67420242D16A}" type="pres">
      <dgm:prSet presAssocID="{96460161-BEDB-4842-9B0B-5603742F1D99}" presName="Name8" presStyleCnt="0"/>
      <dgm:spPr/>
    </dgm:pt>
    <dgm:pt modelId="{5D546EF1-6790-4BF0-9BDB-6BFCA3D02FFC}" type="pres">
      <dgm:prSet presAssocID="{96460161-BEDB-4842-9B0B-5603742F1D99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C07099-0E27-40E4-B359-41FC43797B86}" type="pres">
      <dgm:prSet presAssocID="{96460161-BEDB-4842-9B0B-5603742F1D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85305B-6CA3-42FE-A5EC-B6F956A61C29}" type="pres">
      <dgm:prSet presAssocID="{B436A177-C17F-4510-933F-0E263B8F187A}" presName="Name8" presStyleCnt="0"/>
      <dgm:spPr/>
    </dgm:pt>
    <dgm:pt modelId="{51933B58-4B84-4844-ABCE-D7431AC3BFF2}" type="pres">
      <dgm:prSet presAssocID="{B436A177-C17F-4510-933F-0E263B8F187A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7693F4-C432-4DA5-ADFB-EA7F5E5777CF}" type="pres">
      <dgm:prSet presAssocID="{B436A177-C17F-4510-933F-0E263B8F18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A6A09A-828F-4E77-85A7-C90AC4ADFDA8}" type="pres">
      <dgm:prSet presAssocID="{42DD4130-3FFC-437A-A755-CEF138F368DD}" presName="Name8" presStyleCnt="0"/>
      <dgm:spPr/>
    </dgm:pt>
    <dgm:pt modelId="{E127F5A0-5582-41DC-8428-CD38571CCF63}" type="pres">
      <dgm:prSet presAssocID="{42DD4130-3FFC-437A-A755-CEF138F368DD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C7AF98-E242-4384-BC31-96A47AAF1D58}" type="pres">
      <dgm:prSet presAssocID="{42DD4130-3FFC-437A-A755-CEF138F368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334F06-62C2-4F5F-8471-CA477079B3CA}" type="pres">
      <dgm:prSet presAssocID="{EDF4D335-F580-4A13-86BE-4DD0E4A25025}" presName="Name8" presStyleCnt="0"/>
      <dgm:spPr/>
    </dgm:pt>
    <dgm:pt modelId="{529320E7-7760-4696-9DD9-2CC7C8BFC88E}" type="pres">
      <dgm:prSet presAssocID="{EDF4D335-F580-4A13-86BE-4DD0E4A25025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4C2934-175C-4FBB-A49B-F1F840567C71}" type="pres">
      <dgm:prSet presAssocID="{EDF4D335-F580-4A13-86BE-4DD0E4A250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2063666-8B1E-49CE-802E-0237D5CB9812}" srcId="{DBD2C93A-562A-4AF0-8735-6563C0AEC57C}" destId="{42DD4130-3FFC-437A-A755-CEF138F368DD}" srcOrd="5" destOrd="0" parTransId="{50D1589C-A72E-494C-A905-E8B0EA7F9F74}" sibTransId="{8C4FE2A8-F96A-41C8-B852-95F548A4AC4D}"/>
    <dgm:cxn modelId="{FD59CC96-F96D-4A43-8B1A-D36252003BD7}" type="presOf" srcId="{42DD4130-3FFC-437A-A755-CEF138F368DD}" destId="{DBC7AF98-E242-4384-BC31-96A47AAF1D58}" srcOrd="1" destOrd="0" presId="urn:microsoft.com/office/officeart/2005/8/layout/pyramid1"/>
    <dgm:cxn modelId="{6E1BE9D5-6D9B-4E2F-A71D-45B43EEB68D5}" type="presOf" srcId="{96460161-BEDB-4842-9B0B-5603742F1D99}" destId="{5D546EF1-6790-4BF0-9BDB-6BFCA3D02FFC}" srcOrd="0" destOrd="0" presId="urn:microsoft.com/office/officeart/2005/8/layout/pyramid1"/>
    <dgm:cxn modelId="{4BFD1068-29EC-4F5F-A434-3318C6DB8F22}" type="presOf" srcId="{B436A177-C17F-4510-933F-0E263B8F187A}" destId="{51933B58-4B84-4844-ABCE-D7431AC3BFF2}" srcOrd="0" destOrd="0" presId="urn:microsoft.com/office/officeart/2005/8/layout/pyramid1"/>
    <dgm:cxn modelId="{426335D6-D491-4F91-B344-E2AADAE815BD}" type="presOf" srcId="{1D0704F0-13CD-472B-B551-A853BD80E1E5}" destId="{F0BE3738-BFFB-4801-B79C-9A205849261C}" srcOrd="0" destOrd="0" presId="urn:microsoft.com/office/officeart/2005/8/layout/pyramid1"/>
    <dgm:cxn modelId="{E12479BB-214F-4741-8E3A-FF408424714E}" srcId="{DBD2C93A-562A-4AF0-8735-6563C0AEC57C}" destId="{B436A177-C17F-4510-933F-0E263B8F187A}" srcOrd="4" destOrd="0" parTransId="{5BA16706-2103-4DEF-8891-3F25C1A0F64B}" sibTransId="{DE2B531A-E84E-4E58-B0DF-605D6A0F937E}"/>
    <dgm:cxn modelId="{F2EFB584-926D-440B-A282-720968A6B5D8}" type="presOf" srcId="{42DD4130-3FFC-437A-A755-CEF138F368DD}" destId="{E127F5A0-5582-41DC-8428-CD38571CCF63}" srcOrd="0" destOrd="0" presId="urn:microsoft.com/office/officeart/2005/8/layout/pyramid1"/>
    <dgm:cxn modelId="{8D583A5E-B973-4206-B980-DAA75C726E7E}" type="presOf" srcId="{EDF4D335-F580-4A13-86BE-4DD0E4A25025}" destId="{514C2934-175C-4FBB-A49B-F1F840567C71}" srcOrd="1" destOrd="0" presId="urn:microsoft.com/office/officeart/2005/8/layout/pyramid1"/>
    <dgm:cxn modelId="{23A97E16-13C8-4B38-BCE4-D8C62841BC7E}" type="presOf" srcId="{EDF4D335-F580-4A13-86BE-4DD0E4A25025}" destId="{529320E7-7760-4696-9DD9-2CC7C8BFC88E}" srcOrd="0" destOrd="0" presId="urn:microsoft.com/office/officeart/2005/8/layout/pyramid1"/>
    <dgm:cxn modelId="{B5BB9138-5B24-4547-A032-9670E05F7437}" type="presOf" srcId="{1D0704F0-13CD-472B-B551-A853BD80E1E5}" destId="{4D98646F-4B1D-475F-AD15-B6048CABBD1A}" srcOrd="1" destOrd="0" presId="urn:microsoft.com/office/officeart/2005/8/layout/pyramid1"/>
    <dgm:cxn modelId="{3024FE80-66F2-4957-A8E2-E60E3A7683D8}" type="presOf" srcId="{B436A177-C17F-4510-933F-0E263B8F187A}" destId="{B17693F4-C432-4DA5-ADFB-EA7F5E5777CF}" srcOrd="1" destOrd="0" presId="urn:microsoft.com/office/officeart/2005/8/layout/pyramid1"/>
    <dgm:cxn modelId="{7E6144E7-9234-435F-8F98-E382F9C3DDA1}" srcId="{DBD2C93A-562A-4AF0-8735-6563C0AEC57C}" destId="{EDF4D335-F580-4A13-86BE-4DD0E4A25025}" srcOrd="6" destOrd="0" parTransId="{35654EA3-410F-4A3F-91A4-757F4853E65E}" sibTransId="{480E884A-1D41-44B2-ABAB-CC6448641261}"/>
    <dgm:cxn modelId="{F44BAD9D-E26A-4BC2-9E41-1E8B068613D6}" type="presOf" srcId="{22B95D43-21F3-4201-A2EE-2FD8BAF087A9}" destId="{3BBD557C-4BC0-4057-A96E-188D6DCB9465}" srcOrd="0" destOrd="0" presId="urn:microsoft.com/office/officeart/2005/8/layout/pyramid1"/>
    <dgm:cxn modelId="{B0E19F87-D759-4C29-8CCE-A3CB6A69E05C}" srcId="{DBD2C93A-562A-4AF0-8735-6563C0AEC57C}" destId="{1D0704F0-13CD-472B-B551-A853BD80E1E5}" srcOrd="0" destOrd="0" parTransId="{D8DF6496-06CB-4CBD-8FF6-6717D6A8A611}" sibTransId="{E8C888EE-AB60-4C8F-A943-9D6DC40289AE}"/>
    <dgm:cxn modelId="{D2DDE807-1F58-472C-A85C-8756E8434109}" srcId="{DBD2C93A-562A-4AF0-8735-6563C0AEC57C}" destId="{96460161-BEDB-4842-9B0B-5603742F1D99}" srcOrd="3" destOrd="0" parTransId="{549EE4AC-A028-4B40-95EA-9BE8B2313029}" sibTransId="{C59D99C5-2AC6-4A11-9C59-8D70280FDBF2}"/>
    <dgm:cxn modelId="{16279078-46D4-4298-9A61-A3E2F30BAB3E}" type="presOf" srcId="{22B95D43-21F3-4201-A2EE-2FD8BAF087A9}" destId="{0F5B5786-09E8-471A-A56E-DE8B432D9366}" srcOrd="1" destOrd="0" presId="urn:microsoft.com/office/officeart/2005/8/layout/pyramid1"/>
    <dgm:cxn modelId="{C9B00E6B-0797-405D-B05F-44DC52092F58}" type="presOf" srcId="{DBD2C93A-562A-4AF0-8735-6563C0AEC57C}" destId="{7980D732-028F-4969-9675-CE5C3C313492}" srcOrd="0" destOrd="0" presId="urn:microsoft.com/office/officeart/2005/8/layout/pyramid1"/>
    <dgm:cxn modelId="{292CE953-B24B-4251-ADA5-D2D341FB2726}" srcId="{DBD2C93A-562A-4AF0-8735-6563C0AEC57C}" destId="{DC4CA42F-022B-45E3-855F-D9F432A84FFA}" srcOrd="2" destOrd="0" parTransId="{ACF134CB-28EC-4BA1-A804-5DC418E2531A}" sibTransId="{752EDA10-115C-451A-A45C-98DC8E2CA603}"/>
    <dgm:cxn modelId="{ED3518EA-9B1F-4155-A623-BD34B7463D00}" type="presOf" srcId="{DC4CA42F-022B-45E3-855F-D9F432A84FFA}" destId="{2BEBDA4A-F47E-4793-82A0-D4EFAAE91FA7}" srcOrd="1" destOrd="0" presId="urn:microsoft.com/office/officeart/2005/8/layout/pyramid1"/>
    <dgm:cxn modelId="{2C1B1730-5EDD-44BE-8EB4-61E818EA0041}" srcId="{DBD2C93A-562A-4AF0-8735-6563C0AEC57C}" destId="{22B95D43-21F3-4201-A2EE-2FD8BAF087A9}" srcOrd="1" destOrd="0" parTransId="{B492C700-BE09-461D-B6B6-CEDEA8C40459}" sibTransId="{833992F0-92C2-4CC3-8073-FFEB4E0D0234}"/>
    <dgm:cxn modelId="{879CC338-618E-4A05-9ED6-40B4101F1E6C}" type="presOf" srcId="{DC4CA42F-022B-45E3-855F-D9F432A84FFA}" destId="{10227A60-895E-4186-98C7-6172B6617C4B}" srcOrd="0" destOrd="0" presId="urn:microsoft.com/office/officeart/2005/8/layout/pyramid1"/>
    <dgm:cxn modelId="{8B701B15-25B0-4C41-B167-3CDE7A708073}" type="presOf" srcId="{96460161-BEDB-4842-9B0B-5603742F1D99}" destId="{96C07099-0E27-40E4-B359-41FC43797B86}" srcOrd="1" destOrd="0" presId="urn:microsoft.com/office/officeart/2005/8/layout/pyramid1"/>
    <dgm:cxn modelId="{BBE4A01D-AD1C-491C-88D9-F31C9A29FD14}" type="presParOf" srcId="{7980D732-028F-4969-9675-CE5C3C313492}" destId="{46F46D26-C9B7-4B84-8283-513211937A48}" srcOrd="0" destOrd="0" presId="urn:microsoft.com/office/officeart/2005/8/layout/pyramid1"/>
    <dgm:cxn modelId="{27DB95A1-4DD8-482F-B331-5FFF798D569A}" type="presParOf" srcId="{46F46D26-C9B7-4B84-8283-513211937A48}" destId="{F0BE3738-BFFB-4801-B79C-9A205849261C}" srcOrd="0" destOrd="0" presId="urn:microsoft.com/office/officeart/2005/8/layout/pyramid1"/>
    <dgm:cxn modelId="{1F892189-20DA-452B-BCB3-09B5951299D8}" type="presParOf" srcId="{46F46D26-C9B7-4B84-8283-513211937A48}" destId="{4D98646F-4B1D-475F-AD15-B6048CABBD1A}" srcOrd="1" destOrd="0" presId="urn:microsoft.com/office/officeart/2005/8/layout/pyramid1"/>
    <dgm:cxn modelId="{D11B4C48-A07C-44AA-82CC-29FCA2C2D3BC}" type="presParOf" srcId="{7980D732-028F-4969-9675-CE5C3C313492}" destId="{5153097A-28ED-4D4F-AABE-86339759C875}" srcOrd="1" destOrd="0" presId="urn:microsoft.com/office/officeart/2005/8/layout/pyramid1"/>
    <dgm:cxn modelId="{A7A5958C-EEF1-4976-ACFA-896E43A5621F}" type="presParOf" srcId="{5153097A-28ED-4D4F-AABE-86339759C875}" destId="{3BBD557C-4BC0-4057-A96E-188D6DCB9465}" srcOrd="0" destOrd="0" presId="urn:microsoft.com/office/officeart/2005/8/layout/pyramid1"/>
    <dgm:cxn modelId="{24DA7C74-9A0E-43A2-B909-9C8221F73C89}" type="presParOf" srcId="{5153097A-28ED-4D4F-AABE-86339759C875}" destId="{0F5B5786-09E8-471A-A56E-DE8B432D9366}" srcOrd="1" destOrd="0" presId="urn:microsoft.com/office/officeart/2005/8/layout/pyramid1"/>
    <dgm:cxn modelId="{538268CC-C6D1-48FF-AFA2-676936B1C8C7}" type="presParOf" srcId="{7980D732-028F-4969-9675-CE5C3C313492}" destId="{5EFDBBFF-4705-435E-A96B-9E4115638317}" srcOrd="2" destOrd="0" presId="urn:microsoft.com/office/officeart/2005/8/layout/pyramid1"/>
    <dgm:cxn modelId="{8D16405E-B97E-47D6-B215-EC9515295132}" type="presParOf" srcId="{5EFDBBFF-4705-435E-A96B-9E4115638317}" destId="{10227A60-895E-4186-98C7-6172B6617C4B}" srcOrd="0" destOrd="0" presId="urn:microsoft.com/office/officeart/2005/8/layout/pyramid1"/>
    <dgm:cxn modelId="{C767F199-F50F-4BDB-8C1A-6E088AC6A548}" type="presParOf" srcId="{5EFDBBFF-4705-435E-A96B-9E4115638317}" destId="{2BEBDA4A-F47E-4793-82A0-D4EFAAE91FA7}" srcOrd="1" destOrd="0" presId="urn:microsoft.com/office/officeart/2005/8/layout/pyramid1"/>
    <dgm:cxn modelId="{E183A7F8-AD3F-45C3-BB71-27ECDCB0AFD1}" type="presParOf" srcId="{7980D732-028F-4969-9675-CE5C3C313492}" destId="{30A46754-C03D-4F47-8AA0-67420242D16A}" srcOrd="3" destOrd="0" presId="urn:microsoft.com/office/officeart/2005/8/layout/pyramid1"/>
    <dgm:cxn modelId="{C9347044-E5F1-417F-A94E-4FDB7E0EBA6F}" type="presParOf" srcId="{30A46754-C03D-4F47-8AA0-67420242D16A}" destId="{5D546EF1-6790-4BF0-9BDB-6BFCA3D02FFC}" srcOrd="0" destOrd="0" presId="urn:microsoft.com/office/officeart/2005/8/layout/pyramid1"/>
    <dgm:cxn modelId="{020C4436-0B5F-4205-B9E0-3AA147E58B9C}" type="presParOf" srcId="{30A46754-C03D-4F47-8AA0-67420242D16A}" destId="{96C07099-0E27-40E4-B359-41FC43797B86}" srcOrd="1" destOrd="0" presId="urn:microsoft.com/office/officeart/2005/8/layout/pyramid1"/>
    <dgm:cxn modelId="{3B7B98E1-EE83-4734-B561-184D148A3873}" type="presParOf" srcId="{7980D732-028F-4969-9675-CE5C3C313492}" destId="{D885305B-6CA3-42FE-A5EC-B6F956A61C29}" srcOrd="4" destOrd="0" presId="urn:microsoft.com/office/officeart/2005/8/layout/pyramid1"/>
    <dgm:cxn modelId="{FB142817-9097-4059-8B93-4827A43787F9}" type="presParOf" srcId="{D885305B-6CA3-42FE-A5EC-B6F956A61C29}" destId="{51933B58-4B84-4844-ABCE-D7431AC3BFF2}" srcOrd="0" destOrd="0" presId="urn:microsoft.com/office/officeart/2005/8/layout/pyramid1"/>
    <dgm:cxn modelId="{787DB054-66F5-4A79-916B-65640B365D90}" type="presParOf" srcId="{D885305B-6CA3-42FE-A5EC-B6F956A61C29}" destId="{B17693F4-C432-4DA5-ADFB-EA7F5E5777CF}" srcOrd="1" destOrd="0" presId="urn:microsoft.com/office/officeart/2005/8/layout/pyramid1"/>
    <dgm:cxn modelId="{942F94E5-2B38-4A1B-BEA9-5F093AE60E09}" type="presParOf" srcId="{7980D732-028F-4969-9675-CE5C3C313492}" destId="{A8A6A09A-828F-4E77-85A7-C90AC4ADFDA8}" srcOrd="5" destOrd="0" presId="urn:microsoft.com/office/officeart/2005/8/layout/pyramid1"/>
    <dgm:cxn modelId="{FF0A7B33-3AF4-464A-B52C-B77D47F2FF3D}" type="presParOf" srcId="{A8A6A09A-828F-4E77-85A7-C90AC4ADFDA8}" destId="{E127F5A0-5582-41DC-8428-CD38571CCF63}" srcOrd="0" destOrd="0" presId="urn:microsoft.com/office/officeart/2005/8/layout/pyramid1"/>
    <dgm:cxn modelId="{10F09B0F-82CB-469C-8985-7C2CE37364B0}" type="presParOf" srcId="{A8A6A09A-828F-4E77-85A7-C90AC4ADFDA8}" destId="{DBC7AF98-E242-4384-BC31-96A47AAF1D58}" srcOrd="1" destOrd="0" presId="urn:microsoft.com/office/officeart/2005/8/layout/pyramid1"/>
    <dgm:cxn modelId="{BFABE324-23C7-427A-8BDE-8F411E309E13}" type="presParOf" srcId="{7980D732-028F-4969-9675-CE5C3C313492}" destId="{22334F06-62C2-4F5F-8471-CA477079B3CA}" srcOrd="6" destOrd="0" presId="urn:microsoft.com/office/officeart/2005/8/layout/pyramid1"/>
    <dgm:cxn modelId="{143E983F-6184-42A0-AA35-030D51716335}" type="presParOf" srcId="{22334F06-62C2-4F5F-8471-CA477079B3CA}" destId="{529320E7-7760-4696-9DD9-2CC7C8BFC88E}" srcOrd="0" destOrd="0" presId="urn:microsoft.com/office/officeart/2005/8/layout/pyramid1"/>
    <dgm:cxn modelId="{4D0BEBB6-4E47-4339-8B7E-18992C6FC158}" type="presParOf" srcId="{22334F06-62C2-4F5F-8471-CA477079B3CA}" destId="{514C2934-175C-4FBB-A49B-F1F840567C7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21ACE-E248-49E5-8EFB-35391F887009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97897-5E61-4628-BF0E-5FB6BA546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73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psyg.2012.00429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Sensomotorick%C3%A9_st%C3%A1dium&amp;action=edit&amp;redlink=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/index.php?title=Stadium_form%C3%A1ln%C3%ADch_operac%C3%AD&amp;action=edit&amp;redlink=1" TargetMode="External"/><Relationship Id="rId5" Type="http://schemas.openxmlformats.org/officeDocument/2006/relationships/hyperlink" Target="https://cs.wikipedia.org/w/index.php?title=Stadium_konkr%C3%A9tn%C3%ADch_operac%C3%AD&amp;action=edit&amp;redlink=1" TargetMode="External"/><Relationship Id="rId4" Type="http://schemas.openxmlformats.org/officeDocument/2006/relationships/hyperlink" Target="https://cs.wikipedia.org/w/index.php?title=P%C5%99edopera%C4%8Dn%C3%AD_st%C3%A1dium&amp;action=edit&amp;redlink=1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Otázka na úvod: Co se vám vybaví, když se řekne psychologie,</a:t>
            </a:r>
            <a:r>
              <a:rPr lang="cs-CZ" baseline="0" dirty="0" smtClean="0"/>
              <a:t> resp. psycholog?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511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http://services.juniata.edu/library/instruction/handouts/craap_worksheet.pdf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143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96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 dalším mýtům</a:t>
            </a:r>
            <a:r>
              <a:rPr lang="cs-CZ" baseline="0" dirty="0" smtClean="0"/>
              <a:t> v psychologii doporučují klíčová slova „</a:t>
            </a:r>
            <a:r>
              <a:rPr lang="cs-CZ" baseline="0" dirty="0" err="1" smtClean="0"/>
              <a:t>neuromyths</a:t>
            </a:r>
            <a:r>
              <a:rPr lang="cs-CZ" baseline="0" dirty="0" smtClean="0"/>
              <a:t>“ a „</a:t>
            </a:r>
            <a:r>
              <a:rPr lang="cs-CZ" baseline="0" dirty="0" err="1" smtClean="0"/>
              <a:t>myths</a:t>
            </a:r>
            <a:r>
              <a:rPr lang="cs-CZ" baseline="0" dirty="0" smtClean="0"/>
              <a:t> in psychology“; zdroje např.: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https://doi.org/10.3389/fpsyg.2012.00429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nebo https://swcarpentry.github.io/instructor-training/files/papers/de-bruyckere-urban-myths-2015.pdf (navázáno na knihu „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Urban Myths about Learning and Education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“)</a:t>
            </a: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1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!! (nejen) psychologické a pedagogické poznatky procházejí vývojem, a všichni vědci (včetně psychologů)</a:t>
            </a:r>
            <a:r>
              <a:rPr lang="cs-CZ" baseline="0" dirty="0" smtClean="0"/>
              <a:t> jsou lidé – mohou se mýlit. To neznamená, že se nesnaží (většinou). Je ale potřeba zvyknout si zkoumat zdroje informací a dokonce i informace samotné – např. publikované výzkumy, jejich provedení a možná slabá místa, či dokonce zavádějící interpretace. (Ano, </a:t>
            </a:r>
            <a:r>
              <a:rPr lang="cs-CZ" i="1" baseline="0" dirty="0" smtClean="0"/>
              <a:t>k tomu</a:t>
            </a:r>
            <a:r>
              <a:rPr lang="cs-CZ" i="0" baseline="0" dirty="0" smtClean="0"/>
              <a:t> jsou všechny hodiny metodologie a statistiky.) Navíc, některé vědecké (nebo životní) otázky ani nejsou správně položeny, a mnohem víc než po odpovědi je smysluplnější pátrat po „lepší“ otázce. A, bohužel – nebo možná bohudík – na některé otázky (situace, problémy) neexistuje „jediná správná odpověď“, řešení nebo „návod“. Ale berte to jako možnost experimentovat, ne jako důvod k zoufalství ;)</a:t>
            </a:r>
            <a:endParaRPr lang="cs-CZ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08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Uvedená definice je v podstatě velmi neúplná, neodráží rozmanitost psychických procesů,</a:t>
            </a:r>
            <a:r>
              <a:rPr lang="cs-CZ" baseline="0" dirty="0" smtClean="0"/>
              <a:t> jevů a stavů, které jsou předmětem psychologického zkoumání, natož jejich vzájemnou propojenost a aplikaci do „běžného života“.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01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018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66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Psychoanalýza – klasická</a:t>
            </a:r>
            <a:r>
              <a:rPr lang="cs-CZ" baseline="0" dirty="0" smtClean="0"/>
              <a:t> se pojí s Freudem, a ten se zase nejčastěji dává dohromady s modely osobnosti (strukturální – id, ego, superego; topografický – nadvědomí, vědomí, podvědomí, popř. ještě předvědomí), psychosexuálním vývojem osobností (orální, anální, falické stádium + stádium latence a stádium genitální) a Oidipovým/</a:t>
            </a:r>
            <a:r>
              <a:rPr lang="cs-CZ" baseline="0" dirty="0" err="1" smtClean="0"/>
              <a:t>Elektřiným</a:t>
            </a:r>
            <a:r>
              <a:rPr lang="cs-CZ" baseline="0" dirty="0" smtClean="0"/>
              <a:t> komplexem. V dnešní době je ale už řada jeho teorií revidována, proto se hovoří spíše o psychodynamické či hlubinné psychologii, resp. Psychoterapii, neboť si z „původního Freuda“ odnáší jen část – např. teorii přenosu a protipřenosu v terapii (projekce vlastních neuvědomovaných emocí na terapeuta/klienta), práci se sny a volnými asociacemi, myšlenku obranných mechanismů (popsaných A. Freudovou) atp.</a:t>
            </a:r>
          </a:p>
          <a:p>
            <a:r>
              <a:rPr lang="cs-CZ" baseline="0" dirty="0" smtClean="0"/>
              <a:t>Analytická psychologie: Jungova typologie osobnosti založená na orientaci temperamentu (introvert &amp; extrovert) a převládajících „psychických funkcích“ (vnímání x intuice; myšlení x cítění) se stala podkladem pro v současnosti poměrně rozšířené osobnostní dotazníky MBTI (</a:t>
            </a:r>
            <a:r>
              <a:rPr lang="cs-CZ" baseline="0" dirty="0" err="1" smtClean="0"/>
              <a:t>Myers-Briggs</a:t>
            </a:r>
            <a:r>
              <a:rPr lang="cs-CZ" baseline="0" dirty="0" smtClean="0"/>
              <a:t> Type </a:t>
            </a:r>
            <a:r>
              <a:rPr lang="cs-CZ" baseline="0" dirty="0" err="1" smtClean="0"/>
              <a:t>Indicator</a:t>
            </a:r>
            <a:r>
              <a:rPr lang="cs-CZ" baseline="0" dirty="0" smtClean="0"/>
              <a:t>) a GPOP (standardizovaná verze).</a:t>
            </a:r>
          </a:p>
          <a:p>
            <a:r>
              <a:rPr lang="cs-CZ" baseline="0" dirty="0" smtClean="0"/>
              <a:t>Adler: zajímavá je jeho teorie osobnosti podle pořadí narození a počtu sourozenců v rodině, ústředním bodem je nicméně rozpracování teorie o pocitu méněcennosti, nadřazenosti a snaze kompenzovat tyto pocity (buď zdravě nebo přehnaně, někdy také neadaptivně pomocí návykových látek; popř. zcela rezignovat; později byly také rozpracovány některé kognitivní omyly „osobní logiky“ – přílišná generalizace, příliš vysoké či nesplnitelné cíle, chybné vnímání požadavků, popření vlastní hodnoty atp., které vedou k posilování pocitu vlastní méněcennosti, „podkopávání sebe sama“) -&gt; rodiče by měli dítěti dopřávat možnost zažít pocit úspěchu a nabýt sebevědomí („vlastní hodnoty“)</a:t>
            </a:r>
          </a:p>
          <a:p>
            <a:r>
              <a:rPr lang="cs-CZ" baseline="0" dirty="0" err="1" smtClean="0"/>
              <a:t>Neopsychoanalýza</a:t>
            </a:r>
            <a:r>
              <a:rPr lang="cs-CZ" baseline="0" dirty="0" smtClean="0"/>
              <a:t>, resp. Lidé, kteří k ní jsou řazeni, se zabývali především kontextem vývoje charakteru člověka ve společnosti. K. Horneyová např. popsala tzv. neurotické potřeby jakožto reakci na nedostatek rodičovské lásky; tyto potřeby jsou shrnuty do tří typů „pohybů“: k lidem, proti lidem a od lidí. E. </a:t>
            </a:r>
            <a:r>
              <a:rPr lang="cs-CZ" baseline="0" dirty="0" err="1" smtClean="0"/>
              <a:t>Fromm</a:t>
            </a:r>
            <a:r>
              <a:rPr lang="cs-CZ" baseline="0" dirty="0" smtClean="0"/>
              <a:t> rozpracoval Freudova stádia psychosexuálního vývoje do „charakterů“ vzniklých tehdy, pokud se člověk v některém stádiu „zasekne“; velmi se také zabýval konceptem svobody a zodpovědnosti (a že člověk někdy raději od svobody utíká) a doporučit lze i knihu „Mít, nebo být?“</a:t>
            </a:r>
          </a:p>
          <a:p>
            <a:r>
              <a:rPr lang="cs-CZ" baseline="0" dirty="0" smtClean="0"/>
              <a:t>Behaviorismus – ten klasický, se schématem „S-R“ čili stimul-response, rozpracoval principy učení na základě studia chování zvířat; bohužel ale pomíjel, co se děje v „organismu“ (takže se skutečně hodí spíše pro „trénink“ než hloubkové učení s pochopením) – každopádně spojování „příčin a následků“, klasické a operantní podmiňování, zákon účinku, opakování, odměny a tresty, to vše pochází od behavioristů, a i dnes se ještě ve spojení s kognitivní psychologií využívá.</a:t>
            </a:r>
          </a:p>
          <a:p>
            <a:r>
              <a:rPr lang="cs-CZ" baseline="0" dirty="0" err="1" smtClean="0"/>
              <a:t>Neobehaviorismus</a:t>
            </a:r>
            <a:r>
              <a:rPr lang="cs-CZ" baseline="0" dirty="0" smtClean="0"/>
              <a:t> pak zavedl do schématu S-R i „organismus“, tzn. co se odehrává v člověku (S-O-R). E. C. </a:t>
            </a:r>
            <a:r>
              <a:rPr lang="cs-CZ" baseline="0" dirty="0" err="1" smtClean="0"/>
              <a:t>Tolman</a:t>
            </a:r>
            <a:r>
              <a:rPr lang="cs-CZ" baseline="0" dirty="0" smtClean="0"/>
              <a:t> popsal (byť na základě experimentů s krysami v bludišti) tzv. latentní učení, tj. proces v podstatě nevědomého zapamatování a uložení informací v paměti (v případě krys šlo o správnou cestu ven z bludiště), aniž by došlo k explicitnímu posilování (odměnám za zapamatování) těchto informací v průběhu učení. Také zavedl pojem „kognitivních map“ – původně opět pro myšlenkový (vizuální) obraz cesty ven z bludiště, ale tento pojem se rozšířil a v dnešní době je znám nejvíce v souvislosti s technikou „myšlenkových map“ (coby strategií ke strukturaci informací).</a:t>
            </a:r>
          </a:p>
          <a:p>
            <a:r>
              <a:rPr lang="cs-CZ" baseline="0" dirty="0" smtClean="0"/>
              <a:t>Kognitivní psychologové se následně ujali výzkumu toho, „co se odehrává v organismu“, a rozpracovali oblasti myšlení, řešení problémů, inteligence, kreativity, vnímání, pozornosti a dalších psychických procesů. Co se týče učení, poměrně „revoluční“ byl příspěvek Alberta Bandury, který popsal „učení se na modelu“, resp. „zástupné učení“, tzn. situaci, kdy nám k získání nějaké dovednosti (či způsobu jednání) stačí pozorovat někoho jiného a jeho jednání, spolu s výsledkem, k němuž toto jednání vede. V tomto ohledu jsou nejznámější jeho experimenty s dětmi a panenkou </a:t>
            </a:r>
            <a:r>
              <a:rPr lang="cs-CZ" baseline="0" dirty="0" err="1" smtClean="0"/>
              <a:t>Bobo</a:t>
            </a:r>
            <a:r>
              <a:rPr lang="cs-CZ" baseline="0" dirty="0" smtClean="0"/>
              <a:t>, které v současnosti nacházejí odraz ve výzkumu souvislosti agresivity s hraním videoher a násilnými filmy. (Bandura dále zavedl např. i pojem </a:t>
            </a:r>
            <a:r>
              <a:rPr lang="cs-CZ" baseline="0" dirty="0" err="1" smtClean="0"/>
              <a:t>self-efficacy</a:t>
            </a:r>
            <a:r>
              <a:rPr lang="cs-CZ" baseline="0" dirty="0" smtClean="0"/>
              <a:t>, přesvědčení o vlastní zdatnosti, který je pro pochopení školního výkonu také poměrně zajímavý.)</a:t>
            </a:r>
          </a:p>
          <a:p>
            <a:r>
              <a:rPr lang="cs-CZ" baseline="0" dirty="0" smtClean="0"/>
              <a:t>Evoluční psychologie naopak čerpá z evoluční biologie a kognitivní psychologie, resp. tyto dva směry propojuje – tvrdí, že kognitivní, resp. psychické procesy probíhají s ohledem na adaptaci člověka na prostředí. Proto se zabývají učením, formováním očekávání, emočními reakcemi a např. i partnerskými vztahy a rodičovstvím, resp. prosociálním chováním vůbec, a pohlížejí na ně z hlediska ne/adaptivních akcí a reakcí.</a:t>
            </a:r>
          </a:p>
          <a:p>
            <a:r>
              <a:rPr lang="cs-CZ" baseline="0" dirty="0" err="1" smtClean="0"/>
              <a:t>Gestaltisté</a:t>
            </a:r>
            <a:r>
              <a:rPr lang="cs-CZ" baseline="0" dirty="0" smtClean="0"/>
              <a:t> se původně zabývali zákony vnímání (ideálně na samostatnou přednášku), resp. Uspořádání percepčního pole, získané poznatky a postoj, že „celek je více než jen součet částí“ však lze aplikovat i do oblasti terapie (např. potřeba „uzavření“ nějaké záležitosti).</a:t>
            </a:r>
          </a:p>
          <a:p>
            <a:r>
              <a:rPr lang="cs-CZ" baseline="0" dirty="0" smtClean="0"/>
              <a:t>Logoterapie úzce souvisí s existenciální terapií a vychází z díla V. E. </a:t>
            </a:r>
            <a:r>
              <a:rPr lang="cs-CZ" baseline="0" dirty="0" err="1" smtClean="0"/>
              <a:t>Frankla</a:t>
            </a:r>
            <a:r>
              <a:rPr lang="cs-CZ" baseline="0" dirty="0" smtClean="0"/>
              <a:t>, který čerpal ze svých zkušeností s pobytem v koncentračním táboře. Soustředí se především na roli smyslu života, resp. vlastní činnosti, a v tomto ohledu je skutečně především terapeutickým přístupem.</a:t>
            </a:r>
          </a:p>
          <a:p>
            <a:r>
              <a:rPr lang="cs-CZ" dirty="0" smtClean="0"/>
              <a:t>Humanistická psychologie byla nazývána „třetím</a:t>
            </a:r>
            <a:r>
              <a:rPr lang="cs-CZ" baseline="0" dirty="0" smtClean="0"/>
              <a:t> proudem“ v psychologii (</a:t>
            </a:r>
            <a:r>
              <a:rPr lang="cs-CZ" baseline="0" dirty="0" err="1" smtClean="0"/>
              <a:t>vedel</a:t>
            </a:r>
            <a:r>
              <a:rPr lang="cs-CZ" baseline="0" dirty="0" smtClean="0"/>
              <a:t> psychoanalýzy a behaviorismu“, především díky své vysoké koncentraci na člověka a ústřední pojem „seberealizace“. Ten také stojí na vrcholu </a:t>
            </a:r>
            <a:r>
              <a:rPr lang="cs-CZ" baseline="0" dirty="0" err="1" smtClean="0"/>
              <a:t>Maslowovy</a:t>
            </a:r>
            <a:r>
              <a:rPr lang="cs-CZ" baseline="0" dirty="0" smtClean="0"/>
              <a:t> pyramidy potřeb, asi nejznámější teorie motivace lidského jednání (ačkoliv už byla několikrát revidována, protože neplatí vždy, pro všechny a ve všech situacích). Humanistický přístup ve vzdělávání ovšem stojí prakticky v pozadí alternativních škol, které kladou důraz na sebeurčení dětí, vlastní volbu vzdělávacího obsahu a právě seberealizaci.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661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Ad</a:t>
            </a:r>
            <a:r>
              <a:rPr lang="cs-CZ" baseline="0" dirty="0" smtClean="0"/>
              <a:t> James: 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definice vědomí jako proudu, který dovede zaměřit pozornost i sám na sebe a vybírat si, čemu se bude dále věnovat; 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pragmatismus říká, že pravda je to, co „funguje“ (je užitečné) –&gt; z toho později vzešel funkcionalismus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zvyk je základem fungování společnosti a škola má sloužit k rozvoji těch „dobrých/vhodných“ zvyků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Ad </a:t>
            </a:r>
            <a:r>
              <a:rPr lang="cs-CZ" baseline="0" dirty="0" err="1" smtClean="0"/>
              <a:t>Hall</a:t>
            </a:r>
            <a:r>
              <a:rPr lang="cs-CZ" baseline="0" dirty="0" smtClean="0"/>
              <a:t>: studium žáků v jejich přirozeném prostředí za pomoci učitelů (na rozdíl od Jamese, který trval na tom, že učitelé by neměli být zároveň vědci, neboť to bude narušovat jejich schopnost/citlivost/umění učit) – řada zjištění, včetně toho, kolik toho žáci o čem skutečně vědí a jak důležitá je názorná výuka, nejen si nechat „odkývat“, že „rozumí“ pojmům, které používáte; na druhou stranu to nebylo moc vědecké, často jen laxně popsané metodologicky, a celé hnutí sklidilo vlnu kritiky od kolegů, zanechalo ale dalekosáhlé dopady v propojení psychologie a pedagogiky</a:t>
            </a:r>
          </a:p>
          <a:p>
            <a:pPr marL="0" indent="0">
              <a:buFontTx/>
              <a:buNone/>
            </a:pPr>
            <a:r>
              <a:rPr lang="cs-CZ" dirty="0" smtClean="0"/>
              <a:t>Ad </a:t>
            </a:r>
            <a:r>
              <a:rPr lang="cs-CZ" dirty="0" err="1" smtClean="0"/>
              <a:t>Dewey</a:t>
            </a:r>
            <a:r>
              <a:rPr lang="cs-CZ" dirty="0" smtClean="0"/>
              <a:t>: jeho text o psychologii vyšel o 4 roky dříve</a:t>
            </a:r>
            <a:r>
              <a:rPr lang="cs-CZ" baseline="0" dirty="0" smtClean="0"/>
              <a:t> než </a:t>
            </a:r>
            <a:r>
              <a:rPr lang="cs-CZ" baseline="0" dirty="0" err="1" smtClean="0"/>
              <a:t>Jamesův</a:t>
            </a:r>
            <a:r>
              <a:rPr lang="cs-CZ" baseline="0" dirty="0" smtClean="0"/>
              <a:t>, ale byl více filozofický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- v podstatě zpochybnil dosavadní metody výuky jako „nálevu“ vědomostí do jinak tichých a poslušných žáků, a zavedl úvahy o tom, že by žáci měli mít možnost i reagovat (sbírat vlastní zkušenosti) a učitelé se soustředit na vysvětlení a pochopení významu konceptů (či ideálně účelu, tzn. „k čemu to budu potřebovat znát“), nejen memorování -&gt; funkcionalismus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9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dirty="0" err="1" smtClean="0"/>
              <a:t>Thorndike</a:t>
            </a:r>
            <a:r>
              <a:rPr lang="cs-CZ" dirty="0" smtClean="0"/>
              <a:t>:</a:t>
            </a:r>
            <a:r>
              <a:rPr lang="cs-CZ" baseline="0" dirty="0" smtClean="0"/>
              <a:t> začínal zkoumáním zvířat, a poznatky z jejich učení pak aplikoval i na lidi; 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zákon účinku = chování následované žádoucím výsledkem bude opakováno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inteligence – vývoj testů </a:t>
            </a:r>
            <a:r>
              <a:rPr lang="cs-CZ" baseline="0" dirty="0" err="1" smtClean="0"/>
              <a:t>Army</a:t>
            </a:r>
            <a:r>
              <a:rPr lang="cs-CZ" baseline="0" dirty="0" smtClean="0"/>
              <a:t> Alfa a </a:t>
            </a:r>
            <a:r>
              <a:rPr lang="cs-CZ" baseline="0" dirty="0" err="1" smtClean="0"/>
              <a:t>Army</a:t>
            </a:r>
            <a:r>
              <a:rPr lang="cs-CZ" baseline="0" dirty="0" smtClean="0"/>
              <a:t> Beta; rozhodně se ale nejednalo o první testy inteligence (tím byla </a:t>
            </a:r>
            <a:r>
              <a:rPr lang="cs-CZ" baseline="0" dirty="0" err="1" smtClean="0"/>
              <a:t>Binet</a:t>
            </a:r>
            <a:r>
              <a:rPr lang="cs-CZ" baseline="0" dirty="0" smtClean="0"/>
              <a:t>-Simonova  škála, kde se ještě nemluvilo o IQ, ale o mentálním věku, jakožto úrovni úkolů, které byly děti schopny zvládnout, a sloužila k rozpoznání mentální retardace)</a:t>
            </a:r>
          </a:p>
          <a:p>
            <a:pPr marL="171450" indent="-171450">
              <a:buFontTx/>
              <a:buChar char="-"/>
            </a:pPr>
            <a:r>
              <a:rPr lang="cs-CZ" baseline="0" dirty="0" err="1" smtClean="0"/>
              <a:t>Thorndikovým</a:t>
            </a:r>
            <a:r>
              <a:rPr lang="cs-CZ" baseline="0" dirty="0" smtClean="0"/>
              <a:t> přístupem se z pedagogické psychologie stalo něco odtrženého od edukační reality, tzn. od reálných tříd a každodenních problémů (ztratila svůj „sociální“ rozměr), a to až daleko do 50. let 20. století</a:t>
            </a:r>
          </a:p>
          <a:p>
            <a:pPr marL="0" indent="0">
              <a:buFontTx/>
              <a:buNone/>
            </a:pPr>
            <a:r>
              <a:rPr lang="cs-CZ" baseline="0" dirty="0" err="1" smtClean="0"/>
              <a:t>Piaget</a:t>
            </a:r>
            <a:r>
              <a:rPr lang="cs-CZ" baseline="0" dirty="0" smtClean="0"/>
              <a:t>: 4 stádia kognitivního vývoje dětí – sekvence je stejná, ale roky se mohou u jednotlivců lišit:</a:t>
            </a:r>
          </a:p>
          <a:p>
            <a:r>
              <a:rPr lang="cs-CZ" i="0" dirty="0" err="1" smtClean="0">
                <a:solidFill>
                  <a:schemeClr val="tx1"/>
                </a:solidFill>
                <a:hlinkClick r:id="rId3" tooltip="Sensomotorické stádium (stránka neexistuje)"/>
              </a:rPr>
              <a:t>Sensomotorické</a:t>
            </a:r>
            <a:r>
              <a:rPr lang="cs-CZ" i="0" dirty="0" smtClean="0">
                <a:solidFill>
                  <a:schemeClr val="tx1"/>
                </a:solidFill>
                <a:hlinkClick r:id="rId3" tooltip="Sensomotorické stádium (stránka neexistuje)"/>
              </a:rPr>
              <a:t> stádium</a:t>
            </a:r>
            <a:r>
              <a:rPr lang="cs-CZ" i="0" dirty="0" smtClean="0">
                <a:solidFill>
                  <a:schemeClr val="tx1"/>
                </a:solidFill>
              </a:rPr>
              <a:t>: od narození do 2 let života (děti poznávají svět pomocí pohybů a smyslů a získávají vědomí </a:t>
            </a:r>
            <a:r>
              <a:rPr lang="cs-CZ" b="1" i="1" dirty="0" smtClean="0">
                <a:solidFill>
                  <a:schemeClr val="tx1"/>
                </a:solidFill>
              </a:rPr>
              <a:t>stálosti objektů</a:t>
            </a:r>
            <a:r>
              <a:rPr lang="cs-CZ" i="0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i="0" dirty="0" smtClean="0">
                <a:solidFill>
                  <a:schemeClr val="tx1"/>
                </a:solidFill>
                <a:hlinkClick r:id="rId4" tooltip="Předoperační stádium (stránka neexistuje)"/>
              </a:rPr>
              <a:t>Předoperační stádium</a:t>
            </a:r>
            <a:r>
              <a:rPr lang="cs-CZ" i="0" dirty="0" smtClean="0">
                <a:solidFill>
                  <a:schemeClr val="tx1"/>
                </a:solidFill>
              </a:rPr>
              <a:t>: od 2 do 7 let (používání jazyka, egocentrické myšlení)</a:t>
            </a:r>
          </a:p>
          <a:p>
            <a:r>
              <a:rPr lang="cs-CZ" i="0" dirty="0" smtClean="0">
                <a:solidFill>
                  <a:schemeClr val="tx1"/>
                </a:solidFill>
                <a:hlinkClick r:id="rId5" tooltip="Stadium konkrétních operací (stránka neexistuje)"/>
              </a:rPr>
              <a:t>Stadium konkrétních operací</a:t>
            </a:r>
            <a:r>
              <a:rPr lang="cs-CZ" i="0" dirty="0" smtClean="0">
                <a:solidFill>
                  <a:schemeClr val="tx1"/>
                </a:solidFill>
              </a:rPr>
              <a:t>: od 7 do 12 let (dokáže logicky přemýšlet o konkrétních událostech, pochopení stálosti počtu, množství a hmotnosti)</a:t>
            </a:r>
          </a:p>
          <a:p>
            <a:r>
              <a:rPr lang="cs-CZ" i="0" dirty="0" smtClean="0">
                <a:solidFill>
                  <a:schemeClr val="tx1"/>
                </a:solidFill>
                <a:hlinkClick r:id="rId6" tooltip="Stadium formálních operací (stránka neexistuje)"/>
              </a:rPr>
              <a:t>Stadium formálních operací</a:t>
            </a:r>
            <a:r>
              <a:rPr lang="cs-CZ" i="0" dirty="0" smtClean="0">
                <a:solidFill>
                  <a:schemeClr val="tx1"/>
                </a:solidFill>
              </a:rPr>
              <a:t>: 12 let a více (dokáže logicky myslet o abstraktních pojmech).</a:t>
            </a:r>
          </a:p>
          <a:p>
            <a:pPr marL="0" indent="0">
              <a:buFontTx/>
              <a:buNone/>
            </a:pPr>
            <a:r>
              <a:rPr lang="cs-CZ" dirty="0" err="1" smtClean="0"/>
              <a:t>Piaget</a:t>
            </a:r>
            <a:r>
              <a:rPr lang="cs-CZ" baseline="0" dirty="0" smtClean="0"/>
              <a:t> tvrdil, že nejdřív musí být jedno stádium ukončeno, než nastane druhé, a že se jedná o kvalitativní, nejen „kvantitativní“ skoky. Zároveň že si lidé při učení vytváření „schémata“ toho, „jak věci fungují“, a na nové poznatky se je snaží buď aplikovat (asimilace), nebo je podle nich upravovat (akomodace).</a:t>
            </a:r>
          </a:p>
          <a:p>
            <a:pPr marL="0" indent="0">
              <a:buFontTx/>
              <a:buNone/>
            </a:pPr>
            <a:r>
              <a:rPr lang="cs-CZ" baseline="0" dirty="0" err="1" smtClean="0"/>
              <a:t>Vygotskij</a:t>
            </a:r>
            <a:r>
              <a:rPr lang="cs-CZ" baseline="0" dirty="0" smtClean="0"/>
              <a:t> na rozdíl od </a:t>
            </a:r>
            <a:r>
              <a:rPr lang="cs-CZ" baseline="0" dirty="0" err="1" smtClean="0"/>
              <a:t>Piageta</a:t>
            </a:r>
            <a:r>
              <a:rPr lang="cs-CZ" baseline="0" dirty="0" smtClean="0"/>
              <a:t> věřil, že v každém momentě lze poznat „zónu nejbližšího vývoje“ – tzn. co zvládne dítě dokončit s dopomocí, a že toto zjištění je mnohem  přesnějším odhadem úrovně kognitivního vývoje dítěte než zjišťování, které úkoly zvládne dokončit samo (jako ve standardních testech inteligence). Oba dva byli ovlivnění gestaltismem. </a:t>
            </a:r>
            <a:r>
              <a:rPr lang="cs-CZ" baseline="0" dirty="0" err="1" smtClean="0"/>
              <a:t>Vygotskij</a:t>
            </a:r>
            <a:r>
              <a:rPr lang="cs-CZ" baseline="0" dirty="0" smtClean="0"/>
              <a:t> kromě toho hovořil ještě o „sdíleném učení“, předchůdci dnešního kooperativního vyučování – tzn. skutečnosti, že děti se mohou mnohému naučit mezi sebou, zvláště mají-li dovoleno si vzájemně pomáhat („napovídat“) – v zahraničí koncept „peer </a:t>
            </a:r>
            <a:r>
              <a:rPr lang="cs-CZ" baseline="0" dirty="0" err="1" smtClean="0"/>
              <a:t>learning</a:t>
            </a:r>
            <a:r>
              <a:rPr lang="cs-CZ" baseline="0" dirty="0" smtClean="0"/>
              <a:t>“.</a:t>
            </a:r>
          </a:p>
          <a:p>
            <a:pPr marL="0" indent="0">
              <a:buFontTx/>
              <a:buNone/>
            </a:pPr>
            <a:r>
              <a:rPr lang="cs-CZ" baseline="0" dirty="0" err="1" smtClean="0"/>
              <a:t>Bruner</a:t>
            </a:r>
            <a:r>
              <a:rPr lang="cs-CZ" baseline="0" dirty="0" smtClean="0"/>
              <a:t>: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- Stál u zrodu kognitivní psychologie, navazoval na </a:t>
            </a:r>
            <a:r>
              <a:rPr lang="cs-CZ" baseline="0" dirty="0" err="1" smtClean="0"/>
              <a:t>Piageta</a:t>
            </a:r>
            <a:r>
              <a:rPr lang="cs-CZ" baseline="0" dirty="0" smtClean="0"/>
              <a:t> a rozvinul teorie učení; byl zastáncem smysluplného strukturování předmětu a přístupu k poznávání, který začínal vlastní aktivitou (tak trochu jako Rousseau nebo Komenský), dále ikonickou reprezentací (vytvoření „obrazových“ představ o tom, „jak věci fungují“), a teprve následně symbolickou reprezentací (jako je jazyk či matematika). Zastánce tzv. „</a:t>
            </a:r>
            <a:r>
              <a:rPr lang="cs-CZ" b="1" dirty="0" err="1" smtClean="0"/>
              <a:t>Instructional</a:t>
            </a:r>
            <a:r>
              <a:rPr lang="cs-CZ" b="1" dirty="0" smtClean="0"/>
              <a:t> </a:t>
            </a:r>
            <a:r>
              <a:rPr lang="cs-CZ" b="1" dirty="0" err="1" smtClean="0"/>
              <a:t>scaffolding</a:t>
            </a:r>
            <a:r>
              <a:rPr lang="cs-CZ" b="1" dirty="0" smtClean="0"/>
              <a:t>“</a:t>
            </a:r>
            <a:r>
              <a:rPr lang="cs-CZ" b="0" dirty="0" smtClean="0"/>
              <a:t>, čili podpory žáků v jejich vlastním, samostatném učení, za pomoci různých strategií – např. „myšlení nahlas“ (vysvětlení</a:t>
            </a:r>
            <a:r>
              <a:rPr lang="cs-CZ" b="0" baseline="0" dirty="0" smtClean="0"/>
              <a:t> vlastních úvah či postupů), myšlenkové mapy, nákresy a modely, zpřístupnění zdrojů &amp; ukázka, jak v nich hledat, apod.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9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První princip se týká toho, čemu</a:t>
            </a:r>
            <a:r>
              <a:rPr lang="cs-CZ" baseline="0" dirty="0" smtClean="0"/>
              <a:t> Karl </a:t>
            </a:r>
            <a:r>
              <a:rPr lang="cs-CZ" baseline="0" dirty="0" err="1" smtClean="0"/>
              <a:t>Popper</a:t>
            </a:r>
            <a:r>
              <a:rPr lang="cs-CZ" baseline="0" dirty="0" smtClean="0"/>
              <a:t> říkal „falzifikace“. Nelze dokázat, že všechny labutě na světě jsou bílé, čistě tak, že budu zaznamenávat každou bílou labuť, co potkám, dokud budu naživu  (=verifikace), ale když uvidím byť jedinou černou labuť, moje tvrzení je vyvráceno (=falzifikace). Na druhou stranu, u pseudověd se často setkáte s argumentací, která i důkazy „proti“ převrací tak, aby korespondovaly s vlastní teorií (což někdy děláme všichni – viz koncept kognitivní disonance – ale vědci by se měli snažit být objektivní).</a:t>
            </a:r>
          </a:p>
          <a:p>
            <a:r>
              <a:rPr lang="cs-CZ" baseline="0" dirty="0" smtClean="0"/>
              <a:t>Ne že by vědci také nezkoumali individuální lidskou zkušenost – tomu se říká kvalitativní výzkum. Ale  ten má dále vést k sestavení teorie (a právě jen teorie; nikdy nemluvíme o tom, že jsme našli „ultimativní pravdu“), z ní se odvodí hypotézy a ty se opět – viz bod 1 – ověřují. A ostatní kolegové jsou vyzváni, ať danou teorii také prověří, najdou možné chyby, „posunou dále“ -&gt; proto jde věda dopředu možná o něco pomaleji a občas se zdá, že se „vrací“ k některým věcem. </a:t>
            </a:r>
          </a:p>
          <a:p>
            <a:r>
              <a:rPr lang="cs-CZ" baseline="0" dirty="0" smtClean="0"/>
              <a:t>Jen poznámka na závěr: Některé aspekty Freudových teorií de facto taky nelze empiricky ověřit, takže by vlastně spadaly do pseudověd (a Freud se se svými kritiky také většinou rozešel)…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98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EAB9F9D-428D-46D4-9781-06B5960BE568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EAB9F9D-428D-46D4-9781-06B5960BE568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EAB9F9D-428D-46D4-9781-06B5960BE568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AB9F9D-428D-46D4-9781-06B5960BE568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ie.cz/barevne-nesmysly/" TargetMode="External"/><Relationship Id="rId2" Type="http://schemas.openxmlformats.org/officeDocument/2006/relationships/hyperlink" Target="http://www.barvyzivot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u.edu/~girodm/611/Berliner_100year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726" y="188640"/>
            <a:ext cx="7772400" cy="64240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Psychologie pro učitele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6165304"/>
            <a:ext cx="6400800" cy="553616"/>
          </a:xfrm>
        </p:spPr>
        <p:txBody>
          <a:bodyPr>
            <a:normAutofit/>
          </a:bodyPr>
          <a:lstStyle/>
          <a:p>
            <a:pPr algn="r"/>
            <a:r>
              <a:rPr lang="cs-CZ" dirty="0" smtClean="0">
                <a:solidFill>
                  <a:schemeClr val="tx1"/>
                </a:solidFill>
              </a:rPr>
              <a:t>Mgr. Lucie Viktorová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568" y="27809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Místo psychologie mezi ostatními vědami (a proč je dobré ji trochu znát)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22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IV.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Jakmile jednou uskutečníme experiment, jsou jeho výsledky nezpochybnitelné.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9916" y="764704"/>
            <a:ext cx="6965245" cy="79208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8000"/>
                </a:solidFill>
              </a:rPr>
              <a:t>Kam tím mířím?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84783"/>
            <a:ext cx="7560839" cy="49075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(tohle už není na </a:t>
            </a:r>
            <a:r>
              <a:rPr lang="cs-CZ" sz="3200" dirty="0" err="1" smtClean="0"/>
              <a:t>klikátka</a:t>
            </a:r>
            <a:r>
              <a:rPr lang="cs-CZ" sz="3200" dirty="0" smtClean="0"/>
              <a:t> </a:t>
            </a:r>
            <a:r>
              <a:rPr lang="cs-CZ" sz="3200" dirty="0" smtClean="0">
                <a:sym typeface="Wingdings" pitchFamily="2" charset="2"/>
              </a:rPr>
              <a:t> )</a:t>
            </a:r>
          </a:p>
          <a:p>
            <a:pPr lvl="1"/>
            <a:endParaRPr lang="cs-CZ" sz="3000" dirty="0" smtClean="0"/>
          </a:p>
          <a:p>
            <a:pPr marL="0" indent="0">
              <a:buNone/>
            </a:pPr>
            <a:endParaRPr lang="cs-CZ" sz="2800" dirty="0" smtClean="0"/>
          </a:p>
          <a:p>
            <a:endParaRPr lang="cs-CZ" sz="3200" b="1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6680323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0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men in black bench sc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3"/>
            <a:ext cx="9165121" cy="49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522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„Před patnácti sty lety všichni věděli, že Země je středem vesmíru. Před pěti sty lety všichni věděli, že Země je placatá, a před patnácti minutami jsi věděl, že lidi jsou ve vesmíru sami.</a:t>
            </a:r>
          </a:p>
          <a:p>
            <a:pPr algn="r"/>
            <a:r>
              <a:rPr lang="cs-CZ" sz="2400" dirty="0" smtClean="0"/>
              <a:t>Představ si, co se dozvíš zítra.“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873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Předmět psychologického zkoumání</a:t>
            </a:r>
            <a:endParaRPr lang="cs-CZ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88840"/>
            <a:ext cx="7560839" cy="4403450"/>
          </a:xfrm>
        </p:spPr>
        <p:txBody>
          <a:bodyPr>
            <a:normAutofit/>
          </a:bodyPr>
          <a:lstStyle/>
          <a:p>
            <a:r>
              <a:rPr lang="cs-CZ" sz="2800" dirty="0"/>
              <a:t>„psychika“ = </a:t>
            </a:r>
            <a:r>
              <a:rPr lang="cs-CZ" sz="2800" dirty="0" smtClean="0"/>
              <a:t>(</a:t>
            </a:r>
            <a:r>
              <a:rPr lang="cs-CZ" sz="2800" dirty="0"/>
              <a:t>prožívání, chování, vědomí, nevědomí) </a:t>
            </a:r>
            <a:r>
              <a:rPr lang="cs-CZ" sz="2800" dirty="0" smtClean="0"/>
              <a:t>člověka</a:t>
            </a:r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sz="2800" dirty="0" smtClean="0"/>
              <a:t>například/ na příkladu: výzkum přesvědčení </a:t>
            </a:r>
            <a:r>
              <a:rPr lang="cs-CZ" dirty="0" smtClean="0"/>
              <a:t>(ve filozofii epistemologie, v pedagogice „</a:t>
            </a:r>
            <a:r>
              <a:rPr lang="cs-CZ" dirty="0" err="1" smtClean="0"/>
              <a:t>prekoncepty</a:t>
            </a:r>
            <a:r>
              <a:rPr lang="cs-CZ" dirty="0" smtClean="0"/>
              <a:t>“, </a:t>
            </a:r>
            <a:br>
              <a:rPr lang="cs-CZ" dirty="0" smtClean="0"/>
            </a:br>
            <a:r>
              <a:rPr lang="cs-CZ" dirty="0" smtClean="0"/>
              <a:t>v psychologii postoje)</a:t>
            </a:r>
            <a:endParaRPr lang="cs-CZ" dirty="0"/>
          </a:p>
          <a:p>
            <a:pPr lvl="1"/>
            <a:r>
              <a:rPr lang="cs-CZ" sz="2600" dirty="0" smtClean="0"/>
              <a:t>Jak přesvědčení vznikají?</a:t>
            </a:r>
          </a:p>
          <a:p>
            <a:pPr lvl="1"/>
            <a:r>
              <a:rPr lang="cs-CZ" sz="2600" dirty="0" smtClean="0"/>
              <a:t>Co způsobuje, že se tak silně „drží“?</a:t>
            </a:r>
          </a:p>
          <a:p>
            <a:pPr lvl="1"/>
            <a:r>
              <a:rPr lang="cs-CZ" sz="2600" dirty="0" smtClean="0"/>
              <a:t>Jak je můžeme změnit?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6298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6602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 čemu vám psychologie bude?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7632848" cy="5040560"/>
          </a:xfrm>
        </p:spPr>
        <p:txBody>
          <a:bodyPr>
            <a:normAutofit/>
          </a:bodyPr>
          <a:lstStyle/>
          <a:p>
            <a:r>
              <a:rPr lang="cs-CZ" dirty="0"/>
              <a:t>dle W. Jamese (konec 19. století):</a:t>
            </a:r>
          </a:p>
          <a:p>
            <a:pPr lvl="1"/>
            <a:r>
              <a:rPr lang="cs-CZ" dirty="0"/>
              <a:t>teoretická vodítka k tomu, jak učit a čemu se raději vyhnout</a:t>
            </a:r>
          </a:p>
          <a:p>
            <a:pPr lvl="1"/>
            <a:r>
              <a:rPr lang="cs-CZ" dirty="0"/>
              <a:t>„</a:t>
            </a:r>
            <a:r>
              <a:rPr lang="cs-CZ" i="1" dirty="0"/>
              <a:t>Psychologie je věda a učení  je umění; […] věda vždy poskytuje jen rámec, v němž může být umění realizováno. […] Znalost psychologie ovšem absolutně není zárukou, že budeme dobrými učiteli</a:t>
            </a:r>
            <a:r>
              <a:rPr lang="cs-CZ" dirty="0"/>
              <a:t>.“ </a:t>
            </a:r>
            <a:endParaRPr lang="cs-CZ" dirty="0" smtClean="0"/>
          </a:p>
          <a:p>
            <a:pPr marL="365760" lvl="1" indent="0">
              <a:buNone/>
            </a:pPr>
            <a:endParaRPr lang="cs-CZ" dirty="0"/>
          </a:p>
          <a:p>
            <a:r>
              <a:rPr lang="cs-CZ" dirty="0" smtClean="0"/>
              <a:t>současnost: „psychologická </a:t>
            </a:r>
            <a:r>
              <a:rPr lang="cs-CZ" dirty="0"/>
              <a:t>gramotnost“ =  porozumění </a:t>
            </a:r>
            <a:r>
              <a:rPr lang="cs-CZ" dirty="0" smtClean="0"/>
              <a:t>základním psychologickým principům &amp; schopnost je uplatnit v praxi (+ kritické myšlení &amp; evidence-</a:t>
            </a:r>
            <a:r>
              <a:rPr lang="cs-CZ" dirty="0" err="1" smtClean="0"/>
              <a:t>based</a:t>
            </a:r>
            <a:r>
              <a:rPr lang="cs-CZ" dirty="0" smtClean="0"/>
              <a:t> přístup)</a:t>
            </a:r>
          </a:p>
          <a:p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66643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Malý exkurs do historie oboru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(protože některé „objevné poznatky“ vlastně vůbec nejsou nové…)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3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Stručná historie psychologie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00808"/>
            <a:ext cx="7560840" cy="4680520"/>
          </a:xfrm>
        </p:spPr>
        <p:txBody>
          <a:bodyPr>
            <a:normAutofit/>
          </a:bodyPr>
          <a:lstStyle/>
          <a:p>
            <a:r>
              <a:rPr lang="cs-CZ" dirty="0" smtClean="0"/>
              <a:t>před-vědecké období:</a:t>
            </a:r>
          </a:p>
          <a:p>
            <a:pPr lvl="1"/>
            <a:r>
              <a:rPr lang="cs-CZ" dirty="0" smtClean="0"/>
              <a:t>filozofie (např. Hippokrates)</a:t>
            </a:r>
          </a:p>
          <a:p>
            <a:pPr lvl="1"/>
            <a:r>
              <a:rPr lang="cs-CZ" dirty="0" smtClean="0"/>
              <a:t>medicína (např. </a:t>
            </a:r>
            <a:r>
              <a:rPr lang="cs-CZ" dirty="0" err="1" smtClean="0"/>
              <a:t>Galén</a:t>
            </a:r>
            <a:r>
              <a:rPr lang="cs-CZ" dirty="0" smtClean="0"/>
              <a:t>)</a:t>
            </a:r>
          </a:p>
          <a:p>
            <a:pPr marL="36576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Aristoteles a Platón: různé vzdělá(</a:t>
            </a:r>
            <a:r>
              <a:rPr lang="cs-CZ" dirty="0" err="1" smtClean="0"/>
              <a:t>vá</a:t>
            </a:r>
            <a:r>
              <a:rPr lang="cs-CZ" dirty="0" smtClean="0"/>
              <a:t>)ní pro různé lidi, formování charakteru a otázky morální výchovy, vliv hudby a umění na vývoj člověka, role učitele a vztah mezi učitelem a žákem, povaha a metody učení a výuky…</a:t>
            </a:r>
          </a:p>
          <a:p>
            <a:pPr lvl="1"/>
            <a:r>
              <a:rPr lang="cs-CZ" dirty="0" smtClean="0"/>
              <a:t>Komenský: vývojová teorie + učení (pochopení X </a:t>
            </a:r>
            <a:r>
              <a:rPr lang="cs-CZ" dirty="0" err="1" smtClean="0"/>
              <a:t>memor</a:t>
            </a:r>
            <a:r>
              <a:rPr lang="cs-CZ" dirty="0" smtClean="0"/>
              <a:t>.)</a:t>
            </a:r>
          </a:p>
          <a:p>
            <a:pPr lvl="1"/>
            <a:r>
              <a:rPr lang="cs-CZ" dirty="0" smtClean="0"/>
              <a:t>J. F. Herbart: teorie schémat (vliv zkušenosti na učení)</a:t>
            </a:r>
          </a:p>
          <a:p>
            <a:pPr lvl="1"/>
            <a:r>
              <a:rPr lang="cs-CZ" dirty="0" smtClean="0"/>
              <a:t>prvotní myšlenky evaluace procesu na základě výsledků (</a:t>
            </a:r>
            <a:r>
              <a:rPr lang="cs-CZ" dirty="0" smtClean="0">
                <a:sym typeface="Wingdings" pitchFamily="2" charset="2"/>
              </a:rPr>
              <a:t> základy standardizovaného testování) – poč. 19. stol.</a:t>
            </a:r>
            <a:endParaRPr lang="cs-CZ" dirty="0" smtClean="0"/>
          </a:p>
          <a:p>
            <a:pPr marL="365760" lvl="1" indent="0">
              <a:buNone/>
            </a:pPr>
            <a:endParaRPr lang="cs-CZ" dirty="0"/>
          </a:p>
          <a:p>
            <a:pPr marL="365760" lvl="1" indent="0">
              <a:buNone/>
            </a:pPr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6606643"/>
              </p:ext>
            </p:extLst>
          </p:nvPr>
        </p:nvGraphicFramePr>
        <p:xfrm>
          <a:off x="5401766" y="1268760"/>
          <a:ext cx="2615952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62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Stručná historie psychologie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7560840" cy="4598325"/>
          </a:xfrm>
        </p:spPr>
        <p:txBody>
          <a:bodyPr/>
          <a:lstStyle/>
          <a:p>
            <a:r>
              <a:rPr lang="cs-CZ" dirty="0" smtClean="0"/>
              <a:t>19. století: neurologie, psychiatrie, psychofyzika…</a:t>
            </a:r>
          </a:p>
          <a:p>
            <a:pPr marL="365760" lvl="1" indent="0">
              <a:buNone/>
            </a:pP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1879 – W. </a:t>
            </a:r>
            <a:r>
              <a:rPr lang="cs-CZ" dirty="0" err="1" smtClean="0"/>
              <a:t>Wundt</a:t>
            </a:r>
            <a:r>
              <a:rPr lang="cs-CZ" dirty="0" smtClean="0"/>
              <a:t> – založení laboratoře v Lipsku</a:t>
            </a:r>
            <a:br>
              <a:rPr lang="cs-CZ" dirty="0" smtClean="0"/>
            </a:br>
            <a:r>
              <a:rPr lang="cs-CZ" dirty="0" smtClean="0"/>
              <a:t>= datování počátku psychologie jako vědy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ntrospekce</a:t>
            </a:r>
          </a:p>
          <a:p>
            <a:r>
              <a:rPr lang="cs-CZ" dirty="0" smtClean="0"/>
              <a:t>konec </a:t>
            </a:r>
            <a:r>
              <a:rPr lang="cs-CZ" dirty="0"/>
              <a:t>19. století</a:t>
            </a:r>
            <a:r>
              <a:rPr lang="cs-CZ" dirty="0" smtClean="0"/>
              <a:t>: rozvoj psychologie (vč. pedagogické)</a:t>
            </a:r>
            <a:br>
              <a:rPr lang="cs-CZ" dirty="0" smtClean="0"/>
            </a:br>
            <a:r>
              <a:rPr lang="cs-CZ" dirty="0" smtClean="0"/>
              <a:t>(…)</a:t>
            </a:r>
            <a:endParaRPr lang="cs-CZ" dirty="0"/>
          </a:p>
          <a:p>
            <a:pPr marL="365760" lvl="1" indent="0">
              <a:buNone/>
            </a:pPr>
            <a:endParaRPr lang="cs-CZ" dirty="0"/>
          </a:p>
          <a:p>
            <a:pPr marL="365760" lvl="1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6" name="Picture 2" descr="Výsledek obrázku pro introsp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56" y="1484784"/>
            <a:ext cx="1417974" cy="137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freu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04" y="3861939"/>
            <a:ext cx="1730946" cy="173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4" b="24349"/>
          <a:stretch/>
        </p:blipFill>
        <p:spPr>
          <a:xfrm>
            <a:off x="1119571" y="3960936"/>
            <a:ext cx="2286000" cy="194269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71600" y="5592885"/>
            <a:ext cx="228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I. P. Pavlov –  </a:t>
            </a:r>
          </a:p>
          <a:p>
            <a:r>
              <a:rPr lang="cs-CZ" dirty="0" smtClean="0"/>
              <a:t>klasické podmiňování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682576" y="5600751"/>
            <a:ext cx="26061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H. </a:t>
            </a:r>
            <a:r>
              <a:rPr lang="cs-CZ" dirty="0" err="1" smtClean="0"/>
              <a:t>Ebbinghaus</a:t>
            </a:r>
            <a:r>
              <a:rPr lang="cs-CZ" dirty="0" smtClean="0"/>
              <a:t> – paměť, učení a zapomínání</a:t>
            </a:r>
            <a:endParaRPr lang="cs-CZ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4006489" y="3613055"/>
            <a:ext cx="2243181" cy="2062850"/>
            <a:chOff x="899592" y="3289610"/>
            <a:chExt cx="2841129" cy="2870344"/>
          </a:xfrm>
        </p:grpSpPr>
        <p:pic>
          <p:nvPicPr>
            <p:cNvPr id="12" name="Picture 2" descr="Související obráze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289610"/>
              <a:ext cx="2841129" cy="2870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Výsledek obrázku pro brai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395" y="3413595"/>
              <a:ext cx="1083726" cy="1083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ovéPole 13"/>
          <p:cNvSpPr txBox="1"/>
          <p:nvPr/>
        </p:nvSpPr>
        <p:spPr>
          <a:xfrm>
            <a:off x="6480590" y="5548362"/>
            <a:ext cx="228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S. Freud – sny, psychoanalýza,…</a:t>
            </a:r>
          </a:p>
        </p:txBody>
      </p:sp>
    </p:spTree>
    <p:extLst>
      <p:ext uri="{BB962C8B-B14F-4D97-AF65-F5344CB8AC3E}">
        <p14:creationId xmlns:p14="http://schemas.microsoft.com/office/powerpoint/2010/main" val="107416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2847" cy="1202485"/>
          </a:xfrm>
        </p:spPr>
        <p:txBody>
          <a:bodyPr>
            <a:normAutofit/>
          </a:bodyPr>
          <a:lstStyle/>
          <a:p>
            <a:r>
              <a:rPr lang="cs-CZ" dirty="0" smtClean="0"/>
              <a:t>Základní směry v psychologii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5822" y="1556792"/>
            <a:ext cx="8244408" cy="4896544"/>
          </a:xfrm>
        </p:spPr>
        <p:txBody>
          <a:bodyPr>
            <a:normAutofit/>
          </a:bodyPr>
          <a:lstStyle/>
          <a:p>
            <a:r>
              <a:rPr lang="cs-CZ" dirty="0" smtClean="0"/>
              <a:t>Psychoanalýza (-&gt; psychodynamická/hlubinná psy)</a:t>
            </a:r>
          </a:p>
          <a:p>
            <a:r>
              <a:rPr lang="cs-CZ" dirty="0" smtClean="0"/>
              <a:t>Behaviorismus </a:t>
            </a:r>
          </a:p>
          <a:p>
            <a:r>
              <a:rPr lang="cs-CZ" dirty="0"/>
              <a:t>Humanistická psychologie</a:t>
            </a:r>
          </a:p>
          <a:p>
            <a:r>
              <a:rPr lang="cs-CZ" dirty="0" smtClean="0"/>
              <a:t>Kognitivní psychologie </a:t>
            </a:r>
          </a:p>
          <a:p>
            <a:r>
              <a:rPr lang="cs-CZ" dirty="0" smtClean="0"/>
              <a:t>Evoluční psychologie</a:t>
            </a:r>
          </a:p>
          <a:p>
            <a:r>
              <a:rPr lang="cs-CZ" dirty="0" err="1" smtClean="0"/>
              <a:t>Gestalt</a:t>
            </a:r>
            <a:r>
              <a:rPr lang="cs-CZ" dirty="0" smtClean="0"/>
              <a:t> </a:t>
            </a:r>
          </a:p>
          <a:p>
            <a:r>
              <a:rPr lang="cs-CZ" dirty="0" smtClean="0"/>
              <a:t>Logoterapie</a:t>
            </a:r>
          </a:p>
          <a:p>
            <a:r>
              <a:rPr lang="cs-CZ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307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2847" cy="1202485"/>
          </a:xfrm>
        </p:spPr>
        <p:txBody>
          <a:bodyPr>
            <a:normAutofit/>
          </a:bodyPr>
          <a:lstStyle/>
          <a:p>
            <a:r>
              <a:rPr lang="cs-CZ" dirty="0" smtClean="0"/>
              <a:t>Základní směry v psychologii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12568"/>
          </a:xfrm>
        </p:spPr>
        <p:txBody>
          <a:bodyPr>
            <a:normAutofit/>
          </a:bodyPr>
          <a:lstStyle/>
          <a:p>
            <a:r>
              <a:rPr lang="cs-CZ" dirty="0" smtClean="0"/>
              <a:t>Psychoanalýza (-&gt; psychodynamická/hlubinná psy)</a:t>
            </a:r>
          </a:p>
          <a:p>
            <a:pPr lvl="1"/>
            <a:r>
              <a:rPr lang="cs-CZ" dirty="0" smtClean="0"/>
              <a:t>analytická psy. (Jung – typy osobnosti, archetypy, …)</a:t>
            </a:r>
          </a:p>
          <a:p>
            <a:pPr lvl="1"/>
            <a:r>
              <a:rPr lang="cs-CZ" dirty="0" smtClean="0"/>
              <a:t>individuální psy. (Adler – méněcennost, kompenzace,…)</a:t>
            </a:r>
          </a:p>
          <a:p>
            <a:pPr lvl="1"/>
            <a:r>
              <a:rPr lang="cs-CZ" dirty="0" err="1" smtClean="0"/>
              <a:t>neopsychoanalýza</a:t>
            </a:r>
            <a:r>
              <a:rPr lang="cs-CZ" dirty="0" smtClean="0"/>
              <a:t> (kulturní psy.) (K. </a:t>
            </a:r>
            <a:r>
              <a:rPr lang="cs-CZ" dirty="0" err="1" smtClean="0"/>
              <a:t>Horney</a:t>
            </a:r>
            <a:r>
              <a:rPr lang="cs-CZ" dirty="0" smtClean="0"/>
              <a:t>, E. </a:t>
            </a:r>
            <a:r>
              <a:rPr lang="cs-CZ" dirty="0" err="1" smtClean="0"/>
              <a:t>Fromm</a:t>
            </a:r>
            <a:r>
              <a:rPr lang="cs-CZ" dirty="0" smtClean="0"/>
              <a:t>,…)</a:t>
            </a:r>
          </a:p>
          <a:p>
            <a:r>
              <a:rPr lang="cs-CZ" dirty="0" smtClean="0"/>
              <a:t>Behaviorismus (Watson, </a:t>
            </a:r>
            <a:r>
              <a:rPr lang="cs-CZ" dirty="0" err="1" smtClean="0"/>
              <a:t>Skinner</a:t>
            </a:r>
            <a:r>
              <a:rPr lang="cs-CZ" dirty="0" smtClean="0"/>
              <a:t> &amp; zákony učení)</a:t>
            </a:r>
          </a:p>
          <a:p>
            <a:pPr lvl="1"/>
            <a:r>
              <a:rPr lang="cs-CZ" dirty="0" err="1" smtClean="0"/>
              <a:t>Neobehaviorismus</a:t>
            </a:r>
            <a:r>
              <a:rPr lang="cs-CZ" dirty="0" smtClean="0"/>
              <a:t> (</a:t>
            </a:r>
            <a:r>
              <a:rPr lang="cs-CZ" dirty="0" err="1" smtClean="0"/>
              <a:t>Tolman</a:t>
            </a:r>
            <a:r>
              <a:rPr lang="cs-CZ" dirty="0" smtClean="0"/>
              <a:t> – latentní učení, </a:t>
            </a:r>
            <a:r>
              <a:rPr lang="cs-CZ" dirty="0" err="1" smtClean="0"/>
              <a:t>kog</a:t>
            </a:r>
            <a:r>
              <a:rPr lang="cs-CZ" dirty="0" smtClean="0"/>
              <a:t>. mapy)</a:t>
            </a:r>
          </a:p>
          <a:p>
            <a:r>
              <a:rPr lang="cs-CZ" dirty="0" smtClean="0"/>
              <a:t>Kognitivní psychologie (myšlení, paměť, pozornost,…)</a:t>
            </a:r>
          </a:p>
          <a:p>
            <a:pPr lvl="1"/>
            <a:r>
              <a:rPr lang="cs-CZ" dirty="0" smtClean="0"/>
              <a:t>sociálně-kognitivní psy (Bandura – učení na modelu,…)</a:t>
            </a:r>
          </a:p>
          <a:p>
            <a:r>
              <a:rPr lang="cs-CZ" dirty="0"/>
              <a:t>Evoluční psy. (psychické procesy coby </a:t>
            </a:r>
            <a:r>
              <a:rPr lang="cs-CZ" i="1" dirty="0"/>
              <a:t>adaptace</a:t>
            </a:r>
            <a:r>
              <a:rPr lang="cs-CZ" dirty="0"/>
              <a:t>)</a:t>
            </a:r>
          </a:p>
          <a:p>
            <a:r>
              <a:rPr lang="cs-CZ" dirty="0" err="1" smtClean="0"/>
              <a:t>Gestalt</a:t>
            </a:r>
            <a:r>
              <a:rPr lang="cs-CZ" dirty="0" smtClean="0"/>
              <a:t> (</a:t>
            </a:r>
            <a:r>
              <a:rPr lang="cs-CZ" dirty="0" err="1" smtClean="0"/>
              <a:t>Koffka</a:t>
            </a:r>
            <a:r>
              <a:rPr lang="cs-CZ" dirty="0" smtClean="0"/>
              <a:t>, Köhler, </a:t>
            </a:r>
            <a:r>
              <a:rPr lang="cs-CZ" dirty="0" err="1" smtClean="0"/>
              <a:t>Wertheimer</a:t>
            </a:r>
            <a:r>
              <a:rPr lang="cs-CZ" dirty="0" smtClean="0"/>
              <a:t>; zákony vnímání)</a:t>
            </a:r>
          </a:p>
          <a:p>
            <a:r>
              <a:rPr lang="cs-CZ" dirty="0" smtClean="0"/>
              <a:t>Logoterapie (</a:t>
            </a:r>
            <a:r>
              <a:rPr lang="cs-CZ" dirty="0" err="1" smtClean="0"/>
              <a:t>Frankl</a:t>
            </a:r>
            <a:r>
              <a:rPr lang="cs-CZ" dirty="0" smtClean="0"/>
              <a:t> – vůle ke smyslu)</a:t>
            </a:r>
          </a:p>
          <a:p>
            <a:r>
              <a:rPr lang="cs-CZ" dirty="0" smtClean="0"/>
              <a:t>Humanistická psychologie (</a:t>
            </a:r>
            <a:r>
              <a:rPr lang="cs-CZ" dirty="0" err="1" smtClean="0"/>
              <a:t>Rogers</a:t>
            </a:r>
            <a:r>
              <a:rPr lang="cs-CZ" dirty="0" smtClean="0"/>
              <a:t>, </a:t>
            </a:r>
            <a:r>
              <a:rPr lang="cs-CZ" dirty="0" err="1" smtClean="0"/>
              <a:t>Maslow</a:t>
            </a:r>
            <a:r>
              <a:rPr lang="cs-CZ" dirty="0" smtClean="0"/>
              <a:t> – seberealizace)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1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/>
              <a:t>Psychologie pro učitele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28800"/>
            <a:ext cx="7632848" cy="4608511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>
                <a:latin typeface="+mj-lt"/>
              </a:rPr>
              <a:t>Než začneme – požadavky ke splnění:</a:t>
            </a:r>
          </a:p>
          <a:p>
            <a:pPr lvl="1"/>
            <a:r>
              <a:rPr lang="cs-CZ" sz="3000" dirty="0">
                <a:latin typeface="+mj-lt"/>
              </a:rPr>
              <a:t>z</a:t>
            </a:r>
            <a:r>
              <a:rPr lang="cs-CZ" sz="3000" dirty="0" smtClean="0">
                <a:latin typeface="+mj-lt"/>
              </a:rPr>
              <a:t>ápočet: 4–5 termínů, ústní kolokvium</a:t>
            </a:r>
          </a:p>
          <a:p>
            <a:pPr lvl="2"/>
            <a:r>
              <a:rPr lang="cs-CZ" sz="2800" dirty="0" smtClean="0">
                <a:latin typeface="+mj-lt"/>
              </a:rPr>
              <a:t>osobní citát se vztahem k učení/vyučování</a:t>
            </a:r>
          </a:p>
          <a:p>
            <a:pPr lvl="2"/>
            <a:r>
              <a:rPr lang="cs-CZ" sz="2800" dirty="0" smtClean="0">
                <a:latin typeface="+mj-lt"/>
              </a:rPr>
              <a:t>diskuze nad povinnou literaturou (viz sylabus PPUZ): vypsat z </a:t>
            </a:r>
            <a:r>
              <a:rPr lang="cs-CZ" sz="2800" b="1" i="1" dirty="0" smtClean="0">
                <a:latin typeface="+mj-lt"/>
              </a:rPr>
              <a:t>každé</a:t>
            </a:r>
            <a:r>
              <a:rPr lang="cs-CZ" sz="2800" dirty="0" smtClean="0">
                <a:latin typeface="+mj-lt"/>
              </a:rPr>
              <a:t> knihy 5 – 15 pojmů (kniha -pojem-str. – popsat, co to je); </a:t>
            </a:r>
            <a:r>
              <a:rPr lang="cs-CZ" sz="2800" dirty="0" smtClean="0">
                <a:solidFill>
                  <a:srgbClr val="FF0000"/>
                </a:solidFill>
                <a:latin typeface="+mj-lt"/>
              </a:rPr>
              <a:t>když neseženete, dejte vědět (předem!)</a:t>
            </a:r>
          </a:p>
          <a:p>
            <a:pPr lvl="1"/>
            <a:r>
              <a:rPr lang="cs-CZ" sz="3000" dirty="0" smtClean="0">
                <a:latin typeface="+mj-lt"/>
              </a:rPr>
              <a:t>Docházka: max. 2 absence</a:t>
            </a:r>
          </a:p>
          <a:p>
            <a:pPr lvl="2"/>
            <a:r>
              <a:rPr lang="cs-CZ" sz="2800" dirty="0" smtClean="0">
                <a:latin typeface="+mj-lt"/>
              </a:rPr>
              <a:t>esej 2 A4 „Kdo (nebo co) mě ovlivnil/o </a:t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v tom, jaký chci být učitel“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75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122" y="548680"/>
            <a:ext cx="7374206" cy="7392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Pedagogická psy – hlavní jména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340768"/>
            <a:ext cx="7560840" cy="4968552"/>
          </a:xfrm>
        </p:spPr>
        <p:txBody>
          <a:bodyPr/>
          <a:lstStyle/>
          <a:p>
            <a:r>
              <a:rPr lang="cs-CZ" dirty="0" smtClean="0"/>
              <a:t>William James</a:t>
            </a:r>
          </a:p>
          <a:p>
            <a:pPr lvl="1"/>
            <a:r>
              <a:rPr lang="cs-CZ" dirty="0" smtClean="0"/>
              <a:t>„první“ monografie o psychologii</a:t>
            </a:r>
          </a:p>
          <a:p>
            <a:pPr marL="365760" lvl="1" indent="0">
              <a:buNone/>
            </a:pPr>
            <a:r>
              <a:rPr lang="cs-CZ" dirty="0" smtClean="0"/>
              <a:t>&amp; „</a:t>
            </a:r>
            <a:r>
              <a:rPr lang="cs-CZ" dirty="0" err="1" smtClean="0"/>
              <a:t>Talks</a:t>
            </a:r>
            <a:r>
              <a:rPr lang="cs-CZ" dirty="0" smtClean="0"/>
              <a:t> to </a:t>
            </a:r>
            <a:r>
              <a:rPr lang="cs-CZ" dirty="0" err="1" smtClean="0"/>
              <a:t>Teachers</a:t>
            </a:r>
            <a:r>
              <a:rPr lang="cs-CZ" dirty="0" smtClean="0"/>
              <a:t> on Psychology“</a:t>
            </a:r>
          </a:p>
          <a:p>
            <a:pPr lvl="1"/>
            <a:r>
              <a:rPr lang="cs-CZ" dirty="0" smtClean="0"/>
              <a:t>vědomí, pragmatismus, zvyk </a:t>
            </a:r>
          </a:p>
          <a:p>
            <a:pPr marL="365760" lvl="1" indent="0">
              <a:buNone/>
            </a:pPr>
            <a:endParaRPr lang="cs-CZ" sz="1200" dirty="0" smtClean="0"/>
          </a:p>
          <a:p>
            <a:r>
              <a:rPr lang="cs-CZ" dirty="0" err="1" smtClean="0"/>
              <a:t>Granville</a:t>
            </a:r>
            <a:r>
              <a:rPr lang="cs-CZ" dirty="0" smtClean="0"/>
              <a:t> </a:t>
            </a:r>
            <a:r>
              <a:rPr lang="cs-CZ" dirty="0" err="1" smtClean="0"/>
              <a:t>Stanley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endParaRPr lang="cs-CZ" dirty="0" smtClean="0"/>
          </a:p>
          <a:p>
            <a:pPr lvl="1"/>
            <a:r>
              <a:rPr lang="cs-CZ" dirty="0" smtClean="0"/>
              <a:t>(spolu)zakladatel experimentální psy., pedagogické psy. a vývojové psy. (50 let před </a:t>
            </a:r>
            <a:r>
              <a:rPr lang="cs-CZ" dirty="0" err="1" smtClean="0"/>
              <a:t>Piagetem</a:t>
            </a:r>
            <a:r>
              <a:rPr lang="cs-CZ" dirty="0" smtClean="0"/>
              <a:t>) X přirozené prostředí</a:t>
            </a:r>
          </a:p>
          <a:p>
            <a:endParaRPr lang="cs-CZ" sz="1200" dirty="0" smtClean="0"/>
          </a:p>
          <a:p>
            <a:r>
              <a:rPr lang="cs-CZ" dirty="0" smtClean="0"/>
              <a:t>John </a:t>
            </a:r>
            <a:r>
              <a:rPr lang="cs-CZ" dirty="0" err="1" smtClean="0"/>
              <a:t>Dewey</a:t>
            </a:r>
            <a:endParaRPr lang="cs-CZ" dirty="0" smtClean="0"/>
          </a:p>
          <a:p>
            <a:pPr lvl="1"/>
            <a:r>
              <a:rPr lang="cs-CZ" dirty="0" smtClean="0"/>
              <a:t>role zkušenosti (i ve schématu S-R), účel chování</a:t>
            </a:r>
          </a:p>
          <a:p>
            <a:pPr lvl="1"/>
            <a:r>
              <a:rPr lang="cs-CZ" dirty="0" smtClean="0"/>
              <a:t>osobní kurikulum &amp; projektová výuka</a:t>
            </a:r>
          </a:p>
          <a:p>
            <a:pPr lvl="1"/>
            <a:r>
              <a:rPr lang="cs-CZ" dirty="0" smtClean="0"/>
              <a:t>charakteristiky a vzdělávání učitelů</a:t>
            </a:r>
          </a:p>
          <a:p>
            <a:endParaRPr lang="cs-CZ" dirty="0"/>
          </a:p>
        </p:txBody>
      </p:sp>
      <p:pic>
        <p:nvPicPr>
          <p:cNvPr id="3080" name="Picture 8" descr="Výsledek obrázku pro john dewey psyc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81128"/>
            <a:ext cx="1387580" cy="205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ýsledek obrázku pro william james psych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043239" cy="154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7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122" y="548680"/>
            <a:ext cx="7374206" cy="7392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Pedagogická psy – hlavní jména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340768"/>
            <a:ext cx="7560840" cy="49685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Edward </a:t>
            </a:r>
            <a:r>
              <a:rPr lang="cs-CZ" dirty="0" err="1" smtClean="0"/>
              <a:t>Lee</a:t>
            </a:r>
            <a:r>
              <a:rPr lang="cs-CZ" dirty="0" smtClean="0"/>
              <a:t> </a:t>
            </a:r>
            <a:r>
              <a:rPr lang="cs-CZ" dirty="0" err="1" smtClean="0"/>
              <a:t>Thorndike</a:t>
            </a:r>
            <a:endParaRPr lang="cs-CZ" dirty="0"/>
          </a:p>
          <a:p>
            <a:pPr lvl="1"/>
            <a:r>
              <a:rPr lang="cs-CZ" dirty="0" smtClean="0"/>
              <a:t>zákon účinku (učení), inteligence </a:t>
            </a:r>
          </a:p>
          <a:p>
            <a:pPr lvl="1"/>
            <a:r>
              <a:rPr lang="cs-CZ" dirty="0" smtClean="0"/>
              <a:t>obrat k teorii (místo návštěv tříd)</a:t>
            </a:r>
            <a:endParaRPr lang="cs-CZ" dirty="0"/>
          </a:p>
          <a:p>
            <a:pPr marL="0" indent="0">
              <a:buNone/>
            </a:pPr>
            <a:r>
              <a:rPr lang="cs-CZ" dirty="0" smtClean="0">
                <a:sym typeface="Wingdings" pitchFamily="2" charset="2"/>
              </a:rPr>
              <a:t> „aplikace obecné </a:t>
            </a:r>
            <a:r>
              <a:rPr lang="el-GR" dirty="0" smtClean="0">
                <a:sym typeface="Wingdings" pitchFamily="2" charset="2"/>
              </a:rPr>
              <a:t>ψ</a:t>
            </a:r>
            <a:r>
              <a:rPr lang="cs-CZ" dirty="0" smtClean="0">
                <a:sym typeface="Wingdings" pitchFamily="2" charset="2"/>
              </a:rPr>
              <a:t> na vzdělávání“</a:t>
            </a:r>
            <a:endParaRPr lang="cs-CZ" dirty="0"/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dirty="0"/>
              <a:t>Jean </a:t>
            </a:r>
            <a:r>
              <a:rPr lang="cs-CZ" dirty="0" err="1" smtClean="0"/>
              <a:t>Piaget</a:t>
            </a:r>
            <a:endParaRPr lang="cs-CZ" dirty="0" smtClean="0"/>
          </a:p>
          <a:p>
            <a:pPr lvl="1"/>
            <a:r>
              <a:rPr lang="cs-CZ" dirty="0" smtClean="0"/>
              <a:t>kognitivní vývoj, schémata, akomodace &amp; asimilace</a:t>
            </a:r>
          </a:p>
          <a:p>
            <a:pPr marL="365760" lvl="1" indent="0">
              <a:buNone/>
            </a:pPr>
            <a:endParaRPr lang="cs-CZ" sz="1200" dirty="0" smtClean="0"/>
          </a:p>
          <a:p>
            <a:r>
              <a:rPr lang="cs-CZ" dirty="0" smtClean="0"/>
              <a:t>Lev </a:t>
            </a:r>
            <a:r>
              <a:rPr lang="cs-CZ" dirty="0" err="1" smtClean="0"/>
              <a:t>Vygotskij</a:t>
            </a:r>
            <a:endParaRPr lang="cs-CZ" dirty="0"/>
          </a:p>
          <a:p>
            <a:pPr lvl="1"/>
            <a:r>
              <a:rPr lang="cs-CZ" dirty="0" smtClean="0"/>
              <a:t>zóna nejbližšího vývoje &amp; sdílené učení</a:t>
            </a:r>
          </a:p>
          <a:p>
            <a:pPr marL="365760" lvl="1" indent="0">
              <a:buNone/>
            </a:pPr>
            <a:endParaRPr lang="cs-CZ" sz="1300" dirty="0"/>
          </a:p>
          <a:p>
            <a:r>
              <a:rPr lang="cs-CZ" dirty="0" err="1" smtClean="0"/>
              <a:t>Jerome</a:t>
            </a:r>
            <a:r>
              <a:rPr lang="cs-CZ" dirty="0" smtClean="0"/>
              <a:t> </a:t>
            </a:r>
            <a:r>
              <a:rPr lang="cs-CZ" dirty="0" err="1" smtClean="0"/>
              <a:t>Bruner</a:t>
            </a:r>
            <a:endParaRPr lang="cs-CZ" dirty="0" smtClean="0"/>
          </a:p>
          <a:p>
            <a:pPr lvl="1"/>
            <a:r>
              <a:rPr lang="cs-CZ" dirty="0" smtClean="0"/>
              <a:t>strukturování předmětu; činnostní, ikonická, symbolická reprezentace </a:t>
            </a:r>
            <a:r>
              <a:rPr lang="cs-CZ" dirty="0" smtClean="0">
                <a:sym typeface="Wingdings" pitchFamily="2" charset="2"/>
              </a:rPr>
              <a:t> podpora vlastního učení žáků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05" y="1303834"/>
            <a:ext cx="2425502" cy="174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6" y="3256012"/>
            <a:ext cx="1584176" cy="10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Využití a zneužití psychologie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(nejprve opět otázky)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1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A)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Lidé využívají pouze 10 % své mozkové kapacity.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B)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5"/>
            <a:ext cx="7920111" cy="46194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Lidé s převahou pravé mozkové hemisféry jsou kreativnější, zatímco lidé s převahou levé mozkové hemisféry jsou racionálnější.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3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C)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8841"/>
            <a:ext cx="7920111" cy="44754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Žáci se učí lépe, pokud výuku přizpůsobíme jejich učebnímu stylu (vizuální, auditivní, kinestetický).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5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D)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Psychologie, grafologie a </a:t>
            </a:r>
            <a:r>
              <a:rPr lang="cs-CZ" sz="3200" dirty="0" err="1" smtClean="0"/>
              <a:t>neurolingvistické</a:t>
            </a:r>
            <a:r>
              <a:rPr lang="cs-CZ" sz="3200" dirty="0" smtClean="0"/>
              <a:t> programování jsou rovnocenné vědecké disciplíny.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1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E)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Pokud někdo nabízí nějakou psychologickou metodu nebo služby, jedná se s jistotou o certifikovaného odborníka.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9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632848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Jak odlišit vědu od </a:t>
            </a:r>
            <a:r>
              <a:rPr lang="cs-CZ" dirty="0" err="1"/>
              <a:t>pseudo</a:t>
            </a:r>
            <a:r>
              <a:rPr lang="cs-CZ" dirty="0"/>
              <a:t>-vědy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5" y="2409656"/>
            <a:ext cx="4248473" cy="3887557"/>
          </a:xfrm>
        </p:spPr>
        <p:txBody>
          <a:bodyPr/>
          <a:lstStyle/>
          <a:p>
            <a:r>
              <a:rPr lang="cs-CZ" dirty="0" smtClean="0"/>
              <a:t>hledá důkazy </a:t>
            </a:r>
            <a:r>
              <a:rPr lang="cs-CZ" b="1" i="1" dirty="0" smtClean="0"/>
              <a:t>proti </a:t>
            </a:r>
            <a:r>
              <a:rPr lang="cs-CZ" dirty="0" smtClean="0"/>
              <a:t> postulovaným tvrzením</a:t>
            </a:r>
          </a:p>
          <a:p>
            <a:r>
              <a:rPr lang="cs-CZ" dirty="0" smtClean="0"/>
              <a:t>snaha o objektivitu, rozsáhlé studie &amp; experimenty</a:t>
            </a:r>
          </a:p>
          <a:p>
            <a:r>
              <a:rPr lang="cs-CZ" dirty="0" smtClean="0"/>
              <a:t>„vystavení svých závěrů kritice ostatních“ (publikace s peer-</a:t>
            </a:r>
            <a:r>
              <a:rPr lang="cs-CZ" dirty="0" err="1" smtClean="0"/>
              <a:t>review</a:t>
            </a:r>
            <a:r>
              <a:rPr lang="cs-CZ" dirty="0" smtClean="0"/>
              <a:t>), „věčné pochyby“ &amp; snaha o replikaci</a:t>
            </a:r>
          </a:p>
          <a:p>
            <a:endParaRPr lang="cs-CZ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860032" y="2409656"/>
            <a:ext cx="3644473" cy="3888432"/>
          </a:xfrm>
        </p:spPr>
        <p:txBody>
          <a:bodyPr/>
          <a:lstStyle/>
          <a:p>
            <a:r>
              <a:rPr lang="cs-CZ" dirty="0" smtClean="0"/>
              <a:t>shromažďuje (jen) důkazy </a:t>
            </a:r>
            <a:r>
              <a:rPr lang="cs-CZ" b="1" i="1" dirty="0" smtClean="0"/>
              <a:t>pro</a:t>
            </a:r>
            <a:r>
              <a:rPr lang="cs-CZ" dirty="0" smtClean="0"/>
              <a:t> svá tvrzení</a:t>
            </a:r>
          </a:p>
          <a:p>
            <a:r>
              <a:rPr lang="cs-CZ" dirty="0" smtClean="0"/>
              <a:t>sbírání (jen) jednotlivých „zkušeností“ a dojmů</a:t>
            </a:r>
          </a:p>
          <a:p>
            <a:r>
              <a:rPr lang="cs-CZ" dirty="0" smtClean="0"/>
              <a:t>„ultimativní pravda“, obrana proti snahám o vědecké testování</a:t>
            </a:r>
          </a:p>
        </p:txBody>
      </p:sp>
      <p:pic>
        <p:nvPicPr>
          <p:cNvPr id="1030" name="Picture 6" descr="Výsledek obrázku pro boxing gloves cartoon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182"/>
            <a:ext cx="1762125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56098" y="1530852"/>
            <a:ext cx="1338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Věda</a:t>
            </a:r>
            <a:endParaRPr lang="cs-CZ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965973" y="1530852"/>
            <a:ext cx="3153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PseudoVěda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94284" y="5661248"/>
            <a:ext cx="46300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 smtClean="0">
                <a:sym typeface="Wingdings" pitchFamily="2" charset="2"/>
              </a:rPr>
              <a:t> myslete na Descarta</a:t>
            </a:r>
            <a:endParaRPr lang="cs-CZ" sz="2300" b="1" dirty="0"/>
          </a:p>
        </p:txBody>
      </p:sp>
    </p:spTree>
    <p:extLst>
      <p:ext uri="{BB962C8B-B14F-4D97-AF65-F5344CB8AC3E}">
        <p14:creationId xmlns:p14="http://schemas.microsoft.com/office/powerpoint/2010/main" val="48885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776864" cy="86409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Jak se vyznat v různých „psycholozích“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7416824" cy="4896544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psychiatr</a:t>
            </a:r>
            <a:r>
              <a:rPr lang="cs-CZ" sz="2800" dirty="0" smtClean="0"/>
              <a:t> = MUDr.; „smí předepisovat léky“</a:t>
            </a:r>
          </a:p>
          <a:p>
            <a:r>
              <a:rPr lang="cs-CZ" sz="2800" b="1" dirty="0" smtClean="0"/>
              <a:t>psycholog</a:t>
            </a:r>
            <a:r>
              <a:rPr lang="cs-CZ" sz="2800" dirty="0" smtClean="0"/>
              <a:t>  = absolvent FF (FSS; ideálně jednooborové psychologie v délce 5 let)</a:t>
            </a:r>
          </a:p>
          <a:p>
            <a:pPr lvl="1"/>
            <a:r>
              <a:rPr lang="cs-CZ" sz="2600" dirty="0"/>
              <a:t>p</a:t>
            </a:r>
            <a:r>
              <a:rPr lang="cs-CZ" sz="2600" dirty="0" smtClean="0"/>
              <a:t>sycholog ve zdravotnictví -&gt; klinický psycholog (nutné atestace; smí pracovat „na pojišťovnu“)</a:t>
            </a:r>
          </a:p>
          <a:p>
            <a:pPr lvl="1"/>
            <a:r>
              <a:rPr lang="cs-CZ" sz="2600" dirty="0" smtClean="0"/>
              <a:t>pedagogický pracovník – jiný (školní psycholog, psycholog v </a:t>
            </a:r>
            <a:r>
              <a:rPr lang="cs-CZ" sz="2600" dirty="0" err="1" smtClean="0"/>
              <a:t>ped</a:t>
            </a:r>
            <a:r>
              <a:rPr lang="cs-CZ" sz="2600" dirty="0" smtClean="0"/>
              <a:t>.-psy. poradnách atp.)</a:t>
            </a:r>
          </a:p>
          <a:p>
            <a:pPr lvl="1"/>
            <a:r>
              <a:rPr lang="cs-CZ" sz="2600" dirty="0" smtClean="0"/>
              <a:t>manželský a rodinný poradce</a:t>
            </a:r>
          </a:p>
          <a:p>
            <a:pPr lvl="1"/>
            <a:r>
              <a:rPr lang="cs-CZ" sz="2600" dirty="0" smtClean="0"/>
              <a:t>dopravní psycholog (postgraduální kurz)</a:t>
            </a:r>
          </a:p>
          <a:p>
            <a:pPr lvl="1"/>
            <a:r>
              <a:rPr lang="cs-CZ" sz="26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64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3"/>
            <a:ext cx="7920111" cy="4547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>
                <a:solidFill>
                  <a:srgbClr val="008000"/>
                </a:solidFill>
              </a:rPr>
              <a:t>Co se Vám vybaví jako první,</a:t>
            </a:r>
            <a:br>
              <a:rPr lang="cs-CZ" sz="3200" dirty="0">
                <a:solidFill>
                  <a:srgbClr val="008000"/>
                </a:solidFill>
              </a:rPr>
            </a:br>
            <a:r>
              <a:rPr lang="cs-CZ" sz="3200" dirty="0">
                <a:solidFill>
                  <a:srgbClr val="008000"/>
                </a:solidFill>
              </a:rPr>
              <a:t>když se řekne „psychologie</a:t>
            </a:r>
            <a:r>
              <a:rPr lang="cs-CZ" sz="3200" dirty="0" smtClean="0">
                <a:solidFill>
                  <a:srgbClr val="008000"/>
                </a:solidFill>
              </a:rPr>
              <a:t>“?</a:t>
            </a:r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6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776864" cy="86409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Jak se vyznat v různých „psycholozích“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896544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psychoterapeut = </a:t>
            </a:r>
            <a:r>
              <a:rPr lang="cs-CZ" sz="2800" dirty="0" smtClean="0">
                <a:solidFill>
                  <a:srgbClr val="FF0000"/>
                </a:solidFill>
              </a:rPr>
              <a:t>není zákonem chráněné označení!!! </a:t>
            </a:r>
            <a:r>
              <a:rPr lang="cs-CZ" sz="2800" dirty="0" smtClean="0"/>
              <a:t>-&gt; klinický psycholog s výcvikem, ale i člověk bez předchozího VŠ vzdělání </a:t>
            </a:r>
          </a:p>
          <a:p>
            <a:pPr lvl="1"/>
            <a:r>
              <a:rPr lang="cs-CZ" sz="2600" dirty="0" smtClean="0">
                <a:sym typeface="Wingdings" pitchFamily="2" charset="2"/>
              </a:rPr>
              <a:t> </a:t>
            </a:r>
            <a:r>
              <a:rPr lang="cs-CZ" sz="2600" i="1" dirty="0" smtClean="0">
                <a:sym typeface="Wingdings" pitchFamily="2" charset="2"/>
              </a:rPr>
              <a:t>prověřte životopisy, vzdělání, členství </a:t>
            </a:r>
            <a:br>
              <a:rPr lang="cs-CZ" sz="2600" i="1" dirty="0" smtClean="0">
                <a:sym typeface="Wingdings" pitchFamily="2" charset="2"/>
              </a:rPr>
            </a:br>
            <a:r>
              <a:rPr lang="cs-CZ" sz="2600" i="1" dirty="0" smtClean="0">
                <a:sym typeface="Wingdings" pitchFamily="2" charset="2"/>
              </a:rPr>
              <a:t>v organizacích,…</a:t>
            </a:r>
            <a:r>
              <a:rPr lang="cs-CZ" sz="2600" dirty="0" smtClean="0">
                <a:sym typeface="Wingdings" pitchFamily="2" charset="2"/>
              </a:rPr>
              <a:t>(zvlášť při platbě v hotovosti)</a:t>
            </a:r>
            <a:endParaRPr lang="cs-CZ" sz="2600" i="1" dirty="0" smtClean="0">
              <a:sym typeface="Wingdings" pitchFamily="2" charset="2"/>
            </a:endParaRPr>
          </a:p>
          <a:p>
            <a:r>
              <a:rPr lang="cs-CZ" sz="2800" b="1" dirty="0" smtClean="0"/>
              <a:t>kouč</a:t>
            </a:r>
            <a:r>
              <a:rPr lang="cs-CZ" sz="2800" dirty="0" smtClean="0"/>
              <a:t>  = kdokoliv, volná živnost; nicméně  většinou absolvent (akreditovaného) kurzu</a:t>
            </a:r>
            <a:endParaRPr lang="cs-CZ" sz="2800" b="1" dirty="0" smtClean="0"/>
          </a:p>
          <a:p>
            <a:r>
              <a:rPr lang="cs-CZ" sz="2800" b="1" dirty="0" smtClean="0"/>
              <a:t>„(životní) poradce“</a:t>
            </a:r>
            <a:r>
              <a:rPr lang="cs-CZ" sz="2800" dirty="0" smtClean="0"/>
              <a:t> = kdokoliv, volná živnost</a:t>
            </a:r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sz="2600" dirty="0" smtClean="0"/>
              <a:t>dále: </a:t>
            </a:r>
            <a:r>
              <a:rPr lang="cs-CZ" sz="2600" dirty="0" err="1" smtClean="0"/>
              <a:t>adiktolog</a:t>
            </a:r>
            <a:r>
              <a:rPr lang="cs-CZ" sz="2600" dirty="0" smtClean="0"/>
              <a:t>, mediátor, pracovník v sociálních službách (např. linka důvěry, krizové centrum,…)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324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5" cy="120248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 poznat „dobrou“ psychodiagnostickou metodu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88840"/>
            <a:ext cx="7848872" cy="424847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Chtějte důkazy! </a:t>
            </a:r>
          </a:p>
          <a:p>
            <a:pPr marL="365760" lvl="1" indent="0">
              <a:buNone/>
            </a:pPr>
            <a:r>
              <a:rPr lang="cs-CZ" sz="2600" dirty="0" smtClean="0"/>
              <a:t>a) Je metoda spolehlivá? = opakovaná administrace nebo vnitřní konzistence r &gt; 0,7</a:t>
            </a:r>
          </a:p>
          <a:p>
            <a:pPr marL="365760" lvl="1" indent="0">
              <a:buNone/>
            </a:pPr>
            <a:r>
              <a:rPr lang="cs-CZ" sz="2600" dirty="0" smtClean="0"/>
              <a:t>b) Souvisí její výsledky s výsledky obdobných testů, nebo dokáže předpovídat deklarované chování?</a:t>
            </a:r>
          </a:p>
          <a:p>
            <a:pPr marL="365760" lvl="1" indent="0">
              <a:buNone/>
            </a:pPr>
            <a:r>
              <a:rPr lang="cs-CZ" sz="2600" dirty="0" smtClean="0"/>
              <a:t>c) Má metoda normy? Byla tzv. standardizována na (odpovídající) české populaci?</a:t>
            </a:r>
          </a:p>
          <a:p>
            <a:pPr marL="365760" lvl="1" indent="0">
              <a:buNone/>
            </a:pPr>
            <a:r>
              <a:rPr lang="cs-CZ" sz="2600" dirty="0" smtClean="0"/>
              <a:t>	</a:t>
            </a:r>
            <a:r>
              <a:rPr lang="cs-CZ" sz="2400" dirty="0" smtClean="0"/>
              <a:t>- (pro všetečné: i stáří norem)</a:t>
            </a:r>
          </a:p>
          <a:p>
            <a:pPr marL="365760" lvl="1" indent="0">
              <a:buNone/>
            </a:pPr>
            <a:r>
              <a:rPr lang="cs-CZ" sz="2600" dirty="0" smtClean="0"/>
              <a:t>d) Kdo je vydavatelem?</a:t>
            </a:r>
            <a:endParaRPr lang="cs-CZ" sz="2600" dirty="0"/>
          </a:p>
          <a:p>
            <a:pPr marL="365760" lvl="1" indent="0"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3583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7" cy="1296144"/>
          </a:xfrm>
        </p:spPr>
        <p:txBody>
          <a:bodyPr>
            <a:normAutofit fontScale="90000"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Příklady využívaných a ne zrovna standardizovaných metod: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132856"/>
            <a:ext cx="7200800" cy="4176464"/>
          </a:xfrm>
        </p:spPr>
        <p:txBody>
          <a:bodyPr>
            <a:normAutofit/>
          </a:bodyPr>
          <a:lstStyle/>
          <a:p>
            <a:r>
              <a:rPr lang="cs-CZ" b="1" dirty="0" smtClean="0"/>
              <a:t>„Barvy života“ </a:t>
            </a:r>
            <a:r>
              <a:rPr lang="cs-CZ" dirty="0" smtClean="0"/>
              <a:t>(variace </a:t>
            </a:r>
            <a:r>
              <a:rPr lang="cs-CZ" dirty="0" err="1" smtClean="0"/>
              <a:t>Lüscherova</a:t>
            </a:r>
            <a:r>
              <a:rPr lang="cs-CZ" dirty="0" smtClean="0"/>
              <a:t> barvového testu)</a:t>
            </a:r>
          </a:p>
          <a:p>
            <a:pPr lvl="1"/>
            <a:r>
              <a:rPr lang="cs-CZ" dirty="0" smtClean="0"/>
              <a:t>nabízeno školám; počítačová metoda</a:t>
            </a:r>
          </a:p>
          <a:p>
            <a:pPr lvl="1"/>
            <a:r>
              <a:rPr lang="cs-CZ" dirty="0" smtClean="0"/>
              <a:t>slibuje vyhodnotit osobnostní vlastnosti a předpoklady na základě preferencí různých barev</a:t>
            </a:r>
          </a:p>
          <a:p>
            <a:pPr lvl="1"/>
            <a:r>
              <a:rPr lang="cs-CZ" dirty="0" smtClean="0"/>
              <a:t>nikterak neprokázáno, že metoda měří, co deklaruje, ani že to vůbec měří spolehlivě (-&gt; viz T. Urbánek)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ůvodní stránky projektu: </a:t>
            </a:r>
            <a:r>
              <a:rPr lang="cs-CZ" dirty="0" smtClean="0">
                <a:hlinkClick r:id="rId2"/>
              </a:rPr>
              <a:t>www.barvyzivota.cz</a:t>
            </a:r>
            <a:r>
              <a:rPr lang="cs-CZ" dirty="0"/>
              <a:t>; kritika zde: </a:t>
            </a:r>
            <a:r>
              <a:rPr lang="cs-CZ" dirty="0">
                <a:hlinkClick r:id="rId3"/>
              </a:rPr>
              <a:t>https://psychologie.cz/barevne-nesmysly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01208"/>
            <a:ext cx="28289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7" cy="1296144"/>
          </a:xfrm>
        </p:spPr>
        <p:txBody>
          <a:bodyPr>
            <a:normAutofit fontScale="90000"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Příklady využívaných a ne zrovna standardizovaných metod: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132856"/>
            <a:ext cx="7392144" cy="576064"/>
          </a:xfrm>
        </p:spPr>
        <p:txBody>
          <a:bodyPr>
            <a:normAutofit/>
          </a:bodyPr>
          <a:lstStyle/>
          <a:p>
            <a:pPr marL="274320" lvl="1"/>
            <a:r>
              <a:rPr lang="cs-CZ" sz="2400" b="1" dirty="0" smtClean="0"/>
              <a:t>Typologie MBTI (</a:t>
            </a:r>
            <a:r>
              <a:rPr lang="cs-CZ" sz="2400" b="1" dirty="0" err="1"/>
              <a:t>Myers-Briggs</a:t>
            </a:r>
            <a:r>
              <a:rPr lang="cs-CZ" sz="2400" b="1" dirty="0"/>
              <a:t> Type </a:t>
            </a:r>
            <a:r>
              <a:rPr lang="cs-CZ" sz="2400" b="1" dirty="0" err="1" smtClean="0"/>
              <a:t>Indicator</a:t>
            </a:r>
            <a:r>
              <a:rPr lang="cs-CZ" sz="2400" b="1" dirty="0" smtClean="0"/>
              <a:t>)</a:t>
            </a:r>
            <a:endParaRPr lang="cs-CZ" sz="2400" b="1" dirty="0"/>
          </a:p>
        </p:txBody>
      </p:sp>
      <p:pic>
        <p:nvPicPr>
          <p:cNvPr id="2050" name="Picture 2" descr="http://www.virtualprojectconsulting.com/images/mb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5243"/>
            <a:ext cx="4367808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323528" y="2677022"/>
            <a:ext cx="4248472" cy="3848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 smtClean="0"/>
              <a:t>vychází z Jungovy typologie osobnosti; rozšířena i mezi </a:t>
            </a:r>
            <a:r>
              <a:rPr lang="cs-CZ" dirty="0" err="1" smtClean="0"/>
              <a:t>ped</a:t>
            </a:r>
            <a:r>
              <a:rPr lang="cs-CZ" dirty="0" smtClean="0"/>
              <a:t>.-psych. poradnami, ale zatím nestandardizována</a:t>
            </a:r>
          </a:p>
          <a:p>
            <a:pPr lvl="1"/>
            <a:r>
              <a:rPr lang="cs-CZ" dirty="0" smtClean="0"/>
              <a:t>Standardizovaná alternativa: GPOP (+kurz)</a:t>
            </a:r>
          </a:p>
          <a:p>
            <a:pPr marL="365760" lvl="1" indent="0">
              <a:buNone/>
            </a:pPr>
            <a:endParaRPr lang="cs-CZ" sz="1200" dirty="0" smtClean="0"/>
          </a:p>
          <a:p>
            <a:pPr marL="365760" lvl="1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-&gt; obecně se vyvarujte „volně /za peníze dostupných“ metod na internetu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88832" cy="73920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Úkol pro vás: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556792"/>
            <a:ext cx="7438578" cy="460851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zjistěte, jak se to má s </a:t>
            </a:r>
            <a:r>
              <a:rPr lang="cs-CZ" sz="3200" b="1" dirty="0" err="1" smtClean="0"/>
              <a:t>Rorschachovým</a:t>
            </a:r>
            <a:r>
              <a:rPr lang="cs-CZ" sz="3200" b="1" dirty="0" smtClean="0"/>
              <a:t> testem</a:t>
            </a:r>
            <a:r>
              <a:rPr lang="cs-CZ" sz="3200" dirty="0" smtClean="0"/>
              <a:t>:</a:t>
            </a:r>
          </a:p>
          <a:p>
            <a:pPr lvl="1"/>
            <a:r>
              <a:rPr lang="cs-CZ" sz="3000" dirty="0" smtClean="0"/>
              <a:t>je metoda spolehlivá?</a:t>
            </a:r>
          </a:p>
          <a:p>
            <a:pPr lvl="1"/>
            <a:r>
              <a:rPr lang="cs-CZ" sz="3000" dirty="0" smtClean="0"/>
              <a:t>je validní? (byla ověřována její platnost?</a:t>
            </a:r>
          </a:p>
          <a:p>
            <a:pPr lvl="1"/>
            <a:r>
              <a:rPr lang="cs-CZ" sz="3000" dirty="0" smtClean="0"/>
              <a:t>má normy? je standardizovaná?</a:t>
            </a:r>
          </a:p>
          <a:p>
            <a:r>
              <a:rPr lang="cs-CZ" sz="3200" dirty="0" smtClean="0"/>
              <a:t>při hodnocení zdrojů</a:t>
            </a:r>
            <a:br>
              <a:rPr lang="cs-CZ" sz="3200" dirty="0" smtClean="0"/>
            </a:br>
            <a:r>
              <a:rPr lang="cs-CZ" sz="3200" dirty="0" smtClean="0"/>
              <a:t>vycházejte z následujících</a:t>
            </a:r>
            <a:br>
              <a:rPr lang="cs-CZ" sz="3200" dirty="0" smtClean="0"/>
            </a:br>
            <a:r>
              <a:rPr lang="cs-CZ" sz="3200" dirty="0" smtClean="0"/>
              <a:t>doporučení</a:t>
            </a:r>
            <a:endParaRPr lang="cs-CZ" sz="3200" dirty="0"/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4985" r="8613" b="15423"/>
          <a:stretch/>
        </p:blipFill>
        <p:spPr bwMode="auto">
          <a:xfrm>
            <a:off x="6228184" y="4437112"/>
            <a:ext cx="26860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5" cy="120248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 obecně, jak hodnotit zdroje informací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4197821"/>
              </p:ext>
            </p:extLst>
          </p:nvPr>
        </p:nvGraphicFramePr>
        <p:xfrm>
          <a:off x="755576" y="1916832"/>
          <a:ext cx="7704856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64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374206" cy="7392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Ještě jednou: K čemu vám bude psychologie?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00808"/>
            <a:ext cx="7560840" cy="4608512"/>
          </a:xfrm>
        </p:spPr>
        <p:txBody>
          <a:bodyPr>
            <a:normAutofit/>
          </a:bodyPr>
          <a:lstStyle/>
          <a:p>
            <a:r>
              <a:rPr lang="cs-CZ" dirty="0" smtClean="0"/>
              <a:t>V souladu s </a:t>
            </a:r>
            <a:r>
              <a:rPr lang="cs-CZ" dirty="0" err="1" smtClean="0"/>
              <a:t>Bloomovou</a:t>
            </a:r>
            <a:r>
              <a:rPr lang="cs-CZ" dirty="0" smtClean="0"/>
              <a:t> taxonomií vzdělávacích cílů:</a:t>
            </a:r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76146531"/>
              </p:ext>
            </p:extLst>
          </p:nvPr>
        </p:nvGraphicFramePr>
        <p:xfrm>
          <a:off x="755576" y="2204864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66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Dotazy?</a:t>
            </a:r>
            <a:endParaRPr lang="cs-CZ" dirty="0">
              <a:solidFill>
                <a:srgbClr val="008000"/>
              </a:solidFill>
            </a:endParaRPr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4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Co zůstává nejasného?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n</a:t>
            </a:r>
            <a:r>
              <a:rPr lang="cs-CZ" sz="3200" dirty="0" smtClean="0"/>
              <a:t>apište heslovitě (do 140 znaků)</a:t>
            </a:r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4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936105"/>
          </a:xfrm>
        </p:spPr>
        <p:txBody>
          <a:bodyPr>
            <a:normAutofit/>
          </a:bodyPr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412776"/>
            <a:ext cx="7344816" cy="4752528"/>
          </a:xfrm>
        </p:spPr>
        <p:txBody>
          <a:bodyPr>
            <a:normAutofit/>
          </a:bodyPr>
          <a:lstStyle/>
          <a:p>
            <a:r>
              <a:rPr lang="cs-CZ" dirty="0" smtClean="0"/>
              <a:t>K historii pedagogické psychologie:</a:t>
            </a:r>
          </a:p>
          <a:p>
            <a:pPr marL="0" indent="0">
              <a:buNone/>
            </a:pPr>
            <a:r>
              <a:rPr lang="cs-CZ" sz="2000" dirty="0" err="1" smtClean="0"/>
              <a:t>Berliner</a:t>
            </a:r>
            <a:r>
              <a:rPr lang="cs-CZ" sz="2000" dirty="0" smtClean="0"/>
              <a:t>, D. C. (2009). </a:t>
            </a:r>
            <a:r>
              <a:rPr lang="cs-CZ" sz="2000" dirty="0" err="1" smtClean="0"/>
              <a:t>The</a:t>
            </a:r>
            <a:r>
              <a:rPr lang="cs-CZ" sz="2000" dirty="0" smtClean="0"/>
              <a:t> 100-year </a:t>
            </a:r>
            <a:r>
              <a:rPr lang="cs-CZ" sz="2000" dirty="0" err="1" smtClean="0"/>
              <a:t>journey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educational</a:t>
            </a:r>
            <a:r>
              <a:rPr lang="cs-CZ" sz="2000" dirty="0" smtClean="0"/>
              <a:t> psychology.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interest</a:t>
            </a:r>
            <a:r>
              <a:rPr lang="cs-CZ" sz="2000" dirty="0" smtClean="0"/>
              <a:t>, to </a:t>
            </a:r>
            <a:r>
              <a:rPr lang="cs-CZ" sz="2000" dirty="0" err="1" smtClean="0"/>
              <a:t>disdain</a:t>
            </a:r>
            <a:r>
              <a:rPr lang="cs-CZ" sz="2000" dirty="0" smtClean="0"/>
              <a:t>, to </a:t>
            </a:r>
            <a:r>
              <a:rPr lang="cs-CZ" sz="2000" dirty="0" err="1" smtClean="0"/>
              <a:t>respect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practice</a:t>
            </a:r>
            <a:r>
              <a:rPr lang="cs-CZ" sz="2000" dirty="0" smtClean="0"/>
              <a:t>. Dostupné z </a:t>
            </a:r>
            <a:r>
              <a:rPr lang="cs-CZ" sz="2000" i="1" dirty="0">
                <a:hlinkClick r:id="rId3"/>
              </a:rPr>
              <a:t>www.wou.edu/~</a:t>
            </a:r>
            <a:r>
              <a:rPr lang="cs-CZ" sz="2000" i="1" dirty="0" smtClean="0">
                <a:hlinkClick r:id="rId3"/>
              </a:rPr>
              <a:t>girodm/611/Berliner_100years.pdf</a:t>
            </a:r>
            <a:endParaRPr lang="cs-CZ" sz="2000" i="1" dirty="0" smtClean="0"/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dirty="0" smtClean="0"/>
              <a:t>K udržování chybných přesvědčení:</a:t>
            </a:r>
          </a:p>
          <a:p>
            <a:pPr marL="0" indent="0">
              <a:buNone/>
            </a:pPr>
            <a:r>
              <a:rPr lang="en-US" sz="2000" dirty="0" err="1"/>
              <a:t>Boudry</a:t>
            </a:r>
            <a:r>
              <a:rPr lang="en-US" sz="2000" dirty="0"/>
              <a:t>, M., </a:t>
            </a:r>
            <a:r>
              <a:rPr lang="en-US" sz="2000" dirty="0" err="1"/>
              <a:t>Blancke</a:t>
            </a:r>
            <a:r>
              <a:rPr lang="en-US" sz="2000" dirty="0"/>
              <a:t>, S., &amp; </a:t>
            </a:r>
            <a:r>
              <a:rPr lang="en-US" sz="2000" dirty="0" err="1"/>
              <a:t>Pigliucci</a:t>
            </a:r>
            <a:r>
              <a:rPr lang="en-US" sz="2000" dirty="0"/>
              <a:t>, M. (2015). What makes weird beliefs thrive? The epidemiology of pseudoscience. </a:t>
            </a:r>
            <a:r>
              <a:rPr lang="en-US" sz="2000" i="1" dirty="0"/>
              <a:t>Philosophical Psychology, 28</a:t>
            </a:r>
            <a:r>
              <a:rPr lang="en-US" sz="2000" dirty="0"/>
              <a:t>, </a:t>
            </a:r>
            <a:r>
              <a:rPr lang="en-US" sz="2000" dirty="0" smtClean="0"/>
              <a:t>1177-1198</a:t>
            </a:r>
            <a:r>
              <a:rPr lang="en-US" sz="2000" dirty="0"/>
              <a:t>. </a:t>
            </a:r>
            <a:endParaRPr lang="cs-CZ" sz="2000" dirty="0" smtClean="0"/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dirty="0"/>
              <a:t>K </a:t>
            </a:r>
            <a:r>
              <a:rPr lang="cs-CZ" dirty="0" smtClean="0"/>
              <a:t>psychologii a jejím předmětům (velmi obecně):</a:t>
            </a:r>
            <a:endParaRPr lang="cs-CZ" dirty="0"/>
          </a:p>
          <a:p>
            <a:pPr marL="0" indent="0">
              <a:buNone/>
            </a:pPr>
            <a:r>
              <a:rPr lang="cs-CZ" sz="2000" dirty="0" err="1" smtClean="0"/>
              <a:t>Kern</a:t>
            </a:r>
            <a:r>
              <a:rPr lang="cs-CZ" sz="2000" dirty="0" smtClean="0"/>
              <a:t>, H., et al. (2015). Přehled psychologie. Praha: Portál.</a:t>
            </a:r>
          </a:p>
          <a:p>
            <a:pPr marL="0" indent="0">
              <a:buNone/>
            </a:pPr>
            <a:endParaRPr lang="cs-CZ" sz="1200" dirty="0"/>
          </a:p>
          <a:p>
            <a:pPr marL="0" indent="0"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Nezapomeňte kriticky hodnotit &amp; pátrat dále!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Výsledek obrázku pro hypn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55" y="2015407"/>
            <a:ext cx="3327743" cy="224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electrosh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38" y="4424198"/>
            <a:ext cx="3538363" cy="24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634581" y="201414"/>
            <a:ext cx="3916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Psychologie</a:t>
            </a:r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6134" y="1172856"/>
            <a:ext cx="424667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 si lidé myslí, že děláme:</a:t>
            </a:r>
            <a:endParaRPr lang="cs-CZ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Výsledek obrázku pro freu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9" y="1843369"/>
            <a:ext cx="2587306" cy="258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sychoanalysis cou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1" y="4224397"/>
            <a:ext cx="2286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ýsledek obrázku pro v&amp;ecaron;št&amp;ecaron;ní z kou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98" y="1871550"/>
            <a:ext cx="2906002" cy="194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ýsledek obrázku pro mindread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81" y="4497588"/>
            <a:ext cx="3004704" cy="201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27806"/>
            <a:ext cx="9176421" cy="6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 descr="Výsledek obrázku pro help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73126"/>
            <a:ext cx="4111076" cy="19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Výsledek obrázku pro writing repo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09" y="4047002"/>
            <a:ext cx="2680333" cy="178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ýsledek obrázku pro counselling psycholo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69" y="3095883"/>
            <a:ext cx="2454892" cy="163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634581" y="201414"/>
            <a:ext cx="3916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Psychologie</a:t>
            </a:r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2949" y="1124744"/>
            <a:ext cx="3321743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 skutečně děláme:</a:t>
            </a:r>
            <a:endParaRPr lang="cs-CZ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Výsledek obrázku pro neuropsycholo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32" y="114438"/>
            <a:ext cx="1848391" cy="181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12" y="2220732"/>
            <a:ext cx="2673584" cy="178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uvisející obráz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67" y="4149080"/>
            <a:ext cx="1710691" cy="25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ek obrázku pro school psycholog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8" y="1700808"/>
            <a:ext cx="3449764" cy="16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ýsledek obrázku pro resear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6" y="3458074"/>
            <a:ext cx="2526441" cy="168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ýsledek obrázku pro traffic psycholog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05" y="1120818"/>
            <a:ext cx="2653112" cy="17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Související obráze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2" y="5240893"/>
            <a:ext cx="237172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8339" y="548680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Psychologické disciplíny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3366410"/>
              </p:ext>
            </p:extLst>
          </p:nvPr>
        </p:nvGraphicFramePr>
        <p:xfrm>
          <a:off x="827584" y="1484784"/>
          <a:ext cx="7560840" cy="3975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664296"/>
                <a:gridCol w="2520280"/>
              </a:tblGrid>
              <a:tr h="45913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Základní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Speciální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Aplikované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14706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obecná/</a:t>
                      </a:r>
                      <a:br>
                        <a:rPr lang="cs-CZ" sz="2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kognitivní psy.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chemeClr val="tx1"/>
                          </a:solidFill>
                        </a:rPr>
                        <a:t>psychodiagnos-tika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poradenská psy.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261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vývojová</a:t>
                      </a:r>
                      <a:r>
                        <a:rPr lang="cs-CZ" sz="2800" baseline="0" dirty="0" smtClean="0">
                          <a:solidFill>
                            <a:schemeClr val="tx1"/>
                          </a:solidFill>
                        </a:rPr>
                        <a:t> psy.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psychometrika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klinická psy.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714706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sociální</a:t>
                      </a:r>
                      <a:r>
                        <a:rPr lang="cs-CZ" sz="2800" baseline="0" dirty="0" smtClean="0">
                          <a:solidFill>
                            <a:schemeClr val="tx1"/>
                          </a:solidFill>
                        </a:rPr>
                        <a:t> psy.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psychofyziologie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pedagogická</a:t>
                      </a:r>
                      <a:r>
                        <a:rPr lang="cs-CZ" sz="2800" baseline="0" dirty="0" smtClean="0">
                          <a:solidFill>
                            <a:schemeClr val="tx1"/>
                          </a:solidFill>
                        </a:rPr>
                        <a:t> psy.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261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psy. osobnosti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forenzní</a:t>
                      </a:r>
                      <a:r>
                        <a:rPr lang="cs-CZ" sz="2800" baseline="0" dirty="0" smtClean="0">
                          <a:solidFill>
                            <a:schemeClr val="tx1"/>
                          </a:solidFill>
                        </a:rPr>
                        <a:t> psy.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261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043608" y="5661248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- náš </a:t>
            </a:r>
            <a:r>
              <a:rPr lang="cs-CZ" sz="2800" dirty="0"/>
              <a:t>ústřední pojem: </a:t>
            </a:r>
            <a:r>
              <a:rPr lang="cs-CZ" sz="2800" dirty="0" smtClean="0"/>
              <a:t>výzkum (+/-/vs. praxe)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8735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I.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Zpravodajské servery jako iDnes či Novinky.cz jsou poměrně spolehlivým zdrojem informací.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5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II.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Když je něco napsaného v učebnici, je jisté, že je to pravda.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III.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Na většinu otázek ve vědě existuje jediná správná odpověď.</a:t>
            </a:r>
          </a:p>
          <a:p>
            <a:pPr marL="0" indent="0">
              <a:buNone/>
            </a:pPr>
            <a:endParaRPr lang="cs-CZ" sz="3200" b="1" dirty="0" smtClean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5727</TotalTime>
  <Words>3857</Words>
  <Application>Microsoft Office PowerPoint</Application>
  <PresentationFormat>Předvádění na obrazovce (4:3)</PresentationFormat>
  <Paragraphs>309</Paragraphs>
  <Slides>40</Slides>
  <Notes>12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Špendlík</vt:lpstr>
      <vt:lpstr>Psychologie pro učitele 1</vt:lpstr>
      <vt:lpstr>Psychologie pro učitele 1</vt:lpstr>
      <vt:lpstr>Prezentace aplikace PowerPoint</vt:lpstr>
      <vt:lpstr>Prezentace aplikace PowerPoint</vt:lpstr>
      <vt:lpstr>Prezentace aplikace PowerPoint</vt:lpstr>
      <vt:lpstr>Psychologické disciplíny</vt:lpstr>
      <vt:lpstr>I.</vt:lpstr>
      <vt:lpstr>II.</vt:lpstr>
      <vt:lpstr>III.</vt:lpstr>
      <vt:lpstr>IV.</vt:lpstr>
      <vt:lpstr>Kam tím mířím?</vt:lpstr>
      <vt:lpstr>Prezentace aplikace PowerPoint</vt:lpstr>
      <vt:lpstr>Předmět psychologického zkoumání</vt:lpstr>
      <vt:lpstr>K čemu vám psychologie bude?</vt:lpstr>
      <vt:lpstr>Malý exkurs do historie oboru</vt:lpstr>
      <vt:lpstr>Stručná historie psychologie I</vt:lpstr>
      <vt:lpstr>Stručná historie psychologie II</vt:lpstr>
      <vt:lpstr>Základní směry v psychologii</vt:lpstr>
      <vt:lpstr>Základní směry v psychologii</vt:lpstr>
      <vt:lpstr>Pedagogická psy – hlavní jména</vt:lpstr>
      <vt:lpstr>Pedagogická psy – hlavní jména</vt:lpstr>
      <vt:lpstr>Využití a zneužití psychologie</vt:lpstr>
      <vt:lpstr>A)</vt:lpstr>
      <vt:lpstr>B)</vt:lpstr>
      <vt:lpstr>C)</vt:lpstr>
      <vt:lpstr>D)</vt:lpstr>
      <vt:lpstr>E)</vt:lpstr>
      <vt:lpstr>Jak odlišit vědu od pseudo-vědy</vt:lpstr>
      <vt:lpstr>Jak se vyznat v různých „psycholozích“</vt:lpstr>
      <vt:lpstr>Jak se vyznat v různých „psycholozích“</vt:lpstr>
      <vt:lpstr>Jak poznat „dobrou“ psychodiagnostickou metodu</vt:lpstr>
      <vt:lpstr>Příklady využívaných a ne zrovna standardizovaných metod:</vt:lpstr>
      <vt:lpstr>Příklady využívaných a ne zrovna standardizovaných metod:</vt:lpstr>
      <vt:lpstr>Úkol pro vás:</vt:lpstr>
      <vt:lpstr>A obecně, jak hodnotit zdroje informací</vt:lpstr>
      <vt:lpstr>Ještě jednou: K čemu vám bude psychologie?</vt:lpstr>
      <vt:lpstr>Dotazy?</vt:lpstr>
      <vt:lpstr>Co zůstává nejasného?</vt:lpstr>
      <vt:lpstr>Doporučená literatura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pro učitele 1</dc:title>
  <dc:creator>DELL</dc:creator>
  <cp:lastModifiedBy>user</cp:lastModifiedBy>
  <cp:revision>94</cp:revision>
  <dcterms:created xsi:type="dcterms:W3CDTF">2017-09-07T16:02:19Z</dcterms:created>
  <dcterms:modified xsi:type="dcterms:W3CDTF">2018-11-12T19:35:09Z</dcterms:modified>
</cp:coreProperties>
</file>