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575" r:id="rId2"/>
    <p:sldId id="576" r:id="rId3"/>
    <p:sldId id="577" r:id="rId4"/>
    <p:sldId id="579" r:id="rId5"/>
    <p:sldId id="578" r:id="rId6"/>
    <p:sldId id="580" r:id="rId7"/>
    <p:sldId id="582" r:id="rId8"/>
    <p:sldId id="583" r:id="rId9"/>
    <p:sldId id="584" r:id="rId10"/>
    <p:sldId id="585" r:id="rId11"/>
    <p:sldId id="586" r:id="rId12"/>
    <p:sldId id="587" r:id="rId13"/>
    <p:sldId id="591" r:id="rId14"/>
    <p:sldId id="589" r:id="rId15"/>
    <p:sldId id="593" r:id="rId16"/>
    <p:sldId id="594" r:id="rId17"/>
    <p:sldId id="595" r:id="rId18"/>
    <p:sldId id="581" r:id="rId19"/>
    <p:sldId id="494" r:id="rId20"/>
    <p:sldId id="588" r:id="rId21"/>
    <p:sldId id="397" r:id="rId22"/>
    <p:sldId id="399" r:id="rId23"/>
    <p:sldId id="398" r:id="rId24"/>
    <p:sldId id="598" r:id="rId25"/>
    <p:sldId id="600" r:id="rId26"/>
    <p:sldId id="602" r:id="rId27"/>
    <p:sldId id="605" r:id="rId28"/>
    <p:sldId id="415" r:id="rId29"/>
    <p:sldId id="416" r:id="rId30"/>
    <p:sldId id="418" r:id="rId31"/>
    <p:sldId id="420" r:id="rId32"/>
    <p:sldId id="422" r:id="rId33"/>
    <p:sldId id="424" r:id="rId34"/>
    <p:sldId id="425" r:id="rId35"/>
    <p:sldId id="427" r:id="rId36"/>
    <p:sldId id="428" r:id="rId37"/>
    <p:sldId id="606" r:id="rId38"/>
    <p:sldId id="562" r:id="rId39"/>
    <p:sldId id="485" r:id="rId40"/>
    <p:sldId id="597" r:id="rId41"/>
    <p:sldId id="305" r:id="rId4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632" autoAdjust="0"/>
  </p:normalViewPr>
  <p:slideViewPr>
    <p:cSldViewPr>
      <p:cViewPr>
        <p:scale>
          <a:sx n="66" d="100"/>
          <a:sy n="66" d="100"/>
        </p:scale>
        <p:origin x="-150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928F290-EF41-4211-AE27-9CD921D82024}" type="datetimeFigureOut">
              <a:rPr lang="cs-CZ"/>
              <a:pPr>
                <a:defRPr/>
              </a:pPr>
              <a:t>22.2.2017</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smtClean="0"/>
              <a:t>Kliknutím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D38905C7-D32D-4DC4-9A6A-FBE95D11C885}" type="slidenum">
              <a:rPr lang="cs-CZ"/>
              <a:pPr>
                <a:defRPr/>
              </a:pPr>
              <a:t>‹#›</a:t>
            </a:fld>
            <a:endParaRPr lang="cs-CZ"/>
          </a:p>
        </p:txBody>
      </p:sp>
    </p:spTree>
    <p:extLst>
      <p:ext uri="{BB962C8B-B14F-4D97-AF65-F5344CB8AC3E}">
        <p14:creationId xmlns:p14="http://schemas.microsoft.com/office/powerpoint/2010/main" val="32684672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osobnostnirozvojpedagoga.cz/moduly/m1d/index.html#obsah" TargetMode="Externa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16</a:t>
            </a:fld>
            <a:endParaRPr lang="cs-CZ"/>
          </a:p>
        </p:txBody>
      </p:sp>
    </p:spTree>
    <p:extLst>
      <p:ext uri="{BB962C8B-B14F-4D97-AF65-F5344CB8AC3E}">
        <p14:creationId xmlns:p14="http://schemas.microsoft.com/office/powerpoint/2010/main" val="12873951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eaLnBrk="1" hangingPunct="1"/>
            <a:r>
              <a:rPr lang="cs-CZ" altLang="cs-CZ" sz="1200" dirty="0" smtClean="0"/>
              <a:t>Charakteristické jsou slabé vazby mezi členy skupiny („řídká sociální síť“). Řadě jedinců přitom vazby zcela schází a je zde hodně solitérů. Zcela chybí pocit sounáležitosti se třídou, ale také jakákoliv hierarchie. Většině žáků tento způsob komunikace zdánlivě vyhovuje. U těch, kterým nevyhovuje, převládá pasivita a pocit nevýznamnosti třídy. Svou vztahovou energii většinou investují mimo třídní kolektiv.</a:t>
            </a:r>
          </a:p>
          <a:p>
            <a:pPr eaLnBrk="1" fontAlgn="auto" hangingPunct="1">
              <a:spcAft>
                <a:spcPts val="0"/>
              </a:spcAft>
              <a:buFont typeface="Arial" pitchFamily="34" charset="0"/>
              <a:buChar char="•"/>
              <a:defRPr/>
            </a:pPr>
            <a:r>
              <a:rPr lang="cs-CZ" sz="1200" dirty="0" smtClean="0"/>
              <a:t>Chybí komunikace i spolupráce mezi, typické je vyhýbání se společným aktivitám, charakteristické je zaměření na vlastní výkon (např. sportovní třídy), převládá soutěživost, negativní atmosféra a třenice bez jasných vůdčích osobností </a:t>
            </a:r>
          </a:p>
          <a:p>
            <a:pPr eaLnBrk="1" fontAlgn="auto" hangingPunct="1">
              <a:spcAft>
                <a:spcPts val="0"/>
              </a:spcAft>
              <a:buFont typeface="Arial" pitchFamily="34" charset="0"/>
              <a:buChar char="•"/>
              <a:defRPr/>
            </a:pPr>
            <a:r>
              <a:rPr lang="cs-CZ" sz="1200" dirty="0" smtClean="0"/>
              <a:t>Nechybí výrazné osobnosti, ale nikdo nevede, jednotlivci mohou být milí a otevření, ale jako celek nefungují, každý se </a:t>
            </a:r>
            <a:r>
              <a:rPr lang="cs-CZ" sz="1200" dirty="0" err="1" smtClean="0"/>
              <a:t>snží</a:t>
            </a:r>
            <a:r>
              <a:rPr lang="cs-CZ" sz="1200" dirty="0" smtClean="0"/>
              <a:t> získat učitele na svou stranu</a:t>
            </a:r>
          </a:p>
          <a:p>
            <a:pPr eaLnBrk="1" fontAlgn="auto" hangingPunct="1">
              <a:spcAft>
                <a:spcPts val="0"/>
              </a:spcAft>
              <a:buFont typeface="Arial" pitchFamily="34" charset="0"/>
              <a:buChar char="•"/>
              <a:defRPr/>
            </a:pPr>
            <a:r>
              <a:rPr lang="cs-CZ" sz="1200" dirty="0" smtClean="0"/>
              <a:t>komunikace s učitelem je spíše chudší – aktivní spíše v negativním významu - stěžování si na spolužáky, „bonzování“, výmluvy apod. </a:t>
            </a:r>
          </a:p>
          <a:p>
            <a:pPr eaLnBrk="1" fontAlgn="auto" hangingPunct="1">
              <a:spcAft>
                <a:spcPts val="0"/>
              </a:spcAft>
              <a:buFont typeface="Arial" pitchFamily="34" charset="0"/>
              <a:buChar char="•"/>
              <a:defRPr/>
            </a:pPr>
            <a:r>
              <a:rPr lang="cs-CZ" sz="1200" dirty="0" smtClean="0"/>
              <a:t>Dobré je mapování a pojmenování problému třídy, pak zjištění existence dílčích norem</a:t>
            </a:r>
          </a:p>
          <a:p>
            <a:pPr eaLnBrk="1" fontAlgn="auto" hangingPunct="1">
              <a:spcAft>
                <a:spcPts val="0"/>
              </a:spcAft>
              <a:buFont typeface="Arial" pitchFamily="34" charset="0"/>
              <a:buChar char="•"/>
              <a:defRPr/>
            </a:pPr>
            <a:r>
              <a:rPr lang="cs-CZ" sz="1200" dirty="0" smtClean="0"/>
              <a:t>Nutné je ukázat rozdíl mezi „jsem lepší/horší než ty“ a „jsem jiný než ty“,  vytvářet a posilovat skupinové vazby, podporovat vzájemnost a sounáležitost skrze práci se skupinkami a ve skupinkách. </a:t>
            </a:r>
          </a:p>
          <a:p>
            <a:pPr eaLnBrk="1" fontAlgn="auto" hangingPunct="1">
              <a:spcAft>
                <a:spcPts val="0"/>
              </a:spcAft>
              <a:buFont typeface="Arial" pitchFamily="34" charset="0"/>
              <a:buChar char="•"/>
              <a:defRPr/>
            </a:pPr>
            <a:r>
              <a:rPr lang="cs-CZ" sz="1200" dirty="0" smtClean="0"/>
              <a:t>Vhodné je vnášení témat zvnějšku (dilemata, hraní rolí…). Dočasně je možné využít „soutěžení s jinou třídou“ a to až do vytvoření pocitu sounáležitosti. Poté, co žáci začnou sounáležitost cítit a vezmou ji za svou, je nutné začít rozvíjet spolupráci.</a:t>
            </a:r>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32</a:t>
            </a:fld>
            <a:endParaRPr lang="cs-CZ"/>
          </a:p>
        </p:txBody>
      </p:sp>
    </p:spTree>
    <p:extLst>
      <p:ext uri="{BB962C8B-B14F-4D97-AF65-F5344CB8AC3E}">
        <p14:creationId xmlns:p14="http://schemas.microsoft.com/office/powerpoint/2010/main" val="32556744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eaLnBrk="1" fontAlgn="auto" hangingPunct="1">
              <a:spcAft>
                <a:spcPts val="0"/>
              </a:spcAft>
              <a:buFont typeface="Arial" pitchFamily="34" charset="0"/>
              <a:buChar char="•"/>
              <a:defRPr/>
            </a:pPr>
            <a:r>
              <a:rPr lang="cs-CZ" dirty="0" smtClean="0"/>
              <a:t>na první pohled spolu žáci bez obtíží komunikují  (normy  jsou totiž jasně určeny,  všemi přijímány a funkční)</a:t>
            </a:r>
          </a:p>
          <a:p>
            <a:pPr eaLnBrk="1" fontAlgn="auto" hangingPunct="1">
              <a:spcAft>
                <a:spcPts val="0"/>
              </a:spcAft>
              <a:buFont typeface="Arial" pitchFamily="34" charset="0"/>
              <a:buChar char="•"/>
              <a:defRPr/>
            </a:pPr>
            <a:r>
              <a:rPr lang="cs-CZ" dirty="0" smtClean="0"/>
              <a:t>Zvnějšku často není na první pohled poznat žádná patologie.</a:t>
            </a:r>
          </a:p>
          <a:p>
            <a:pPr eaLnBrk="1" fontAlgn="auto" hangingPunct="1">
              <a:spcAft>
                <a:spcPts val="0"/>
              </a:spcAft>
              <a:buFont typeface="Arial" pitchFamily="34" charset="0"/>
              <a:buChar char="•"/>
              <a:defRPr/>
            </a:pPr>
            <a:r>
              <a:rPr lang="cs-CZ" dirty="0" smtClean="0"/>
              <a:t>třída jasně dává najevo, že učitel ji prostě nezajímá nebo s učitelem komunikuje pouze určitá malá skupinka žáků, která tím vlastně posvěcuje fungování negativních norem (tito žáci totiž předávají učiteli pouze částečné informace o dění ve třídě – říkají to, co chtějí, případně to, co chce učitel slyšet)</a:t>
            </a:r>
          </a:p>
          <a:p>
            <a:pPr eaLnBrk="1" fontAlgn="auto" hangingPunct="1">
              <a:spcAft>
                <a:spcPts val="0"/>
              </a:spcAft>
              <a:buFont typeface="Arial" pitchFamily="34" charset="0"/>
              <a:buChar char="•"/>
              <a:defRPr/>
            </a:pPr>
            <a:r>
              <a:rPr lang="cs-CZ" dirty="0" smtClean="0"/>
              <a:t>V komunikaci je však zřejmá přítomnost „tabu“ – jsou věci, na které se neodpovídá a o nichž se nemluví. Učitel se často nechá ukolébat v domnění, že je vše v pořádku. </a:t>
            </a:r>
          </a:p>
          <a:p>
            <a:pPr eaLnBrk="1" fontAlgn="auto" hangingPunct="1">
              <a:spcAft>
                <a:spcPts val="0"/>
              </a:spcAft>
              <a:buFont typeface="Arial" pitchFamily="34" charset="0"/>
              <a:buChar char="•"/>
              <a:defRPr/>
            </a:pPr>
            <a:r>
              <a:rPr lang="cs-CZ" dirty="0" smtClean="0"/>
              <a:t>Ti, kteří by  mohli vystoupit proti, to často neudělají, protože to považují za zbytečné (zkusili to a nedopadlo to dobře), případně to udělají, ale učitel jim nevěří a vše bagatelizuje.</a:t>
            </a:r>
          </a:p>
          <a:p>
            <a:pPr eaLnBrk="1" fontAlgn="auto" hangingPunct="1">
              <a:spcAft>
                <a:spcPts val="0"/>
              </a:spcAft>
              <a:buFont typeface="Arial" pitchFamily="34" charset="0"/>
              <a:buChar char="•"/>
              <a:defRPr/>
            </a:pPr>
            <a:r>
              <a:rPr lang="cs-CZ" dirty="0" smtClean="0"/>
              <a:t>Mapování je možně díky komunikaci s učitelským sborem. Velmi vhodné je také přizvání externího odborníka </a:t>
            </a:r>
          </a:p>
          <a:p>
            <a:pPr eaLnBrk="1" fontAlgn="auto" hangingPunct="1">
              <a:spcAft>
                <a:spcPts val="0"/>
              </a:spcAft>
              <a:buFont typeface="Arial" pitchFamily="34" charset="0"/>
              <a:buChar char="•"/>
              <a:defRPr/>
            </a:pPr>
            <a:r>
              <a:rPr lang="cs-CZ" dirty="0" smtClean="0"/>
              <a:t> Nutné je mapování vztahů ve třídě a aktivní spolupráce se školním metodikem prevence a vedením školy. </a:t>
            </a:r>
          </a:p>
          <a:p>
            <a:pPr eaLnBrk="1" fontAlgn="auto" hangingPunct="1">
              <a:spcAft>
                <a:spcPts val="0"/>
              </a:spcAft>
              <a:buFont typeface="Arial" pitchFamily="34" charset="0"/>
              <a:buChar char="•"/>
              <a:defRPr/>
            </a:pPr>
            <a:r>
              <a:rPr lang="cs-CZ" dirty="0" smtClean="0"/>
              <a:t>Nutné je také zmapování stávajících norem (jak to tady funguje, kdo, co, jak, proč?) Při mapování se zjistí, že místo sounáležitosti zde existuje jasná mocenská hierarchie. Nutné je pamatovat na to, že skuteční vůdcové (tvůrci negativních norem) bývají obvykle skryti a často jsou součástí oné aktivně komunikující skupinky.</a:t>
            </a:r>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34</a:t>
            </a:fld>
            <a:endParaRPr lang="cs-CZ"/>
          </a:p>
        </p:txBody>
      </p:sp>
    </p:spTree>
    <p:extLst>
      <p:ext uri="{BB962C8B-B14F-4D97-AF65-F5344CB8AC3E}">
        <p14:creationId xmlns:p14="http://schemas.microsoft.com/office/powerpoint/2010/main" val="29311669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35</a:t>
            </a:fld>
            <a:endParaRPr lang="cs-CZ"/>
          </a:p>
        </p:txBody>
      </p:sp>
    </p:spTree>
    <p:extLst>
      <p:ext uri="{BB962C8B-B14F-4D97-AF65-F5344CB8AC3E}">
        <p14:creationId xmlns:p14="http://schemas.microsoft.com/office/powerpoint/2010/main" val="21183613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cs-CZ" altLang="cs-CZ" smtClean="0"/>
          </a:p>
        </p:txBody>
      </p:sp>
      <p:sp>
        <p:nvSpPr>
          <p:cNvPr id="138244"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C837B75-FF90-4BAB-A808-7DA4C297B212}" type="slidenum">
              <a:rPr lang="cs-CZ" altLang="cs-CZ" smtClean="0"/>
              <a:pPr eaLnBrk="1" hangingPunct="1"/>
              <a:t>38</a:t>
            </a:fld>
            <a:endParaRPr lang="cs-CZ" altLang="cs-CZ"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dirty="0" smtClean="0">
                <a:hlinkClick r:id="rId3"/>
              </a:rPr>
              <a:t>http://osobnostnirozvojpedagoga.cz/moduly/m1d/index.html#obsah</a:t>
            </a:r>
            <a:r>
              <a:rPr lang="cs-CZ" sz="1200" dirty="0" smtClean="0"/>
              <a:t> </a:t>
            </a:r>
            <a:endParaRPr lang="cs-CZ" dirty="0"/>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39</a:t>
            </a:fld>
            <a:endParaRPr lang="cs-CZ"/>
          </a:p>
        </p:txBody>
      </p:sp>
    </p:spTree>
    <p:extLst>
      <p:ext uri="{BB962C8B-B14F-4D97-AF65-F5344CB8AC3E}">
        <p14:creationId xmlns:p14="http://schemas.microsoft.com/office/powerpoint/2010/main" val="1323272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17</a:t>
            </a:fld>
            <a:endParaRPr lang="cs-CZ"/>
          </a:p>
        </p:txBody>
      </p:sp>
    </p:spTree>
    <p:extLst>
      <p:ext uri="{BB962C8B-B14F-4D97-AF65-F5344CB8AC3E}">
        <p14:creationId xmlns:p14="http://schemas.microsoft.com/office/powerpoint/2010/main" val="1287395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18</a:t>
            </a:fld>
            <a:endParaRPr lang="cs-CZ"/>
          </a:p>
        </p:txBody>
      </p:sp>
    </p:spTree>
    <p:extLst>
      <p:ext uri="{BB962C8B-B14F-4D97-AF65-F5344CB8AC3E}">
        <p14:creationId xmlns:p14="http://schemas.microsoft.com/office/powerpoint/2010/main" val="2952964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cs-CZ" dirty="0" smtClean="0"/>
              <a:t>Sociální skupina = </a:t>
            </a:r>
            <a:r>
              <a:rPr lang="cs-CZ" altLang="cs-CZ" dirty="0" smtClean="0"/>
              <a:t>určitý počet lidí, kteří mají něco společného, kteří vytvářejí vnitřně a funkčně propojený celek. </a:t>
            </a:r>
          </a:p>
          <a:p>
            <a:pPr marL="0" marR="0" indent="0" algn="l" defTabSz="914400" rtl="0" eaLnBrk="0" fontAlgn="base" latinLnBrk="0" hangingPunct="0">
              <a:lnSpc>
                <a:spcPct val="100000"/>
              </a:lnSpc>
              <a:spcBef>
                <a:spcPct val="30000"/>
              </a:spcBef>
              <a:spcAft>
                <a:spcPct val="0"/>
              </a:spcAft>
              <a:buClrTx/>
              <a:buSzTx/>
              <a:buFontTx/>
              <a:buNone/>
              <a:tabLst/>
              <a:defRPr/>
            </a:pPr>
            <a:r>
              <a:rPr lang="cs-CZ" altLang="cs-CZ" dirty="0" smtClean="0"/>
              <a:t>Seskupení/Soc. kategorie = množiny lidí, které mají sice něco společného, ale netvoří vnitřně funkčně propojený celek</a:t>
            </a:r>
          </a:p>
          <a:p>
            <a:pPr marL="0" indent="0">
              <a:buFont typeface="Arial" charset="0"/>
              <a:buNone/>
            </a:pPr>
            <a:r>
              <a:rPr lang="cs-CZ" altLang="cs-CZ" sz="1200" b="1" dirty="0" smtClean="0"/>
              <a:t>Formální skupiny </a:t>
            </a:r>
            <a:r>
              <a:rPr lang="cs-CZ" altLang="cs-CZ" sz="1200" dirty="0" smtClean="0"/>
              <a:t>jsou záměrně vytvářené, zpravidla jsou oficiálně ustanoveny a jejich struktura a pravidla vnitřního života jsou ustanoveny formalizovaným způsobem …“ (Výrost, &amp; Slaměník, 2008, 326). Zdroje skupinové struktury skupiny stojí mimo skupinu. </a:t>
            </a:r>
          </a:p>
          <a:p>
            <a:pPr marL="0" indent="0">
              <a:buFont typeface="Arial" charset="0"/>
              <a:buNone/>
            </a:pPr>
            <a:r>
              <a:rPr lang="cs-CZ" altLang="cs-CZ" sz="1200" dirty="0" smtClean="0"/>
              <a:t>Struktura a způsob fungování </a:t>
            </a:r>
            <a:r>
              <a:rPr lang="cs-CZ" altLang="cs-CZ" sz="1200" b="1" dirty="0" smtClean="0"/>
              <a:t>neformální skupiny </a:t>
            </a:r>
            <a:r>
              <a:rPr lang="cs-CZ" altLang="cs-CZ" sz="1200" dirty="0" smtClean="0"/>
              <a:t>vychází přímo ze skupiny samotné. Neformální vztahy a struktury však vznikají také ve formálních skupinách, naopak v neformálních skupinách mohou být některé otázky skupinového života formalizované.</a:t>
            </a:r>
          </a:p>
          <a:p>
            <a:r>
              <a:rPr lang="cs-CZ" dirty="0" smtClean="0"/>
              <a:t>Malá skupina = </a:t>
            </a:r>
            <a:r>
              <a:rPr lang="cs-CZ" altLang="cs-CZ" sz="1200" dirty="0" smtClean="0"/>
              <a:t>tvoří ji osoby, které se navzájem znají, navzájem spolu komunikují a jsou formálně nebo neformálně integrovány nějakým společným cílem“ (</a:t>
            </a:r>
            <a:r>
              <a:rPr lang="cs-CZ" altLang="cs-CZ" sz="1200" dirty="0" err="1" smtClean="0"/>
              <a:t>Nakonečný</a:t>
            </a:r>
            <a:r>
              <a:rPr lang="cs-CZ" altLang="cs-CZ" sz="1200" dirty="0" smtClean="0"/>
              <a:t>, 2009, 383);</a:t>
            </a:r>
            <a:r>
              <a:rPr lang="cs-CZ" altLang="cs-CZ" sz="1200" baseline="0" dirty="0" smtClean="0"/>
              <a:t> m</a:t>
            </a:r>
            <a:r>
              <a:rPr lang="cs-CZ" altLang="cs-CZ" sz="1200" dirty="0" smtClean="0"/>
              <a:t>alé skupiny se vyznačují intenzivními interpersonálními vztahy mezi všemi členy, které dále charakterizuje společné vědomí „my“.</a:t>
            </a:r>
          </a:p>
          <a:p>
            <a:r>
              <a:rPr lang="cs-CZ" altLang="cs-CZ" sz="1200" b="0" dirty="0" smtClean="0"/>
              <a:t>Velká skupina = </a:t>
            </a:r>
            <a:r>
              <a:rPr lang="cs-CZ" altLang="cs-CZ" sz="1200" dirty="0" smtClean="0"/>
              <a:t>početný soubor osob s nějakou společnou demografickou charakteristikou</a:t>
            </a:r>
          </a:p>
          <a:p>
            <a:r>
              <a:rPr lang="cs-CZ" altLang="cs-CZ" sz="1200" dirty="0" smtClean="0"/>
              <a:t>Primární skupina</a:t>
            </a:r>
            <a:r>
              <a:rPr lang="cs-CZ" altLang="cs-CZ" sz="1200" baseline="0" dirty="0" smtClean="0"/>
              <a:t> = </a:t>
            </a:r>
            <a:r>
              <a:rPr lang="cs-CZ" altLang="cs-CZ" sz="1200" dirty="0" smtClean="0"/>
              <a:t>vyznačuje</a:t>
            </a:r>
            <a:r>
              <a:rPr lang="cs-CZ" altLang="cs-CZ" sz="1200" baseline="0" dirty="0" smtClean="0"/>
              <a:t> se</a:t>
            </a:r>
            <a:r>
              <a:rPr lang="cs-CZ" altLang="cs-CZ" sz="1200" dirty="0" smtClean="0"/>
              <a:t> silným vlivem na své členy, bývá zpravidla malá, v čase trvalejší, její členové jsou v bezprostředním kontaktu a panují mezi nimi těsné, intimní osobní vztahy (neformální). </a:t>
            </a:r>
          </a:p>
          <a:p>
            <a:r>
              <a:rPr lang="cs-CZ" altLang="cs-CZ" sz="1200" dirty="0" smtClean="0"/>
              <a:t>Sekundární skupina = bývá naopak velká</a:t>
            </a:r>
            <a:r>
              <a:rPr lang="cs-CZ" altLang="cs-CZ" sz="1200" baseline="0" dirty="0" smtClean="0"/>
              <a:t> </a:t>
            </a:r>
            <a:r>
              <a:rPr lang="cs-CZ" altLang="cs-CZ" sz="1200" dirty="0" smtClean="0"/>
              <a:t>s převážně neosobními, formálními vztahy (formální). Hlavním ukazatelem je těsnost vztahů mezi členy skupiny. </a:t>
            </a:r>
          </a:p>
          <a:p>
            <a:r>
              <a:rPr lang="cs-CZ" altLang="cs-CZ" dirty="0" smtClean="0"/>
              <a:t>Členská skupina = ta, jíž je jedinec členem. </a:t>
            </a:r>
          </a:p>
          <a:p>
            <a:r>
              <a:rPr lang="cs-CZ" altLang="cs-CZ" dirty="0" smtClean="0"/>
              <a:t>K pozitivně </a:t>
            </a:r>
            <a:r>
              <a:rPr lang="cs-CZ" altLang="cs-CZ" b="1" dirty="0" smtClean="0"/>
              <a:t>referenční skupině </a:t>
            </a:r>
            <a:r>
              <a:rPr lang="cs-CZ" altLang="cs-CZ" dirty="0" smtClean="0"/>
              <a:t>jedinec touží příslušet, případně je rád za to, že k ní přísluší. Naopak k negativně referenční skupině jedinec patří nerad, nebo k ní nepatří a ani nechce patřit (</a:t>
            </a:r>
            <a:r>
              <a:rPr lang="cs-CZ" altLang="cs-CZ" dirty="0" err="1" smtClean="0"/>
              <a:t>Nakonečný</a:t>
            </a:r>
            <a:r>
              <a:rPr lang="cs-CZ" altLang="cs-CZ" dirty="0" smtClean="0"/>
              <a:t>, 2009).</a:t>
            </a:r>
          </a:p>
          <a:p>
            <a:r>
              <a:rPr lang="cs-CZ" sz="1200" kern="1200" dirty="0" smtClean="0">
                <a:solidFill>
                  <a:schemeClr val="tx1"/>
                </a:solidFill>
                <a:effectLst/>
                <a:latin typeface="+mn-lt"/>
                <a:ea typeface="+mn-ea"/>
                <a:cs typeface="+mn-cs"/>
              </a:rPr>
              <a:t>Jestliže se jedinec považuje za člena určité skupiny, mluvíme pak o </a:t>
            </a:r>
            <a:r>
              <a:rPr lang="cs-CZ" sz="1200" b="1" kern="1200" dirty="0" smtClean="0">
                <a:solidFill>
                  <a:schemeClr val="tx1"/>
                </a:solidFill>
                <a:effectLst/>
                <a:latin typeface="+mn-lt"/>
                <a:ea typeface="+mn-ea"/>
                <a:cs typeface="+mn-cs"/>
              </a:rPr>
              <a:t>skupině vlastní</a:t>
            </a:r>
            <a:r>
              <a:rPr lang="cs-CZ" sz="1200" kern="1200" dirty="0" smtClean="0">
                <a:solidFill>
                  <a:schemeClr val="tx1"/>
                </a:solidFill>
                <a:effectLst/>
                <a:latin typeface="+mn-lt"/>
                <a:ea typeface="+mn-ea"/>
                <a:cs typeface="+mn-cs"/>
              </a:rPr>
              <a:t>. Jedinec sám říká „MY“. V opačném případě mluvíme o </a:t>
            </a:r>
            <a:r>
              <a:rPr lang="cs-CZ" sz="1200" b="1" kern="1200" dirty="0" smtClean="0">
                <a:solidFill>
                  <a:schemeClr val="tx1"/>
                </a:solidFill>
                <a:effectLst/>
                <a:latin typeface="+mn-lt"/>
                <a:ea typeface="+mn-ea"/>
                <a:cs typeface="+mn-cs"/>
              </a:rPr>
              <a:t>skupině cizí</a:t>
            </a:r>
            <a:r>
              <a:rPr lang="cs-CZ" sz="1200" kern="1200" dirty="0" smtClean="0">
                <a:solidFill>
                  <a:schemeClr val="tx1"/>
                </a:solidFill>
                <a:effectLst/>
                <a:latin typeface="+mn-lt"/>
                <a:ea typeface="+mn-ea"/>
                <a:cs typeface="+mn-cs"/>
              </a:rPr>
              <a:t>, se kterou nemáme nic společného, jedinec pak říká „ONI“. Může tedy docházet</a:t>
            </a:r>
            <a:r>
              <a:rPr lang="cs-CZ" sz="1200" kern="1200" baseline="0" dirty="0" smtClean="0">
                <a:solidFill>
                  <a:schemeClr val="tx1"/>
                </a:solidFill>
                <a:effectLst/>
                <a:latin typeface="+mn-lt"/>
                <a:ea typeface="+mn-ea"/>
                <a:cs typeface="+mn-cs"/>
              </a:rPr>
              <a:t> ke </a:t>
            </a:r>
            <a:r>
              <a:rPr lang="cs-CZ" sz="1200" kern="1200" dirty="0" smtClean="0">
                <a:solidFill>
                  <a:schemeClr val="tx1"/>
                </a:solidFill>
                <a:effectLst/>
                <a:latin typeface="+mn-lt"/>
                <a:ea typeface="+mn-ea"/>
                <a:cs typeface="+mn-cs"/>
              </a:rPr>
              <a:t>zdůrazňování a následně ke zveličování rozdílů mezi skupinami, což</a:t>
            </a:r>
            <a:r>
              <a:rPr lang="cs-CZ" sz="1200" kern="1200" baseline="0" dirty="0" smtClean="0">
                <a:solidFill>
                  <a:schemeClr val="tx1"/>
                </a:solidFill>
                <a:effectLst/>
                <a:latin typeface="+mn-lt"/>
                <a:ea typeface="+mn-ea"/>
                <a:cs typeface="+mn-cs"/>
              </a:rPr>
              <a:t> vede </a:t>
            </a:r>
            <a:r>
              <a:rPr lang="cs-CZ" sz="1200" kern="1200" dirty="0" smtClean="0">
                <a:solidFill>
                  <a:schemeClr val="tx1"/>
                </a:solidFill>
                <a:effectLst/>
                <a:latin typeface="+mn-lt"/>
                <a:ea typeface="+mn-ea"/>
                <a:cs typeface="+mn-cs"/>
              </a:rPr>
              <a:t>k vyšší soudržnosti (kohezi)</a:t>
            </a:r>
            <a:r>
              <a:rPr lang="cs-CZ" sz="1200" kern="1200" baseline="0" dirty="0" smtClean="0">
                <a:solidFill>
                  <a:schemeClr val="tx1"/>
                </a:solidFill>
                <a:effectLst/>
                <a:latin typeface="+mn-lt"/>
                <a:ea typeface="+mn-ea"/>
                <a:cs typeface="+mn-cs"/>
              </a:rPr>
              <a:t> v rámci </a:t>
            </a:r>
            <a:r>
              <a:rPr lang="cs-CZ" sz="1200" kern="1200" dirty="0" smtClean="0">
                <a:solidFill>
                  <a:schemeClr val="tx1"/>
                </a:solidFill>
                <a:effectLst/>
                <a:latin typeface="+mn-lt"/>
                <a:ea typeface="+mn-ea"/>
                <a:cs typeface="+mn-cs"/>
              </a:rPr>
              <a:t>vlastní skupiny (in-</a:t>
            </a:r>
            <a:r>
              <a:rPr lang="cs-CZ" sz="1200" kern="1200" dirty="0" err="1" smtClean="0">
                <a:solidFill>
                  <a:schemeClr val="tx1"/>
                </a:solidFill>
                <a:effectLst/>
                <a:latin typeface="+mn-lt"/>
                <a:ea typeface="+mn-ea"/>
                <a:cs typeface="+mn-cs"/>
              </a:rPr>
              <a:t>group</a:t>
            </a:r>
            <a:r>
              <a:rPr lang="cs-CZ" sz="1200" kern="1200" dirty="0" smtClean="0">
                <a:solidFill>
                  <a:schemeClr val="tx1"/>
                </a:solidFill>
                <a:effectLst/>
                <a:latin typeface="+mn-lt"/>
                <a:ea typeface="+mn-ea"/>
                <a:cs typeface="+mn-cs"/>
              </a:rPr>
              <a:t>) a k silnému nepřátelství ke skupině cizí (</a:t>
            </a:r>
            <a:r>
              <a:rPr lang="cs-CZ" sz="1200" kern="1200" dirty="0" err="1" smtClean="0">
                <a:solidFill>
                  <a:schemeClr val="tx1"/>
                </a:solidFill>
                <a:effectLst/>
                <a:latin typeface="+mn-lt"/>
                <a:ea typeface="+mn-ea"/>
                <a:cs typeface="+mn-cs"/>
              </a:rPr>
              <a:t>out-group</a:t>
            </a:r>
            <a:r>
              <a:rPr lang="cs-CZ" sz="1200" kern="1200" dirty="0" smtClean="0">
                <a:solidFill>
                  <a:schemeClr val="tx1"/>
                </a:solidFill>
                <a:effectLst/>
                <a:latin typeface="+mn-lt"/>
                <a:ea typeface="+mn-ea"/>
                <a:cs typeface="+mn-cs"/>
              </a:rPr>
              <a:t>). </a:t>
            </a:r>
            <a:endParaRPr lang="cs-CZ" altLang="cs-CZ" sz="1200" dirty="0" smtClean="0"/>
          </a:p>
          <a:p>
            <a:endParaRPr lang="cs-CZ" dirty="0"/>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19</a:t>
            </a:fld>
            <a:endParaRPr lang="cs-CZ"/>
          </a:p>
        </p:txBody>
      </p:sp>
    </p:spTree>
    <p:extLst>
      <p:ext uri="{BB962C8B-B14F-4D97-AF65-F5344CB8AC3E}">
        <p14:creationId xmlns:p14="http://schemas.microsoft.com/office/powerpoint/2010/main" val="29231284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22</a:t>
            </a:fld>
            <a:endParaRPr lang="cs-CZ"/>
          </a:p>
        </p:txBody>
      </p:sp>
    </p:spTree>
    <p:extLst>
      <p:ext uri="{BB962C8B-B14F-4D97-AF65-F5344CB8AC3E}">
        <p14:creationId xmlns:p14="http://schemas.microsoft.com/office/powerpoint/2010/main" val="1288176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eaLnBrk="1" fontAlgn="auto" hangingPunct="1">
              <a:spcBef>
                <a:spcPts val="0"/>
              </a:spcBef>
              <a:spcAft>
                <a:spcPts val="0"/>
              </a:spcAft>
              <a:buFont typeface="Arial" charset="0"/>
              <a:buNone/>
              <a:defRPr/>
            </a:pPr>
            <a:r>
              <a:rPr lang="cs-CZ" sz="1200" dirty="0" smtClean="0"/>
              <a:t>1.fáze - Vznik skupiny (fáze „orientace a závislosti“): první kontakty a orientace, nejistota jednotlivých členů, zdrženlivost, odstup a ochrana, hledání pevných norem, projev navyklých způsobů chování, testování vedoucího</a:t>
            </a: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cs-CZ" sz="1200" dirty="0" smtClean="0"/>
              <a:t>2.fáze - Boj o moc a kontrolu, kvašení (fáze „konflikty a protest“): členové se stávají osobnějšími, vliv jednotlivce na dění, tahanice o témata a věcné obsahy, snahy o nalezení vlastní pozice, boje o status, kritika ostatních účastníků, vytváření podskupin, diskuse o chování vedoucího</a:t>
            </a: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cs-CZ" sz="1200" dirty="0" smtClean="0"/>
              <a:t>3.fáze - Důvěrnost a intimita, vyjasnění (fáze „soudržnosti“): přehnaně konkurenční chování ustupuje, otevřená komunikace, zintenzivňuje se spolupráce, výměna nápadů a názorů, ujasnění potřeb, akceptování  druhých, rozvoj systému vztahů, vytváří se pocit sounáležitosti, budování vztahů</a:t>
            </a: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cs-CZ" dirty="0" smtClean="0"/>
              <a:t>4.fáze - Diferenciace, jednání (fáze „cílevědomé činnosti“): skupina je plně práceschopná, silná soudržnost skupiny, identifikace jednotlivce se skupinou, zvýšená ochota jednotlivce dávat, opravdový pocit sounáležitosti, úkol skupiny je prioritou, skupina je schopna se řídit sama</a:t>
            </a:r>
          </a:p>
          <a:p>
            <a:pPr marL="0" marR="0" indent="0" algn="l" defTabSz="914400" rtl="0" eaLnBrk="1" fontAlgn="auto" latinLnBrk="0" hangingPunct="1">
              <a:lnSpc>
                <a:spcPct val="100000"/>
              </a:lnSpc>
              <a:spcBef>
                <a:spcPts val="0"/>
              </a:spcBef>
              <a:spcAft>
                <a:spcPts val="0"/>
              </a:spcAft>
              <a:buClrTx/>
              <a:buSzTx/>
              <a:buFont typeface="Arial" charset="0"/>
              <a:buNone/>
              <a:tabLst/>
              <a:defRPr/>
            </a:pPr>
            <a:r>
              <a:rPr lang="cs-CZ" dirty="0" smtClean="0"/>
              <a:t>5.Fáze - Rozdělení a rozpouštění: nový neklid, ambivalence ve vztazích, vynořování dřívějších zážitků, snaha vyhnout se rozchodu, vyhledávání nových skupin</a:t>
            </a:r>
            <a:endParaRPr lang="cs-CZ" sz="1200" dirty="0" smtClean="0"/>
          </a:p>
          <a:p>
            <a:pPr marL="0" indent="0" eaLnBrk="1" fontAlgn="auto" hangingPunct="1">
              <a:spcBef>
                <a:spcPts val="0"/>
              </a:spcBef>
              <a:spcAft>
                <a:spcPts val="0"/>
              </a:spcAft>
              <a:buFont typeface="Arial" charset="0"/>
              <a:buNone/>
              <a:defRPr/>
            </a:pPr>
            <a:endParaRPr lang="cs-CZ" sz="1200" dirty="0" smtClean="0"/>
          </a:p>
          <a:p>
            <a:r>
              <a:rPr lang="cs-CZ" sz="1200" b="0" i="0" u="none" strike="noStrike" kern="1200" baseline="0" dirty="0" smtClean="0">
                <a:solidFill>
                  <a:schemeClr val="tx1"/>
                </a:solidFill>
                <a:latin typeface="+mn-lt"/>
                <a:ea typeface="+mn-ea"/>
                <a:cs typeface="+mn-cs"/>
              </a:rPr>
              <a:t>	</a:t>
            </a:r>
          </a:p>
          <a:p>
            <a:endParaRPr lang="cs-CZ" dirty="0"/>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26</a:t>
            </a:fld>
            <a:endParaRPr lang="cs-CZ"/>
          </a:p>
        </p:txBody>
      </p:sp>
    </p:spTree>
    <p:extLst>
      <p:ext uri="{BB962C8B-B14F-4D97-AF65-F5344CB8AC3E}">
        <p14:creationId xmlns:p14="http://schemas.microsoft.com/office/powerpoint/2010/main" val="426823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buFont typeface="Arial" charset="0"/>
              <a:buNone/>
            </a:pPr>
            <a:r>
              <a:rPr lang="cs-CZ" altLang="cs-CZ" dirty="0" smtClean="0"/>
              <a:t>Pravidla fungování ve třídě</a:t>
            </a:r>
          </a:p>
          <a:p>
            <a:pPr eaLnBrk="1" hangingPunct="1">
              <a:buFont typeface="Arial" charset="0"/>
              <a:buNone/>
            </a:pPr>
            <a:r>
              <a:rPr lang="cs-CZ" altLang="cs-CZ" dirty="0" smtClean="0"/>
              <a:t>	- </a:t>
            </a:r>
            <a:r>
              <a:rPr lang="cs-CZ" altLang="cs-CZ" sz="1200" dirty="0" smtClean="0"/>
              <a:t>vytvářejí hranice</a:t>
            </a:r>
          </a:p>
          <a:p>
            <a:pPr eaLnBrk="1" hangingPunct="1">
              <a:buFont typeface="Arial" charset="0"/>
              <a:buNone/>
            </a:pPr>
            <a:r>
              <a:rPr lang="cs-CZ" altLang="cs-CZ" sz="1200" dirty="0" smtClean="0"/>
              <a:t>	- dávají jistotu</a:t>
            </a:r>
          </a:p>
          <a:p>
            <a:pPr eaLnBrk="1" hangingPunct="1">
              <a:buFont typeface="Arial" charset="0"/>
              <a:buNone/>
            </a:pPr>
            <a:r>
              <a:rPr lang="cs-CZ" altLang="cs-CZ" sz="1200" dirty="0" smtClean="0"/>
              <a:t>	- mohou se týkat veškerého chování ve třídě a ve škole</a:t>
            </a:r>
          </a:p>
          <a:p>
            <a:pPr eaLnBrk="1" hangingPunct="1">
              <a:buFont typeface="Arial" charset="0"/>
              <a:buNone/>
            </a:pPr>
            <a:r>
              <a:rPr lang="cs-CZ" altLang="cs-CZ" sz="1200" dirty="0" smtClean="0"/>
              <a:t>	- důležitá je oblast slušného chování</a:t>
            </a:r>
          </a:p>
          <a:p>
            <a:pPr eaLnBrk="1" hangingPunct="1">
              <a:buFont typeface="Arial" charset="0"/>
              <a:buNone/>
            </a:pPr>
            <a:r>
              <a:rPr lang="cs-CZ" altLang="cs-CZ" sz="1200" dirty="0" smtClean="0"/>
              <a:t>	- na vytváření by se měli podílet žáci</a:t>
            </a:r>
          </a:p>
          <a:p>
            <a:pPr eaLnBrk="1" hangingPunct="1"/>
            <a:r>
              <a:rPr lang="cs-CZ" altLang="cs-CZ" dirty="0" smtClean="0"/>
              <a:t>Nemělo by jich být mnoho  (3 – 5), formulace pokud možno pozitivní - dáme-li do formulace „budeme se snažit, aby…“, je to vstřícnější, lépe se to plní</a:t>
            </a:r>
          </a:p>
          <a:p>
            <a:pPr eaLnBrk="1" hangingPunct="1">
              <a:buFont typeface="Arial" charset="0"/>
              <a:buNone/>
            </a:pPr>
            <a:r>
              <a:rPr lang="cs-CZ" altLang="cs-CZ" dirty="0" smtClean="0"/>
              <a:t>Je potřeba zabývat se tím, co se stane, když se pravidla nebudou plnit.</a:t>
            </a:r>
            <a:r>
              <a:rPr lang="cs-CZ" altLang="cs-CZ" baseline="0" dirty="0" smtClean="0"/>
              <a:t> </a:t>
            </a:r>
            <a:r>
              <a:rPr lang="cs-CZ" altLang="cs-CZ" dirty="0" smtClean="0"/>
              <a:t>Nechat žáky, aby to sami navrhli; individuální řešení versus jasné sankce. Ideální situace pro tvorbu pravidel je na 1. stupni, kde je tvoří se žáky jeden učitel, na druhém stupni by měla třída formulovat svá pravidla s třídním učitelem (inovovat dřívější pravidla), ostatní učitelé by je měli možnost znát (nejlépe když jsou vyvěšené). Pro každý předmět si učitelé zvlášť stanovují svá očekávání a postupy - </a:t>
            </a:r>
            <a:r>
              <a:rPr lang="cs-CZ" altLang="cs-CZ" sz="1200" dirty="0" smtClean="0"/>
              <a:t>způsoby, jak provádět konkrétní činnosti a úkoly.</a:t>
            </a:r>
          </a:p>
          <a:p>
            <a:endParaRPr lang="cs-CZ" dirty="0"/>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27</a:t>
            </a:fld>
            <a:endParaRPr lang="cs-CZ"/>
          </a:p>
        </p:txBody>
      </p:sp>
    </p:spTree>
    <p:extLst>
      <p:ext uri="{BB962C8B-B14F-4D97-AF65-F5344CB8AC3E}">
        <p14:creationId xmlns:p14="http://schemas.microsoft.com/office/powerpoint/2010/main" val="3241532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eaLnBrk="1" hangingPunct="1"/>
            <a:r>
              <a:rPr lang="cs-CZ" altLang="cs-CZ" sz="1200" dirty="0" smtClean="0"/>
              <a:t>Skupinky žáků si přinášejí normy z bývalých tříd či škol, může tak docházet ke střetávání odlišných pravidel a norem</a:t>
            </a:r>
          </a:p>
          <a:p>
            <a:pPr eaLnBrk="1" hangingPunct="1"/>
            <a:r>
              <a:rPr lang="cs-CZ" altLang="cs-CZ" sz="1200" dirty="0" smtClean="0"/>
              <a:t>Sounáležitost záleží na původních normách a je nutné ji aktivně podporovat.</a:t>
            </a:r>
          </a:p>
          <a:p>
            <a:pPr eaLnBrk="1" hangingPunct="1"/>
            <a:r>
              <a:rPr lang="cs-CZ" altLang="cs-CZ" sz="1200" dirty="0" smtClean="0"/>
              <a:t>mapování situace ve třídě je obtížné, ale možné a vhodné (komunikace s učiteli prvního stupně či učiteli z bývalých škol)</a:t>
            </a:r>
          </a:p>
          <a:p>
            <a:pPr eaLnBrk="1" hangingPunct="1"/>
            <a:r>
              <a:rPr lang="cs-CZ" altLang="cs-CZ" sz="1200" dirty="0" smtClean="0"/>
              <a:t>Pokud jde o vytváření pravidel a použití partnerského přístupu – podobně jako u předchozího typu kolektivu </a:t>
            </a:r>
          </a:p>
          <a:p>
            <a:pPr eaLnBrk="1" hangingPunct="1"/>
            <a:r>
              <a:rPr lang="cs-CZ" altLang="cs-CZ" sz="1200" dirty="0" smtClean="0"/>
              <a:t>Na rozdíl od bodu 1.  - nutno rozvolňovat vazby z původních skupinek a podporovat pocit sounáležitosti s třídním kolektivem</a:t>
            </a:r>
          </a:p>
          <a:p>
            <a:pPr eaLnBrk="1" hangingPunct="1"/>
            <a:r>
              <a:rPr lang="cs-CZ" altLang="cs-CZ" sz="1200" dirty="0" smtClean="0"/>
              <a:t>Je třeba počítat s případným střetem norem z původních kolektivů</a:t>
            </a:r>
          </a:p>
          <a:p>
            <a:pPr eaLnBrk="1" hangingPunct="1"/>
            <a:r>
              <a:rPr lang="cs-CZ" altLang="cs-CZ" sz="1200" dirty="0" smtClean="0"/>
              <a:t>Pokud se ve třídě vyskytne jedinec či skupinka s negativními normami, je okamžité použití partnerského přístupu rizikové – mohlo by to vést k normalizování negativních norem do celého kolektivu. Před použitím partnerského přístupu je nutné tento problém zpracovat (viz bod 5). </a:t>
            </a:r>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30</a:t>
            </a:fld>
            <a:endParaRPr lang="cs-CZ"/>
          </a:p>
        </p:txBody>
      </p:sp>
    </p:spTree>
    <p:extLst>
      <p:ext uri="{BB962C8B-B14F-4D97-AF65-F5344CB8AC3E}">
        <p14:creationId xmlns:p14="http://schemas.microsoft.com/office/powerpoint/2010/main" val="3240061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eaLnBrk="1" fontAlgn="auto" hangingPunct="1">
              <a:spcAft>
                <a:spcPts val="0"/>
              </a:spcAft>
              <a:buFont typeface="Arial" pitchFamily="34" charset="0"/>
              <a:buChar char="•"/>
              <a:defRPr/>
            </a:pPr>
            <a:r>
              <a:rPr lang="cs-CZ" sz="1200" dirty="0" smtClean="0"/>
              <a:t>žáci jsou zvyklí na demokratický přístup a chtějí v něm pokračovat,</a:t>
            </a:r>
          </a:p>
          <a:p>
            <a:pPr eaLnBrk="1" fontAlgn="auto" hangingPunct="1">
              <a:spcAft>
                <a:spcPts val="0"/>
              </a:spcAft>
              <a:buFont typeface="Arial" pitchFamily="34" charset="0"/>
              <a:buChar char="•"/>
              <a:defRPr/>
            </a:pPr>
            <a:r>
              <a:rPr lang="cs-CZ" sz="1200" dirty="0" smtClean="0"/>
              <a:t>Sounáležitost existuje a je hnacím motorem fungování třídy.</a:t>
            </a:r>
          </a:p>
          <a:p>
            <a:pPr eaLnBrk="1" fontAlgn="auto" hangingPunct="1">
              <a:spcAft>
                <a:spcPts val="0"/>
              </a:spcAft>
              <a:buFont typeface="Arial" pitchFamily="34" charset="0"/>
              <a:buChar char="•"/>
              <a:defRPr/>
            </a:pPr>
            <a:r>
              <a:rPr lang="cs-CZ" sz="1200" dirty="0" smtClean="0"/>
              <a:t>vhodné je pokračovat v nastavené linii s možnou dílčí úpravou pravidel </a:t>
            </a:r>
          </a:p>
          <a:p>
            <a:pPr eaLnBrk="1" fontAlgn="auto" hangingPunct="1">
              <a:spcAft>
                <a:spcPts val="0"/>
              </a:spcAft>
              <a:buFont typeface="Arial" pitchFamily="34" charset="0"/>
              <a:buChar char="•"/>
              <a:defRPr/>
            </a:pPr>
            <a:r>
              <a:rPr lang="cs-CZ" sz="1200" dirty="0" smtClean="0"/>
              <a:t>rizikem může být nenavázání na komunikační potenciál třídy (učitel si toho všimne až po čase – výroky „dřív jste byli hodnější“, „takto vás neznám“ apod.)</a:t>
            </a:r>
          </a:p>
          <a:p>
            <a:pPr eaLnBrk="1" fontAlgn="auto" hangingPunct="1">
              <a:spcAft>
                <a:spcPts val="0"/>
              </a:spcAft>
              <a:buFont typeface="Arial" pitchFamily="34" charset="0"/>
              <a:buChar char="•"/>
              <a:defRPr/>
            </a:pPr>
            <a:r>
              <a:rPr lang="cs-CZ" sz="1200" dirty="0" smtClean="0"/>
              <a:t>Pokud dřívější normy nejsou udržovány, zpravidla se vytrácejí a vznikají normy nové, často horší. </a:t>
            </a:r>
          </a:p>
          <a:p>
            <a:pPr eaLnBrk="1" fontAlgn="auto" hangingPunct="1">
              <a:spcAft>
                <a:spcPts val="0"/>
              </a:spcAft>
              <a:buFont typeface="Arial" pitchFamily="34" charset="0"/>
              <a:buChar char="•"/>
              <a:defRPr/>
            </a:pPr>
            <a:r>
              <a:rPr lang="cs-CZ" sz="1200" dirty="0" smtClean="0"/>
              <a:t>Pokud je třída zvyklá na demokratický přístup, je naprosto nevhodné vystupovat z pozice moci, tedy autoritativním stylem. Díky tomuto projevu nedůvěry zbytečně dochází k boji, v němž se třída oprávněně a často vítězně snaží hájit své normy. Poznáme to tak, že proti učiteli (často pouze proti jednomu) stojí celý kolektiv (který je ostatními učiteli vnímán jako bezproblémový), nikoliv jednotlivci.</a:t>
            </a:r>
          </a:p>
        </p:txBody>
      </p:sp>
      <p:sp>
        <p:nvSpPr>
          <p:cNvPr id="4" name="Zástupný symbol pro číslo snímku 3"/>
          <p:cNvSpPr>
            <a:spLocks noGrp="1"/>
          </p:cNvSpPr>
          <p:nvPr>
            <p:ph type="sldNum" sz="quarter" idx="10"/>
          </p:nvPr>
        </p:nvSpPr>
        <p:spPr/>
        <p:txBody>
          <a:bodyPr/>
          <a:lstStyle/>
          <a:p>
            <a:pPr>
              <a:defRPr/>
            </a:pPr>
            <a:fld id="{D38905C7-D32D-4DC4-9A6A-FBE95D11C885}" type="slidenum">
              <a:rPr lang="cs-CZ" smtClean="0"/>
              <a:pPr>
                <a:defRPr/>
              </a:pPr>
              <a:t>31</a:t>
            </a:fld>
            <a:endParaRPr lang="cs-CZ"/>
          </a:p>
        </p:txBody>
      </p:sp>
    </p:spTree>
    <p:extLst>
      <p:ext uri="{BB962C8B-B14F-4D97-AF65-F5344CB8AC3E}">
        <p14:creationId xmlns:p14="http://schemas.microsoft.com/office/powerpoint/2010/main" val="3077204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618D9D66-2051-43D6-AAEA-BECE88A92BB8}" type="datetimeFigureOut">
              <a:rPr lang="cs-CZ"/>
              <a:pPr>
                <a:defRPr/>
              </a:pPr>
              <a:t>22.2.2017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6580502-7CB3-44D2-AB86-C2D1B0804D45}" type="slidenum">
              <a:rPr lang="cs-CZ"/>
              <a:pPr>
                <a:defRPr/>
              </a:pPr>
              <a:t>‹#›</a:t>
            </a:fld>
            <a:endParaRPr lang="cs-CZ"/>
          </a:p>
        </p:txBody>
      </p:sp>
    </p:spTree>
    <p:extLst>
      <p:ext uri="{BB962C8B-B14F-4D97-AF65-F5344CB8AC3E}">
        <p14:creationId xmlns:p14="http://schemas.microsoft.com/office/powerpoint/2010/main" val="2401312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26565EE5-A01E-407E-9247-48AB403A3D9A}" type="datetimeFigureOut">
              <a:rPr lang="cs-CZ"/>
              <a:pPr>
                <a:defRPr/>
              </a:pPr>
              <a:t>22.2.2017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93D2BE2-694B-4CA2-89BF-B6FB23AEE293}" type="slidenum">
              <a:rPr lang="cs-CZ"/>
              <a:pPr>
                <a:defRPr/>
              </a:pPr>
              <a:t>‹#›</a:t>
            </a:fld>
            <a:endParaRPr lang="cs-CZ"/>
          </a:p>
        </p:txBody>
      </p:sp>
    </p:spTree>
    <p:extLst>
      <p:ext uri="{BB962C8B-B14F-4D97-AF65-F5344CB8AC3E}">
        <p14:creationId xmlns:p14="http://schemas.microsoft.com/office/powerpoint/2010/main" val="1144437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CA09FC8-423C-467D-9F3A-4CF19CD48CBA}" type="datetimeFigureOut">
              <a:rPr lang="cs-CZ"/>
              <a:pPr>
                <a:defRPr/>
              </a:pPr>
              <a:t>22.2.2017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7C2CBB7-585D-4096-8618-E3F77D801DD7}" type="slidenum">
              <a:rPr lang="cs-CZ"/>
              <a:pPr>
                <a:defRPr/>
              </a:pPr>
              <a:t>‹#›</a:t>
            </a:fld>
            <a:endParaRPr lang="cs-CZ"/>
          </a:p>
        </p:txBody>
      </p:sp>
    </p:spTree>
    <p:extLst>
      <p:ext uri="{BB962C8B-B14F-4D97-AF65-F5344CB8AC3E}">
        <p14:creationId xmlns:p14="http://schemas.microsoft.com/office/powerpoint/2010/main" val="1499332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CAF56CE-E4AC-4C79-A5A7-029391FF96C1}" type="datetimeFigureOut">
              <a:rPr lang="cs-CZ"/>
              <a:pPr>
                <a:defRPr/>
              </a:pPr>
              <a:t>22.2.2017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944F7737-4462-43BC-9FC0-A80B1E985AA7}" type="slidenum">
              <a:rPr lang="cs-CZ"/>
              <a:pPr>
                <a:defRPr/>
              </a:pPr>
              <a:t>‹#›</a:t>
            </a:fld>
            <a:endParaRPr lang="cs-CZ"/>
          </a:p>
        </p:txBody>
      </p:sp>
    </p:spTree>
    <p:extLst>
      <p:ext uri="{BB962C8B-B14F-4D97-AF65-F5344CB8AC3E}">
        <p14:creationId xmlns:p14="http://schemas.microsoft.com/office/powerpoint/2010/main" val="332692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5BB6183F-8EC2-45D7-B045-37D1D44AE936}" type="datetimeFigureOut">
              <a:rPr lang="cs-CZ"/>
              <a:pPr>
                <a:defRPr/>
              </a:pPr>
              <a:t>22.2.2017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21E14BC-E776-468F-8DF5-BC31F935384E}" type="slidenum">
              <a:rPr lang="cs-CZ"/>
              <a:pPr>
                <a:defRPr/>
              </a:pPr>
              <a:t>‹#›</a:t>
            </a:fld>
            <a:endParaRPr lang="cs-CZ"/>
          </a:p>
        </p:txBody>
      </p:sp>
    </p:spTree>
    <p:extLst>
      <p:ext uri="{BB962C8B-B14F-4D97-AF65-F5344CB8AC3E}">
        <p14:creationId xmlns:p14="http://schemas.microsoft.com/office/powerpoint/2010/main" val="3876377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94E3D665-F382-44C6-B731-A7DFA39AF515}" type="datetimeFigureOut">
              <a:rPr lang="cs-CZ"/>
              <a:pPr>
                <a:defRPr/>
              </a:pPr>
              <a:t>22.2.2017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47B8ED4C-C825-45B6-9E84-EFD14881A544}" type="slidenum">
              <a:rPr lang="cs-CZ"/>
              <a:pPr>
                <a:defRPr/>
              </a:pPr>
              <a:t>‹#›</a:t>
            </a:fld>
            <a:endParaRPr lang="cs-CZ"/>
          </a:p>
        </p:txBody>
      </p:sp>
    </p:spTree>
    <p:extLst>
      <p:ext uri="{BB962C8B-B14F-4D97-AF65-F5344CB8AC3E}">
        <p14:creationId xmlns:p14="http://schemas.microsoft.com/office/powerpoint/2010/main" val="2042987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E1544CC2-8540-4257-AFEE-283948AE3862}" type="datetimeFigureOut">
              <a:rPr lang="cs-CZ"/>
              <a:pPr>
                <a:defRPr/>
              </a:pPr>
              <a:t>22.2.2017</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7AA7ABE4-ACAC-4951-9EBE-C6AC1CEF13C8}" type="slidenum">
              <a:rPr lang="cs-CZ"/>
              <a:pPr>
                <a:defRPr/>
              </a:pPr>
              <a:t>‹#›</a:t>
            </a:fld>
            <a:endParaRPr lang="cs-CZ"/>
          </a:p>
        </p:txBody>
      </p:sp>
    </p:spTree>
    <p:extLst>
      <p:ext uri="{BB962C8B-B14F-4D97-AF65-F5344CB8AC3E}">
        <p14:creationId xmlns:p14="http://schemas.microsoft.com/office/powerpoint/2010/main" val="1137671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AEAAF7CD-8AE5-4814-9B32-5F44A26C0708}" type="datetimeFigureOut">
              <a:rPr lang="cs-CZ"/>
              <a:pPr>
                <a:defRPr/>
              </a:pPr>
              <a:t>22.2.2017</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F46BB5CC-9EAE-4D1C-8524-0FD151DBDD79}" type="slidenum">
              <a:rPr lang="cs-CZ"/>
              <a:pPr>
                <a:defRPr/>
              </a:pPr>
              <a:t>‹#›</a:t>
            </a:fld>
            <a:endParaRPr lang="cs-CZ"/>
          </a:p>
        </p:txBody>
      </p:sp>
    </p:spTree>
    <p:extLst>
      <p:ext uri="{BB962C8B-B14F-4D97-AF65-F5344CB8AC3E}">
        <p14:creationId xmlns:p14="http://schemas.microsoft.com/office/powerpoint/2010/main" val="3031147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D81F244-EDCF-45FF-9830-A7FAB3466D8D}" type="datetimeFigureOut">
              <a:rPr lang="cs-CZ"/>
              <a:pPr>
                <a:defRPr/>
              </a:pPr>
              <a:t>22.2.2017</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AF5B9D32-0DDC-496E-8F5D-8D90BE352DCD}" type="slidenum">
              <a:rPr lang="cs-CZ"/>
              <a:pPr>
                <a:defRPr/>
              </a:pPr>
              <a:t>‹#›</a:t>
            </a:fld>
            <a:endParaRPr lang="cs-CZ"/>
          </a:p>
        </p:txBody>
      </p:sp>
    </p:spTree>
    <p:extLst>
      <p:ext uri="{BB962C8B-B14F-4D97-AF65-F5344CB8AC3E}">
        <p14:creationId xmlns:p14="http://schemas.microsoft.com/office/powerpoint/2010/main" val="340648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6B5874F-5BAB-4D11-ADEA-44049890ED88}" type="datetimeFigureOut">
              <a:rPr lang="cs-CZ"/>
              <a:pPr>
                <a:defRPr/>
              </a:pPr>
              <a:t>22.2.2017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3E3F207-C1A7-4CEA-81F9-CFBBD9143685}" type="slidenum">
              <a:rPr lang="cs-CZ"/>
              <a:pPr>
                <a:defRPr/>
              </a:pPr>
              <a:t>‹#›</a:t>
            </a:fld>
            <a:endParaRPr lang="cs-CZ"/>
          </a:p>
        </p:txBody>
      </p:sp>
    </p:spTree>
    <p:extLst>
      <p:ext uri="{BB962C8B-B14F-4D97-AF65-F5344CB8AC3E}">
        <p14:creationId xmlns:p14="http://schemas.microsoft.com/office/powerpoint/2010/main" val="2585808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04E955E5-A6B6-44BF-A084-933704365700}" type="datetimeFigureOut">
              <a:rPr lang="cs-CZ"/>
              <a:pPr>
                <a:defRPr/>
              </a:pPr>
              <a:t>22.2.2017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4AE909E-A722-4587-AAA3-961FE6533488}" type="slidenum">
              <a:rPr lang="cs-CZ"/>
              <a:pPr>
                <a:defRPr/>
              </a:pPr>
              <a:t>‹#›</a:t>
            </a:fld>
            <a:endParaRPr lang="cs-CZ"/>
          </a:p>
        </p:txBody>
      </p:sp>
    </p:spTree>
    <p:extLst>
      <p:ext uri="{BB962C8B-B14F-4D97-AF65-F5344CB8AC3E}">
        <p14:creationId xmlns:p14="http://schemas.microsoft.com/office/powerpoint/2010/main" val="135396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1000">
              <a:srgbClr val="00B0F0"/>
            </a:gs>
            <a:gs pos="59000">
              <a:srgbClr val="85C2FF"/>
            </a:gs>
            <a:gs pos="81000">
              <a:schemeClr val="tx2">
                <a:lumMod val="20000"/>
                <a:lumOff val="80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Kliknutím lze upravit styl.</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Kliknutím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15B715D-5892-48CE-BE8F-D653D1EF524C}" type="datetimeFigureOut">
              <a:rPr lang="cs-CZ"/>
              <a:pPr>
                <a:defRPr/>
              </a:pPr>
              <a:t>22.2.2017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B942925-1E89-4AD2-AD69-B0E45D559601}"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hyperlink" Target="http://www.simplypsychology.org/milgram.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xplorable.com/bystander-apathy-experimen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simplypsychology.org/milgram.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simplypsychology.org/milgram.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www.youtube.com/watch?v=fmlABtw_A0Q"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osobnostnirozvojpedagoga.cz/moduly/m1d/index.html#obsah"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simplypsychology.org/zimbardo.html" TargetMode="External"/><Relationship Id="rId2" Type="http://schemas.openxmlformats.org/officeDocument/2006/relationships/hyperlink" Target="http://www.simplypsychology.org/milgram.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473075" y="1196975"/>
            <a:ext cx="8229600" cy="2376488"/>
          </a:xfrm>
        </p:spPr>
        <p:txBody>
          <a:bodyPr/>
          <a:lstStyle/>
          <a:p>
            <a:pPr eaLnBrk="1" hangingPunct="1"/>
            <a:r>
              <a:rPr lang="cs-CZ" altLang="cs-CZ" b="1" smtClean="0"/>
              <a:t>Sociální psychologie a její aplikace ve škole</a:t>
            </a:r>
            <a:endParaRPr lang="cs-CZ" altLang="cs-CZ" smtClean="0"/>
          </a:p>
        </p:txBody>
      </p:sp>
      <p:sp>
        <p:nvSpPr>
          <p:cNvPr id="2" name="Obdélník 1"/>
          <p:cNvSpPr/>
          <p:nvPr/>
        </p:nvSpPr>
        <p:spPr>
          <a:xfrm>
            <a:off x="1403350" y="188913"/>
            <a:ext cx="6367463" cy="708025"/>
          </a:xfrm>
          <a:prstGeom prst="rect">
            <a:avLst/>
          </a:prstGeom>
        </p:spPr>
        <p:txBody>
          <a:bodyPr wrap="none">
            <a:spAutoFit/>
          </a:bodyPr>
          <a:lstStyle/>
          <a:p>
            <a:pPr>
              <a:defRPr/>
            </a:pPr>
            <a:r>
              <a:rPr lang="cs-CZ" altLang="cs-CZ" sz="4000" b="1" dirty="0">
                <a:solidFill>
                  <a:schemeClr val="bg1">
                    <a:lumMod val="50000"/>
                  </a:schemeClr>
                </a:solidFill>
              </a:rPr>
              <a:t>Psychologie pro učitele 2</a:t>
            </a:r>
            <a:endParaRPr lang="cs-CZ" sz="4000" dirty="0">
              <a:solidFill>
                <a:schemeClr val="bg1">
                  <a:lumMod val="50000"/>
                </a:schemeClr>
              </a:solidFill>
            </a:endParaRPr>
          </a:p>
        </p:txBody>
      </p:sp>
      <p:sp>
        <p:nvSpPr>
          <p:cNvPr id="3076" name="TextovéPole 2"/>
          <p:cNvSpPr txBox="1">
            <a:spLocks noChangeArrowheads="1"/>
          </p:cNvSpPr>
          <p:nvPr/>
        </p:nvSpPr>
        <p:spPr bwMode="auto">
          <a:xfrm>
            <a:off x="3708400" y="6300788"/>
            <a:ext cx="5311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cs-CZ"/>
              <a:t>Mgr. Lucie Viktorová, </a:t>
            </a:r>
            <a:r>
              <a:rPr lang="cs-CZ" i="1"/>
              <a:t>Katedra psychologie FF UP</a:t>
            </a:r>
          </a:p>
        </p:txBody>
      </p:sp>
      <p:pic>
        <p:nvPicPr>
          <p:cNvPr id="3077" name="Obrázek 6"/>
          <p:cNvPicPr>
            <a:picLocks noChangeAspect="1"/>
          </p:cNvPicPr>
          <p:nvPr/>
        </p:nvPicPr>
        <p:blipFill>
          <a:blip r:embed="rId2">
            <a:extLst>
              <a:ext uri="{28A0092B-C50C-407E-A947-70E740481C1C}">
                <a14:useLocalDpi xmlns:a14="http://schemas.microsoft.com/office/drawing/2010/main" val="0"/>
              </a:ext>
            </a:extLst>
          </a:blip>
          <a:srcRect l="9364" t="7594" r="9154" b="27498"/>
          <a:stretch>
            <a:fillRect/>
          </a:stretch>
        </p:blipFill>
        <p:spPr bwMode="auto">
          <a:xfrm>
            <a:off x="2503488" y="3284538"/>
            <a:ext cx="4168775"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47825" y="1125538"/>
            <a:ext cx="5948363" cy="4846637"/>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47825" y="1125538"/>
            <a:ext cx="5948363" cy="4846637"/>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468313" y="0"/>
            <a:ext cx="8229600" cy="1143000"/>
          </a:xfrm>
        </p:spPr>
        <p:txBody>
          <a:bodyPr/>
          <a:lstStyle/>
          <a:p>
            <a:r>
              <a:rPr lang="cs-CZ" smtClean="0"/>
              <a:t>Významné sociální experimenty II</a:t>
            </a:r>
          </a:p>
        </p:txBody>
      </p:sp>
      <p:sp>
        <p:nvSpPr>
          <p:cNvPr id="14339" name="Zástupný symbol pro obsah 2"/>
          <p:cNvSpPr>
            <a:spLocks noGrp="1"/>
          </p:cNvSpPr>
          <p:nvPr>
            <p:ph idx="1"/>
          </p:nvPr>
        </p:nvSpPr>
        <p:spPr>
          <a:xfrm>
            <a:off x="250825" y="981075"/>
            <a:ext cx="8893175" cy="5145088"/>
          </a:xfrm>
        </p:spPr>
        <p:txBody>
          <a:bodyPr/>
          <a:lstStyle/>
          <a:p>
            <a:r>
              <a:rPr lang="cs-CZ" b="1" dirty="0" err="1" smtClean="0"/>
              <a:t>Solomon</a:t>
            </a:r>
            <a:r>
              <a:rPr lang="cs-CZ" b="1" dirty="0" smtClean="0"/>
              <a:t> </a:t>
            </a:r>
            <a:r>
              <a:rPr lang="cs-CZ" b="1" dirty="0" err="1" smtClean="0"/>
              <a:t>Asch</a:t>
            </a:r>
            <a:r>
              <a:rPr lang="cs-CZ" b="1" dirty="0" smtClean="0"/>
              <a:t> (1951) – Výzkum konformity</a:t>
            </a:r>
          </a:p>
          <a:p>
            <a:pPr lvl="1"/>
            <a:r>
              <a:rPr lang="cs-CZ" dirty="0" smtClean="0"/>
              <a:t>podlehnutí tlaku skupiny (domluvení spolupracovníci)</a:t>
            </a:r>
          </a:p>
          <a:p>
            <a:pPr lvl="1"/>
            <a:r>
              <a:rPr lang="cs-CZ" dirty="0" smtClean="0"/>
              <a:t>z 12 opakování alespoň 1x podlehlo 75 % osob</a:t>
            </a:r>
          </a:p>
          <a:p>
            <a:pPr lvl="1"/>
            <a:r>
              <a:rPr lang="cs-CZ" dirty="0"/>
              <a:t>n</a:t>
            </a:r>
            <a:r>
              <a:rPr lang="cs-CZ" dirty="0" smtClean="0"/>
              <a:t>e nutně všichni věřili ve správnost odpovědí</a:t>
            </a:r>
          </a:p>
          <a:p>
            <a:pPr lvl="1"/>
            <a:r>
              <a:rPr lang="cs-CZ" dirty="0" smtClean="0">
                <a:hlinkClick r:id="rId2"/>
              </a:rPr>
              <a:t>http://www.simplypsychology.org/asch-conformity.html</a:t>
            </a:r>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24128" y="3645024"/>
            <a:ext cx="3250332" cy="3068313"/>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p:spPr>
        <p:txBody>
          <a:bodyPr/>
          <a:lstStyle/>
          <a:p>
            <a:r>
              <a:rPr lang="cs-CZ" sz="4000" dirty="0" smtClean="0"/>
              <a:t>Efekty skupinového myšlení a rozhodování</a:t>
            </a:r>
            <a:endParaRPr lang="cs-CZ" sz="4000" dirty="0"/>
          </a:p>
        </p:txBody>
      </p:sp>
      <p:sp>
        <p:nvSpPr>
          <p:cNvPr id="3" name="Zástupný symbol pro obsah 2"/>
          <p:cNvSpPr>
            <a:spLocks noGrp="1"/>
          </p:cNvSpPr>
          <p:nvPr>
            <p:ph idx="1"/>
          </p:nvPr>
        </p:nvSpPr>
        <p:spPr>
          <a:xfrm>
            <a:off x="174013" y="980728"/>
            <a:ext cx="8964488" cy="4525963"/>
          </a:xfrm>
        </p:spPr>
        <p:txBody>
          <a:bodyPr/>
          <a:lstStyle/>
          <a:p>
            <a:r>
              <a:rPr lang="cs-CZ" b="1" dirty="0"/>
              <a:t>s</a:t>
            </a:r>
            <a:r>
              <a:rPr lang="cs-CZ" b="1" dirty="0" smtClean="0"/>
              <a:t>kupinové myšlení (</a:t>
            </a:r>
            <a:r>
              <a:rPr lang="cs-CZ" b="1" dirty="0" err="1" smtClean="0"/>
              <a:t>groupthink</a:t>
            </a:r>
            <a:r>
              <a:rPr lang="cs-CZ" b="1" dirty="0" smtClean="0"/>
              <a:t>, </a:t>
            </a:r>
            <a:r>
              <a:rPr lang="cs-CZ" b="1" dirty="0" err="1" smtClean="0"/>
              <a:t>Janisův</a:t>
            </a:r>
            <a:r>
              <a:rPr lang="cs-CZ" b="1" dirty="0" smtClean="0"/>
              <a:t> efekt)</a:t>
            </a:r>
            <a:endParaRPr lang="cs-CZ" dirty="0"/>
          </a:p>
          <a:p>
            <a:pPr lvl="1"/>
            <a:r>
              <a:rPr lang="cs-CZ" dirty="0" smtClean="0"/>
              <a:t>potlačení vlastního názoru ve prospěch shody skupiny</a:t>
            </a:r>
          </a:p>
          <a:p>
            <a:pPr lvl="1"/>
            <a:r>
              <a:rPr lang="cs-CZ" i="1" dirty="0" smtClean="0"/>
              <a:t>kdy vzniká:</a:t>
            </a:r>
            <a:r>
              <a:rPr lang="cs-CZ" dirty="0" smtClean="0"/>
              <a:t> vysoká </a:t>
            </a:r>
            <a:r>
              <a:rPr lang="cs-CZ" u="sng" dirty="0" smtClean="0"/>
              <a:t>koheze</a:t>
            </a:r>
            <a:r>
              <a:rPr lang="cs-CZ" dirty="0" smtClean="0"/>
              <a:t> a (relativní) izolovanost skupiny od vnějšího světa + časová zátěž, důležitost, stres</a:t>
            </a:r>
          </a:p>
          <a:p>
            <a:pPr lvl="1"/>
            <a:r>
              <a:rPr lang="cs-CZ" i="1" dirty="0" smtClean="0"/>
              <a:t>jak ho poznat: </a:t>
            </a:r>
            <a:r>
              <a:rPr lang="cs-CZ" dirty="0" smtClean="0"/>
              <a:t>nehledají se alternativní řešení, ale důvody, proč je zvolený postup „nejlepší“; protinávrhy (i protestující) jsou brány jako ohrožující (odsuzování)</a:t>
            </a:r>
          </a:p>
          <a:p>
            <a:pPr lvl="1"/>
            <a:r>
              <a:rPr lang="cs-CZ" i="1" dirty="0" smtClean="0"/>
              <a:t>co proti němu dělat:</a:t>
            </a:r>
            <a:r>
              <a:rPr lang="cs-CZ" dirty="0" smtClean="0"/>
              <a:t> anonymní návrhy (brainstorming) či hlasování; záměrná „oponentura“</a:t>
            </a:r>
          </a:p>
          <a:p>
            <a:r>
              <a:rPr lang="cs-CZ" b="1" dirty="0" smtClean="0"/>
              <a:t>skupinová polarizace</a:t>
            </a:r>
            <a:r>
              <a:rPr lang="cs-CZ" dirty="0" smtClean="0"/>
              <a:t> = posun k riskantnějšímu/ opatrnějšímu řešení po skupinové diskuzi</a:t>
            </a:r>
            <a:endParaRPr lang="cs-CZ" b="1" dirty="0" smtClean="0"/>
          </a:p>
          <a:p>
            <a:pPr lvl="1"/>
            <a:endParaRPr lang="cs-CZ" i="1" dirty="0" smtClean="0"/>
          </a:p>
          <a:p>
            <a:endParaRPr lang="cs-CZ" b="1" dirty="0" smtClean="0"/>
          </a:p>
          <a:p>
            <a:endParaRPr lang="cs-CZ" b="1" dirty="0" smtClean="0"/>
          </a:p>
          <a:p>
            <a:endParaRPr lang="cs-CZ" b="1" dirty="0"/>
          </a:p>
        </p:txBody>
      </p:sp>
    </p:spTree>
    <p:extLst>
      <p:ext uri="{BB962C8B-B14F-4D97-AF65-F5344CB8AC3E}">
        <p14:creationId xmlns:p14="http://schemas.microsoft.com/office/powerpoint/2010/main" val="3229609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43000"/>
          </a:xfrm>
        </p:spPr>
        <p:txBody>
          <a:bodyPr/>
          <a:lstStyle/>
          <a:p>
            <a:r>
              <a:rPr lang="cs-CZ" sz="4000" dirty="0" smtClean="0"/>
              <a:t>Efekty skupinového myšlení a rozhodování I</a:t>
            </a:r>
            <a:endParaRPr lang="cs-CZ" sz="4000" dirty="0"/>
          </a:p>
        </p:txBody>
      </p:sp>
      <p:sp>
        <p:nvSpPr>
          <p:cNvPr id="3" name="Zástupný symbol pro obsah 2"/>
          <p:cNvSpPr>
            <a:spLocks noGrp="1"/>
          </p:cNvSpPr>
          <p:nvPr>
            <p:ph idx="1"/>
          </p:nvPr>
        </p:nvSpPr>
        <p:spPr>
          <a:xfrm>
            <a:off x="179512" y="980728"/>
            <a:ext cx="8964488" cy="4525963"/>
          </a:xfrm>
        </p:spPr>
        <p:txBody>
          <a:bodyPr/>
          <a:lstStyle/>
          <a:p>
            <a:r>
              <a:rPr lang="cs-CZ" b="1" dirty="0"/>
              <a:t>s</a:t>
            </a:r>
            <a:r>
              <a:rPr lang="cs-CZ" b="1" dirty="0" smtClean="0"/>
              <a:t>kupinové myšlení (</a:t>
            </a:r>
            <a:r>
              <a:rPr lang="cs-CZ" b="1" dirty="0" err="1" smtClean="0"/>
              <a:t>groupthink</a:t>
            </a:r>
            <a:r>
              <a:rPr lang="cs-CZ" b="1" dirty="0" smtClean="0"/>
              <a:t>, </a:t>
            </a:r>
            <a:r>
              <a:rPr lang="cs-CZ" b="1" dirty="0" err="1" smtClean="0"/>
              <a:t>Janisův</a:t>
            </a:r>
            <a:r>
              <a:rPr lang="cs-CZ" b="1" dirty="0" smtClean="0"/>
              <a:t> efekt)</a:t>
            </a:r>
            <a:endParaRPr lang="cs-CZ" dirty="0"/>
          </a:p>
          <a:p>
            <a:pPr lvl="1"/>
            <a:r>
              <a:rPr lang="cs-CZ" dirty="0" smtClean="0"/>
              <a:t>potlačení vlastního názoru ve prospěch shody skupiny</a:t>
            </a:r>
          </a:p>
          <a:p>
            <a:pPr lvl="1"/>
            <a:r>
              <a:rPr lang="cs-CZ" i="1" dirty="0" smtClean="0"/>
              <a:t>kdy vzniká:</a:t>
            </a:r>
            <a:r>
              <a:rPr lang="cs-CZ" dirty="0" smtClean="0"/>
              <a:t> vysoká </a:t>
            </a:r>
            <a:r>
              <a:rPr lang="cs-CZ" u="sng" dirty="0" smtClean="0"/>
              <a:t>koheze</a:t>
            </a:r>
            <a:r>
              <a:rPr lang="cs-CZ" dirty="0" smtClean="0"/>
              <a:t> a (relativní) izolovanost skupiny od vnějšího světa + časová zátěž, důležitost, stres; + silný vůdce</a:t>
            </a:r>
          </a:p>
          <a:p>
            <a:pPr lvl="1"/>
            <a:r>
              <a:rPr lang="cs-CZ" i="1" dirty="0"/>
              <a:t>j</a:t>
            </a:r>
            <a:r>
              <a:rPr lang="cs-CZ" i="1" dirty="0" smtClean="0"/>
              <a:t>ak ho poznat: </a:t>
            </a:r>
            <a:r>
              <a:rPr lang="cs-CZ" dirty="0" smtClean="0"/>
              <a:t>nehledají se alternativní řešení, ale důvody, proč je zvolený postup „nejlepší“; protinávrhy (i protestující) jsou brány jako ohrožující (odsuzování)</a:t>
            </a:r>
          </a:p>
          <a:p>
            <a:pPr lvl="1"/>
            <a:r>
              <a:rPr lang="cs-CZ" i="1" dirty="0"/>
              <a:t>c</a:t>
            </a:r>
            <a:r>
              <a:rPr lang="cs-CZ" i="1" dirty="0" smtClean="0"/>
              <a:t>o proti němu dělat:</a:t>
            </a:r>
            <a:r>
              <a:rPr lang="cs-CZ" dirty="0" smtClean="0"/>
              <a:t> anonymní návrhy (brainstorming) či hlasování; záměrná „oponentura“</a:t>
            </a:r>
          </a:p>
          <a:p>
            <a:r>
              <a:rPr lang="cs-CZ" b="1" dirty="0" smtClean="0"/>
              <a:t>skupinová polarizace</a:t>
            </a:r>
            <a:r>
              <a:rPr lang="cs-CZ" dirty="0" smtClean="0"/>
              <a:t> = posun k riskantnějšímu/ opatrnějšímu řešení po skupinové diskuzi</a:t>
            </a:r>
            <a:endParaRPr lang="cs-CZ" i="1" dirty="0" smtClean="0"/>
          </a:p>
          <a:p>
            <a:endParaRPr lang="cs-CZ" b="1"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0"/>
            <a:ext cx="7672461" cy="6858000"/>
          </a:xfrm>
          <a:prstGeom prst="rect">
            <a:avLst/>
          </a:prstGeom>
        </p:spPr>
      </p:pic>
    </p:spTree>
    <p:extLst>
      <p:ext uri="{BB962C8B-B14F-4D97-AF65-F5344CB8AC3E}">
        <p14:creationId xmlns:p14="http://schemas.microsoft.com/office/powerpoint/2010/main" val="105852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7856"/>
            <a:ext cx="9144000" cy="1143000"/>
          </a:xfrm>
        </p:spPr>
        <p:txBody>
          <a:bodyPr/>
          <a:lstStyle/>
          <a:p>
            <a:r>
              <a:rPr lang="cs-CZ" dirty="0" smtClean="0"/>
              <a:t>Efekty skupiny na chování jednotlivce</a:t>
            </a:r>
            <a:endParaRPr lang="cs-CZ" dirty="0"/>
          </a:p>
        </p:txBody>
      </p:sp>
      <p:sp>
        <p:nvSpPr>
          <p:cNvPr id="3" name="Zástupný symbol pro obsah 2"/>
          <p:cNvSpPr>
            <a:spLocks noGrp="1"/>
          </p:cNvSpPr>
          <p:nvPr>
            <p:ph idx="1"/>
          </p:nvPr>
        </p:nvSpPr>
        <p:spPr>
          <a:xfrm>
            <a:off x="179512" y="1268760"/>
            <a:ext cx="8964488" cy="4886003"/>
          </a:xfrm>
        </p:spPr>
        <p:txBody>
          <a:bodyPr/>
          <a:lstStyle/>
          <a:p>
            <a:r>
              <a:rPr lang="cs-CZ" b="1" dirty="0" smtClean="0"/>
              <a:t>sociální facilitace</a:t>
            </a:r>
            <a:r>
              <a:rPr lang="cs-CZ" dirty="0" smtClean="0"/>
              <a:t> = v přítomnosti ostatních:</a:t>
            </a:r>
            <a:endParaRPr lang="cs-CZ" b="1" dirty="0" smtClean="0"/>
          </a:p>
          <a:p>
            <a:pPr lvl="1"/>
            <a:r>
              <a:rPr lang="cs-CZ" dirty="0" smtClean="0"/>
              <a:t>jednoduché, známé (zvládnuté) úkoly nám jdou lépe</a:t>
            </a:r>
          </a:p>
          <a:p>
            <a:pPr lvl="1"/>
            <a:r>
              <a:rPr lang="cs-CZ" dirty="0" smtClean="0"/>
              <a:t>obtížné, neznámé úkoly nám jdou hůře</a:t>
            </a:r>
          </a:p>
          <a:p>
            <a:r>
              <a:rPr lang="cs-CZ" b="1" dirty="0"/>
              <a:t>s</a:t>
            </a:r>
            <a:r>
              <a:rPr lang="cs-CZ" b="1" dirty="0" smtClean="0"/>
              <a:t>ociální zahálení </a:t>
            </a:r>
            <a:r>
              <a:rPr lang="cs-CZ" dirty="0" smtClean="0"/>
              <a:t>= při skupinovém úkolu se někdo „veze“</a:t>
            </a:r>
            <a:endParaRPr lang="cs-CZ" b="1" dirty="0"/>
          </a:p>
          <a:p>
            <a:pPr lvl="1"/>
            <a:r>
              <a:rPr lang="cs-CZ" i="1" dirty="0" smtClean="0"/>
              <a:t>kdy vzniká:</a:t>
            </a:r>
            <a:r>
              <a:rPr lang="cs-CZ" dirty="0" smtClean="0"/>
              <a:t> nelze rozpoznat individuální přínos + úkol je vnímán jako nepodstatný</a:t>
            </a:r>
          </a:p>
          <a:p>
            <a:pPr lvl="1"/>
            <a:r>
              <a:rPr lang="cs-CZ" i="1" dirty="0" smtClean="0"/>
              <a:t>co proti němu dělat: </a:t>
            </a:r>
            <a:r>
              <a:rPr lang="cs-CZ" dirty="0" smtClean="0"/>
              <a:t>nechat každého říct/napsat, co pro projekt udělal; (sebe)hodnocení zapojení jednotlivců; jasné rozdělení zodpovědností (a termínů) ze začátku</a:t>
            </a:r>
            <a:endParaRPr lang="cs-CZ" b="1" dirty="0" smtClean="0"/>
          </a:p>
          <a:p>
            <a:endParaRPr lang="cs-CZ" b="1" dirty="0" smtClean="0"/>
          </a:p>
          <a:p>
            <a:endParaRPr lang="cs-CZ" b="1" dirty="0"/>
          </a:p>
        </p:txBody>
      </p:sp>
    </p:spTree>
    <p:extLst>
      <p:ext uri="{BB962C8B-B14F-4D97-AF65-F5344CB8AC3E}">
        <p14:creationId xmlns:p14="http://schemas.microsoft.com/office/powerpoint/2010/main" val="3455170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468313" y="0"/>
            <a:ext cx="8229600" cy="1143000"/>
          </a:xfrm>
        </p:spPr>
        <p:txBody>
          <a:bodyPr/>
          <a:lstStyle/>
          <a:p>
            <a:r>
              <a:rPr lang="cs-CZ" dirty="0" smtClean="0"/>
              <a:t>Významné sociální experimenty III</a:t>
            </a:r>
          </a:p>
        </p:txBody>
      </p:sp>
      <p:sp>
        <p:nvSpPr>
          <p:cNvPr id="14339" name="Zástupný symbol pro obsah 2"/>
          <p:cNvSpPr>
            <a:spLocks noGrp="1"/>
          </p:cNvSpPr>
          <p:nvPr>
            <p:ph idx="1"/>
          </p:nvPr>
        </p:nvSpPr>
        <p:spPr>
          <a:xfrm>
            <a:off x="250825" y="1052735"/>
            <a:ext cx="8893175" cy="5073427"/>
          </a:xfrm>
        </p:spPr>
        <p:txBody>
          <a:bodyPr/>
          <a:lstStyle/>
          <a:p>
            <a:r>
              <a:rPr lang="cs-CZ" b="1" dirty="0" err="1" smtClean="0"/>
              <a:t>Darley</a:t>
            </a:r>
            <a:r>
              <a:rPr lang="cs-CZ" b="1" dirty="0" smtClean="0"/>
              <a:t> &amp; </a:t>
            </a:r>
            <a:r>
              <a:rPr lang="cs-CZ" b="1" dirty="0" err="1" smtClean="0"/>
              <a:t>Latané</a:t>
            </a:r>
            <a:r>
              <a:rPr lang="cs-CZ" b="1" dirty="0" smtClean="0"/>
              <a:t> (1968) – </a:t>
            </a:r>
            <a:r>
              <a:rPr lang="cs-CZ" b="1" dirty="0" err="1" smtClean="0"/>
              <a:t>Bystander</a:t>
            </a:r>
            <a:r>
              <a:rPr lang="cs-CZ" b="1" dirty="0" smtClean="0"/>
              <a:t> </a:t>
            </a:r>
            <a:r>
              <a:rPr lang="cs-CZ" b="1" dirty="0" err="1" smtClean="0"/>
              <a:t>effect</a:t>
            </a:r>
            <a:endParaRPr lang="cs-CZ" b="1" dirty="0" smtClean="0"/>
          </a:p>
          <a:p>
            <a:pPr lvl="1"/>
            <a:r>
              <a:rPr lang="cs-CZ" dirty="0"/>
              <a:t>p</a:t>
            </a:r>
            <a:r>
              <a:rPr lang="cs-CZ" dirty="0" smtClean="0"/>
              <a:t>o vraždě </a:t>
            </a:r>
            <a:r>
              <a:rPr lang="cs-CZ" dirty="0" err="1" smtClean="0"/>
              <a:t>Kitty</a:t>
            </a:r>
            <a:r>
              <a:rPr lang="cs-CZ" dirty="0" smtClean="0"/>
              <a:t> </a:t>
            </a:r>
            <a:r>
              <a:rPr lang="cs-CZ" dirty="0" err="1" smtClean="0"/>
              <a:t>Genovese</a:t>
            </a:r>
            <a:r>
              <a:rPr lang="cs-CZ" dirty="0" smtClean="0"/>
              <a:t>, kterou vidělo/slyšelo 34 sousedů a policii zavolal jediný, až už bylo pozdě</a:t>
            </a:r>
          </a:p>
          <a:p>
            <a:pPr lvl="1"/>
            <a:r>
              <a:rPr lang="cs-CZ" dirty="0" smtClean="0"/>
              <a:t>„skupinová diskuze“ (2 – </a:t>
            </a:r>
            <a:r>
              <a:rPr lang="cs-CZ" dirty="0"/>
              <a:t>6</a:t>
            </a:r>
            <a:r>
              <a:rPr lang="cs-CZ" dirty="0" smtClean="0"/>
              <a:t> účastníků), participanti </a:t>
            </a:r>
            <a:br>
              <a:rPr lang="cs-CZ" dirty="0" smtClean="0"/>
            </a:br>
            <a:r>
              <a:rPr lang="cs-CZ" dirty="0" smtClean="0"/>
              <a:t>v různých místnostech, jeden „dostane záchvat“</a:t>
            </a:r>
          </a:p>
          <a:p>
            <a:pPr lvl="1"/>
            <a:r>
              <a:rPr lang="cs-CZ" dirty="0"/>
              <a:t>p</a:t>
            </a:r>
            <a:r>
              <a:rPr lang="cs-CZ" dirty="0" smtClean="0"/>
              <a:t>ři 6 lidech pouze 31 % došlo pro pomoc, v situaci „jeden na jednoho“ pomohlo 85 % účastníků</a:t>
            </a:r>
          </a:p>
          <a:p>
            <a:pPr lvl="1"/>
            <a:r>
              <a:rPr lang="cs-CZ" dirty="0" smtClean="0">
                <a:hlinkClick r:id="rId3"/>
              </a:rPr>
              <a:t>https://explorable.com/bystander-apathy-experiment</a:t>
            </a:r>
            <a:endParaRPr lang="cs-CZ" dirty="0" smtClean="0"/>
          </a:p>
          <a:p>
            <a:pPr lvl="1"/>
            <a:r>
              <a:rPr lang="cs-CZ" i="1" dirty="0" smtClean="0"/>
              <a:t>proč vzniká:</a:t>
            </a:r>
            <a:r>
              <a:rPr lang="cs-CZ" dirty="0" smtClean="0"/>
              <a:t> rozptýlená zodpovědnost, strach se lišit</a:t>
            </a:r>
          </a:p>
          <a:p>
            <a:pPr lvl="1"/>
            <a:r>
              <a:rPr lang="cs-CZ" i="1" dirty="0"/>
              <a:t>c</a:t>
            </a:r>
            <a:r>
              <a:rPr lang="cs-CZ" i="1" dirty="0" smtClean="0"/>
              <a:t>o s ním dělat:</a:t>
            </a:r>
            <a:r>
              <a:rPr lang="cs-CZ" dirty="0" smtClean="0"/>
              <a:t> začít jednat sám; oslovovat konkrétně („vy v té červené čepici, zavolejte 155“)</a:t>
            </a:r>
            <a:endParaRPr lang="cs-CZ" i="1" dirty="0" smtClean="0"/>
          </a:p>
          <a:p>
            <a:endParaRPr lang="cs-CZ" b="1" dirty="0" smtClean="0">
              <a:hlinkClick r:id="rId4"/>
            </a:endParaRPr>
          </a:p>
        </p:txBody>
      </p:sp>
    </p:spTree>
    <p:extLst>
      <p:ext uri="{BB962C8B-B14F-4D97-AF65-F5344CB8AC3E}">
        <p14:creationId xmlns:p14="http://schemas.microsoft.com/office/powerpoint/2010/main" val="1750082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9">
                                            <p:txEl>
                                              <p:pRg st="5" end="5"/>
                                            </p:txEl>
                                          </p:spTgt>
                                        </p:tgtEl>
                                        <p:attrNameLst>
                                          <p:attrName>style.visibility</p:attrName>
                                        </p:attrNameLst>
                                      </p:cBhvr>
                                      <p:to>
                                        <p:strVal val="visible"/>
                                      </p:to>
                                    </p:set>
                                    <p:animEffect transition="in" filter="fade">
                                      <p:cBhvr>
                                        <p:cTn id="7" dur="500"/>
                                        <p:tgtEl>
                                          <p:spTgt spid="14339">
                                            <p:txEl>
                                              <p:pRg st="5" end="5"/>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339">
                                            <p:txEl>
                                              <p:pRg st="6" end="6"/>
                                            </p:txEl>
                                          </p:spTgt>
                                        </p:tgtEl>
                                        <p:attrNameLst>
                                          <p:attrName>style.visibility</p:attrName>
                                        </p:attrNameLst>
                                      </p:cBhvr>
                                      <p:to>
                                        <p:strVal val="visible"/>
                                      </p:to>
                                    </p:set>
                                    <p:animEffect transition="in" filter="fade">
                                      <p:cBhvr>
                                        <p:cTn id="12" dur="500"/>
                                        <p:tgtEl>
                                          <p:spTgt spid="1433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468313" y="0"/>
            <a:ext cx="8229600" cy="1143000"/>
          </a:xfrm>
        </p:spPr>
        <p:txBody>
          <a:bodyPr/>
          <a:lstStyle/>
          <a:p>
            <a:r>
              <a:rPr lang="cs-CZ" dirty="0" smtClean="0"/>
              <a:t>Významné sociální experimenty IV</a:t>
            </a:r>
          </a:p>
        </p:txBody>
      </p:sp>
      <p:sp>
        <p:nvSpPr>
          <p:cNvPr id="14339" name="Zástupný symbol pro obsah 2"/>
          <p:cNvSpPr>
            <a:spLocks noGrp="1"/>
          </p:cNvSpPr>
          <p:nvPr>
            <p:ph idx="1"/>
          </p:nvPr>
        </p:nvSpPr>
        <p:spPr>
          <a:xfrm>
            <a:off x="250825" y="981075"/>
            <a:ext cx="8893175" cy="5145088"/>
          </a:xfrm>
        </p:spPr>
        <p:txBody>
          <a:bodyPr/>
          <a:lstStyle/>
          <a:p>
            <a:r>
              <a:rPr lang="cs-CZ" b="1" dirty="0" err="1" smtClean="0"/>
              <a:t>Darley</a:t>
            </a:r>
            <a:r>
              <a:rPr lang="cs-CZ" b="1" dirty="0" smtClean="0"/>
              <a:t> &amp; </a:t>
            </a:r>
            <a:r>
              <a:rPr lang="cs-CZ" b="1" dirty="0" err="1" smtClean="0"/>
              <a:t>Batson</a:t>
            </a:r>
            <a:r>
              <a:rPr lang="cs-CZ" b="1" dirty="0" smtClean="0"/>
              <a:t> (1973) – „Dobrý samaritán“</a:t>
            </a:r>
          </a:p>
          <a:p>
            <a:pPr lvl="1"/>
            <a:r>
              <a:rPr lang="cs-CZ" dirty="0" smtClean="0"/>
              <a:t>paralela s biblickým příběhem – existují osobnostní předpoklady (např. zbožnost) k pomáhajícímu chování?</a:t>
            </a:r>
          </a:p>
          <a:p>
            <a:pPr lvl="1"/>
            <a:r>
              <a:rPr lang="cs-CZ" dirty="0" smtClean="0"/>
              <a:t>studenti (ne)spěchali přednášet o neutrální tématu/ Dobrém samaritánovi &amp; minuli člověka, který spadl</a:t>
            </a:r>
            <a:endParaRPr lang="cs-CZ" dirty="0"/>
          </a:p>
          <a:p>
            <a:pPr lvl="1"/>
            <a:r>
              <a:rPr lang="cs-CZ" dirty="0" smtClean="0"/>
              <a:t>pomoc druhému závisela na spěchu (spěchající: 10 %, nespěchající 63 %), nikoliv osobnosti (či tématu)</a:t>
            </a:r>
          </a:p>
          <a:p>
            <a:pPr lvl="1"/>
            <a:r>
              <a:rPr lang="cs-CZ" dirty="0" smtClean="0">
                <a:hlinkClick r:id="rId3"/>
              </a:rPr>
              <a:t>http://faculty.babson.edu/krollag/org_site/soc_psych/darley_samarit.html</a:t>
            </a:r>
            <a:endParaRPr lang="cs-CZ" b="1" dirty="0" smtClean="0">
              <a:hlinkClick r:id="rId3"/>
            </a:endParaRPr>
          </a:p>
        </p:txBody>
      </p:sp>
    </p:spTree>
    <p:extLst>
      <p:ext uri="{BB962C8B-B14F-4D97-AF65-F5344CB8AC3E}">
        <p14:creationId xmlns:p14="http://schemas.microsoft.com/office/powerpoint/2010/main" val="23627940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a:xfrm>
            <a:off x="468313" y="0"/>
            <a:ext cx="8229600" cy="1052513"/>
          </a:xfrm>
        </p:spPr>
        <p:txBody>
          <a:bodyPr/>
          <a:lstStyle/>
          <a:p>
            <a:r>
              <a:rPr lang="cs-CZ" dirty="0" smtClean="0"/>
              <a:t>Co si z toho odnést:</a:t>
            </a:r>
          </a:p>
        </p:txBody>
      </p:sp>
      <p:sp>
        <p:nvSpPr>
          <p:cNvPr id="15363" name="Zástupný symbol pro obsah 2"/>
          <p:cNvSpPr>
            <a:spLocks noGrp="1"/>
          </p:cNvSpPr>
          <p:nvPr>
            <p:ph idx="1"/>
          </p:nvPr>
        </p:nvSpPr>
        <p:spPr>
          <a:xfrm>
            <a:off x="457200" y="980728"/>
            <a:ext cx="8507413" cy="5145435"/>
          </a:xfrm>
        </p:spPr>
        <p:txBody>
          <a:bodyPr/>
          <a:lstStyle/>
          <a:p>
            <a:r>
              <a:rPr lang="cs-CZ" dirty="0" smtClean="0"/>
              <a:t>ve skupině (3+ osob), natož v davu (anonymita </a:t>
            </a:r>
            <a:r>
              <a:rPr lang="cs-CZ" dirty="0" smtClean="0">
                <a:sym typeface="Wingdings" pitchFamily="2" charset="2"/>
              </a:rPr>
              <a:t> </a:t>
            </a:r>
            <a:r>
              <a:rPr lang="cs-CZ" u="sng" dirty="0" err="1" smtClean="0">
                <a:sym typeface="Wingdings" pitchFamily="2" charset="2"/>
              </a:rPr>
              <a:t>deindividuace</a:t>
            </a:r>
            <a:r>
              <a:rPr lang="cs-CZ" dirty="0" smtClean="0"/>
              <a:t>) se chováme jinak</a:t>
            </a:r>
          </a:p>
          <a:p>
            <a:pPr lvl="1"/>
            <a:r>
              <a:rPr lang="cs-CZ" dirty="0" smtClean="0"/>
              <a:t>přítomnost ostatních ovlivňuje náš výkon, myšlení </a:t>
            </a:r>
            <a:br>
              <a:rPr lang="cs-CZ" dirty="0" smtClean="0"/>
            </a:br>
            <a:r>
              <a:rPr lang="cs-CZ" dirty="0" smtClean="0"/>
              <a:t>i jednání </a:t>
            </a:r>
            <a:r>
              <a:rPr lang="cs-CZ" dirty="0" smtClean="0">
                <a:sym typeface="Wingdings" pitchFamily="2" charset="2"/>
              </a:rPr>
              <a:t> nedivte se, až to uvidíte</a:t>
            </a:r>
            <a:endParaRPr lang="cs-CZ" dirty="0" smtClean="0"/>
          </a:p>
          <a:p>
            <a:pPr lvl="1"/>
            <a:r>
              <a:rPr lang="cs-CZ" dirty="0" smtClean="0"/>
              <a:t>je dobré identifikovat zodpovědnost jednotlivce</a:t>
            </a:r>
          </a:p>
          <a:p>
            <a:pPr marL="457200" lvl="1" indent="0">
              <a:buNone/>
            </a:pPr>
            <a:endParaRPr lang="cs-CZ" sz="1200" dirty="0" smtClean="0"/>
          </a:p>
          <a:p>
            <a:pPr marL="0" indent="0">
              <a:buNone/>
            </a:pPr>
            <a:endParaRPr lang="cs-CZ" dirty="0" smtClean="0"/>
          </a:p>
          <a:p>
            <a:r>
              <a:rPr lang="cs-CZ" b="1" dirty="0" smtClean="0"/>
              <a:t>normy</a:t>
            </a:r>
            <a:r>
              <a:rPr lang="cs-CZ" dirty="0" smtClean="0"/>
              <a:t> = systém pravidel (&amp; sankcí) </a:t>
            </a:r>
            <a:endParaRPr lang="cs-CZ" b="1" dirty="0" smtClean="0"/>
          </a:p>
          <a:p>
            <a:r>
              <a:rPr lang="cs-CZ" b="1" dirty="0" smtClean="0"/>
              <a:t>role</a:t>
            </a:r>
            <a:r>
              <a:rPr lang="cs-CZ" dirty="0" smtClean="0"/>
              <a:t> = očekávaný způsob chování</a:t>
            </a:r>
          </a:p>
          <a:p>
            <a:r>
              <a:rPr lang="cs-CZ" b="1" dirty="0" smtClean="0"/>
              <a:t>status</a:t>
            </a:r>
            <a:r>
              <a:rPr lang="cs-CZ" dirty="0" smtClean="0"/>
              <a:t> = pozice v sociální struktuře (vrozená, připsaná, získaná) </a:t>
            </a:r>
            <a:r>
              <a:rPr lang="cs-CZ" dirty="0" smtClean="0">
                <a:sym typeface="Wingdings" pitchFamily="2" charset="2"/>
              </a:rPr>
              <a:t> práva a povinnosti</a:t>
            </a:r>
            <a:endParaRPr lang="cs-CZ" b="1" dirty="0" smtClean="0"/>
          </a:p>
        </p:txBody>
      </p:sp>
      <p:sp>
        <p:nvSpPr>
          <p:cNvPr id="4" name="Nadpis 1"/>
          <p:cNvSpPr txBox="1">
            <a:spLocks/>
          </p:cNvSpPr>
          <p:nvPr/>
        </p:nvSpPr>
        <p:spPr bwMode="auto">
          <a:xfrm>
            <a:off x="585622" y="3429000"/>
            <a:ext cx="8229600" cy="105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cs-CZ" dirty="0" smtClean="0"/>
              <a:t>Co s tím souvisí:</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additive="base">
                                        <p:cTn id="19" dur="500" fill="hold"/>
                                        <p:tgtEl>
                                          <p:spTgt spid="1536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15363">
                                            <p:txEl>
                                              <p:pRg st="5" end="5"/>
                                            </p:txEl>
                                          </p:spTgt>
                                        </p:tgtEl>
                                        <p:attrNameLst>
                                          <p:attrName>style.visibility</p:attrName>
                                        </p:attrNameLst>
                                      </p:cBhvr>
                                      <p:to>
                                        <p:strVal val="visible"/>
                                      </p:to>
                                    </p:set>
                                    <p:anim calcmode="lin" valueType="num">
                                      <p:cBhvr additive="base">
                                        <p:cTn id="30" dur="500" fill="hold"/>
                                        <p:tgtEl>
                                          <p:spTgt spid="15363">
                                            <p:txEl>
                                              <p:pRg st="5" end="5"/>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153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5363">
                                            <p:txEl>
                                              <p:pRg st="6" end="6"/>
                                            </p:txEl>
                                          </p:spTgt>
                                        </p:tgtEl>
                                        <p:attrNameLst>
                                          <p:attrName>style.visibility</p:attrName>
                                        </p:attrNameLst>
                                      </p:cBhvr>
                                      <p:to>
                                        <p:strVal val="visible"/>
                                      </p:to>
                                    </p:set>
                                    <p:animEffect transition="in" filter="fade">
                                      <p:cBhvr>
                                        <p:cTn id="36" dur="500"/>
                                        <p:tgtEl>
                                          <p:spTgt spid="1536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15363">
                                            <p:txEl>
                                              <p:pRg st="7" end="7"/>
                                            </p:txEl>
                                          </p:spTgt>
                                        </p:tgtEl>
                                        <p:attrNameLst>
                                          <p:attrName>style.visibility</p:attrName>
                                        </p:attrNameLst>
                                      </p:cBhvr>
                                      <p:to>
                                        <p:strVal val="visible"/>
                                      </p:to>
                                    </p:set>
                                    <p:animEffect transition="in" filter="fade">
                                      <p:cBhvr>
                                        <p:cTn id="41" dur="500"/>
                                        <p:tgtEl>
                                          <p:spTgt spid="153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Nadpis 1"/>
          <p:cNvSpPr>
            <a:spLocks noGrp="1"/>
          </p:cNvSpPr>
          <p:nvPr>
            <p:ph type="title"/>
          </p:nvPr>
        </p:nvSpPr>
        <p:spPr>
          <a:xfrm>
            <a:off x="0" y="274638"/>
            <a:ext cx="9144000" cy="1143000"/>
          </a:xfrm>
        </p:spPr>
        <p:txBody>
          <a:bodyPr/>
          <a:lstStyle/>
          <a:p>
            <a:r>
              <a:rPr lang="cs-CZ" altLang="cs-CZ" sz="4000" dirty="0" smtClean="0"/>
              <a:t>Školní třída jako sociální skupina - formálně</a:t>
            </a:r>
            <a:br>
              <a:rPr lang="cs-CZ" altLang="cs-CZ" sz="4000" dirty="0" smtClean="0"/>
            </a:br>
            <a:endParaRPr lang="cs-CZ" altLang="cs-CZ" sz="4000" dirty="0" smtClean="0"/>
          </a:p>
        </p:txBody>
      </p:sp>
      <p:sp>
        <p:nvSpPr>
          <p:cNvPr id="18435" name="Zástupný symbol pro obsah 2"/>
          <p:cNvSpPr>
            <a:spLocks noGrp="1"/>
          </p:cNvSpPr>
          <p:nvPr>
            <p:ph idx="1"/>
          </p:nvPr>
        </p:nvSpPr>
        <p:spPr>
          <a:xfrm>
            <a:off x="457200" y="1124744"/>
            <a:ext cx="8229600" cy="5733256"/>
          </a:xfrm>
        </p:spPr>
        <p:txBody>
          <a:bodyPr/>
          <a:lstStyle/>
          <a:p>
            <a:r>
              <a:rPr lang="cs-CZ" altLang="cs-CZ" sz="2800" b="1" dirty="0"/>
              <a:t>s</a:t>
            </a:r>
            <a:r>
              <a:rPr lang="cs-CZ" altLang="cs-CZ" sz="2800" b="1" dirty="0" smtClean="0"/>
              <a:t>ociální skupina</a:t>
            </a:r>
            <a:r>
              <a:rPr lang="cs-CZ" altLang="cs-CZ" sz="2800" dirty="0" smtClean="0"/>
              <a:t> X seskupení/soc. kategorie</a:t>
            </a:r>
          </a:p>
          <a:p>
            <a:r>
              <a:rPr lang="cs-CZ" altLang="cs-CZ" sz="2800" b="1" dirty="0" smtClean="0"/>
              <a:t>formální </a:t>
            </a:r>
            <a:r>
              <a:rPr lang="cs-CZ" altLang="cs-CZ" sz="2800" dirty="0" smtClean="0"/>
              <a:t>X neformální skupina</a:t>
            </a:r>
          </a:p>
          <a:p>
            <a:pPr lvl="1"/>
            <a:r>
              <a:rPr lang="cs-CZ" altLang="cs-CZ" sz="2400" i="1" dirty="0"/>
              <a:t>Třídy náhodně vzniklé </a:t>
            </a:r>
            <a:r>
              <a:rPr lang="cs-CZ" altLang="cs-CZ" sz="2400" dirty="0"/>
              <a:t>– bez „klíče“</a:t>
            </a:r>
          </a:p>
          <a:p>
            <a:pPr lvl="1"/>
            <a:r>
              <a:rPr lang="cs-CZ" altLang="cs-CZ" sz="2400" i="1" dirty="0" smtClean="0"/>
              <a:t>Třídy </a:t>
            </a:r>
            <a:r>
              <a:rPr lang="cs-CZ" altLang="cs-CZ" sz="2400" i="1" dirty="0"/>
              <a:t>diferencované </a:t>
            </a:r>
            <a:r>
              <a:rPr lang="cs-CZ" altLang="cs-CZ" sz="2400" dirty="0"/>
              <a:t>– klíčem k zařazení jsou studijní výsledky, sportovní či výtvarný talent, matematické zaměření</a:t>
            </a:r>
          </a:p>
          <a:p>
            <a:pPr lvl="1"/>
            <a:r>
              <a:rPr lang="cs-CZ" altLang="cs-CZ" sz="2400" i="1" dirty="0" smtClean="0"/>
              <a:t>Třídy </a:t>
            </a:r>
            <a:r>
              <a:rPr lang="cs-CZ" altLang="cs-CZ" sz="2400" i="1" dirty="0"/>
              <a:t>výběrové </a:t>
            </a:r>
            <a:r>
              <a:rPr lang="cs-CZ" altLang="cs-CZ" sz="2400" dirty="0"/>
              <a:t>– děti prošly výběrovým sítem, spojuje je výrazné rozumové nadání nebo </a:t>
            </a:r>
            <a:r>
              <a:rPr lang="cs-CZ" altLang="cs-CZ" sz="2400" dirty="0" smtClean="0"/>
              <a:t>talent</a:t>
            </a:r>
            <a:endParaRPr lang="cs-CZ" altLang="cs-CZ" sz="2400" b="1" dirty="0" smtClean="0"/>
          </a:p>
          <a:p>
            <a:r>
              <a:rPr lang="cs-CZ" altLang="cs-CZ" sz="2800" b="1" dirty="0" smtClean="0"/>
              <a:t>malá</a:t>
            </a:r>
            <a:r>
              <a:rPr lang="cs-CZ" altLang="cs-CZ" sz="2800" dirty="0" smtClean="0"/>
              <a:t> X velká skupina</a:t>
            </a:r>
          </a:p>
          <a:p>
            <a:r>
              <a:rPr lang="cs-CZ" altLang="cs-CZ" sz="2800" dirty="0" smtClean="0"/>
              <a:t>(primární X sekundární skupina)</a:t>
            </a:r>
          </a:p>
          <a:p>
            <a:r>
              <a:rPr lang="cs-CZ" altLang="cs-CZ" sz="2800" dirty="0" smtClean="0"/>
              <a:t>(členská X referenční skupina)</a:t>
            </a:r>
          </a:p>
          <a:p>
            <a:r>
              <a:rPr lang="cs-CZ" altLang="cs-CZ" sz="2800" b="1" dirty="0" smtClean="0"/>
              <a:t>in-</a:t>
            </a:r>
            <a:r>
              <a:rPr lang="cs-CZ" altLang="cs-CZ" sz="2800" b="1" dirty="0" err="1" smtClean="0"/>
              <a:t>group</a:t>
            </a:r>
            <a:r>
              <a:rPr lang="cs-CZ" altLang="cs-CZ" sz="2800" b="1" dirty="0" smtClean="0"/>
              <a:t> (vlastní)</a:t>
            </a:r>
            <a:r>
              <a:rPr lang="cs-CZ" altLang="cs-CZ" sz="2800" dirty="0" smtClean="0"/>
              <a:t> X </a:t>
            </a:r>
            <a:r>
              <a:rPr lang="cs-CZ" altLang="cs-CZ" sz="2800" dirty="0" err="1" smtClean="0"/>
              <a:t>out-group</a:t>
            </a:r>
            <a:r>
              <a:rPr lang="cs-CZ" altLang="cs-CZ" sz="2800" dirty="0" smtClean="0"/>
              <a:t> (cizí)</a:t>
            </a:r>
            <a:endParaRPr lang="cs-CZ" altLang="cs-CZ" sz="2800"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r>
              <a:rPr lang="cs-CZ" smtClean="0"/>
              <a:t>Co je v plánu/Klíčová slova</a:t>
            </a:r>
          </a:p>
        </p:txBody>
      </p:sp>
      <p:sp>
        <p:nvSpPr>
          <p:cNvPr id="3" name="Zástupný symbol pro obsah 2"/>
          <p:cNvSpPr>
            <a:spLocks noGrp="1"/>
          </p:cNvSpPr>
          <p:nvPr>
            <p:ph idx="1"/>
          </p:nvPr>
        </p:nvSpPr>
        <p:spPr/>
        <p:txBody>
          <a:bodyPr/>
          <a:lstStyle/>
          <a:p>
            <a:r>
              <a:rPr lang="cs-CZ" i="1" smtClean="0"/>
              <a:t>základní pojmy sociální psychologie, významné sociální experimenty</a:t>
            </a:r>
          </a:p>
          <a:p>
            <a:r>
              <a:rPr lang="cs-CZ" i="1" smtClean="0"/>
              <a:t>školní třída jako sociální skupina, vztahy ve třídě a ve škole</a:t>
            </a:r>
          </a:p>
          <a:p>
            <a:r>
              <a:rPr lang="cs-CZ" i="1" smtClean="0"/>
              <a:t>typy třídních kolektivů, role učitele ve třídě, autorita učitele</a:t>
            </a:r>
          </a:p>
          <a:p>
            <a:r>
              <a:rPr lang="cs-CZ" i="1" smtClean="0"/>
              <a:t>podpora dobrých vztahů ve škole</a:t>
            </a:r>
          </a:p>
          <a:p>
            <a:r>
              <a:rPr lang="cs-CZ" i="1" smtClean="0"/>
              <a:t>komunikace s rodiči dětí a s komunitou</a:t>
            </a:r>
            <a:endParaRPr lang="cs-CZ" altLang="cs-CZ" smtClean="0"/>
          </a:p>
          <a:p>
            <a:endParaRPr lang="cs-CZ"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a:xfrm>
            <a:off x="468313" y="0"/>
            <a:ext cx="8229600" cy="1143000"/>
          </a:xfrm>
        </p:spPr>
        <p:txBody>
          <a:bodyPr/>
          <a:lstStyle/>
          <a:p>
            <a:r>
              <a:rPr lang="cs-CZ" dirty="0" smtClean="0"/>
              <a:t>Školní třída jako sociální skupina</a:t>
            </a:r>
          </a:p>
        </p:txBody>
      </p:sp>
      <p:sp>
        <p:nvSpPr>
          <p:cNvPr id="16387" name="Zástupný symbol pro obsah 2"/>
          <p:cNvSpPr>
            <a:spLocks noGrp="1"/>
          </p:cNvSpPr>
          <p:nvPr>
            <p:ph idx="1"/>
          </p:nvPr>
        </p:nvSpPr>
        <p:spPr>
          <a:xfrm>
            <a:off x="251520" y="1124744"/>
            <a:ext cx="8784976" cy="5001419"/>
          </a:xfrm>
        </p:spPr>
        <p:txBody>
          <a:bodyPr/>
          <a:lstStyle/>
          <a:p>
            <a:r>
              <a:rPr lang="cs-CZ" dirty="0" smtClean="0"/>
              <a:t>Charakteristiky dle R. Brauna: </a:t>
            </a:r>
          </a:p>
          <a:p>
            <a:pPr lvl="1" eaLnBrk="1" hangingPunct="1"/>
            <a:r>
              <a:rPr lang="cs-CZ" altLang="cs-CZ" dirty="0"/>
              <a:t>Třída má svoji </a:t>
            </a:r>
            <a:r>
              <a:rPr lang="cs-CZ" altLang="cs-CZ" b="1" dirty="0"/>
              <a:t>hierarchii </a:t>
            </a:r>
            <a:r>
              <a:rPr lang="cs-CZ" altLang="cs-CZ" dirty="0"/>
              <a:t>– každý člen má </a:t>
            </a:r>
            <a:r>
              <a:rPr lang="cs-CZ" altLang="cs-CZ" dirty="0" smtClean="0"/>
              <a:t>své postavení</a:t>
            </a:r>
            <a:endParaRPr lang="cs-CZ" altLang="cs-CZ" dirty="0"/>
          </a:p>
          <a:p>
            <a:pPr lvl="1" eaLnBrk="1" hangingPunct="1"/>
            <a:r>
              <a:rPr lang="cs-CZ" altLang="cs-CZ" b="1" dirty="0"/>
              <a:t>Třídu charakterizují vztahy</a:t>
            </a:r>
            <a:r>
              <a:rPr lang="cs-CZ" altLang="cs-CZ" dirty="0"/>
              <a:t> mezi členy skupiny</a:t>
            </a:r>
          </a:p>
          <a:p>
            <a:pPr lvl="1" eaLnBrk="1" hangingPunct="1"/>
            <a:r>
              <a:rPr lang="cs-CZ" altLang="cs-CZ" dirty="0"/>
              <a:t>Třída má svoji </a:t>
            </a:r>
            <a:r>
              <a:rPr lang="cs-CZ" altLang="cs-CZ" b="1" dirty="0"/>
              <a:t>historii</a:t>
            </a:r>
            <a:r>
              <a:rPr lang="cs-CZ" altLang="cs-CZ" dirty="0"/>
              <a:t> – podle vzniku, trvání, působení různých učitelů apod.</a:t>
            </a:r>
          </a:p>
          <a:p>
            <a:pPr lvl="1" eaLnBrk="1" hangingPunct="1"/>
            <a:r>
              <a:rPr lang="cs-CZ" altLang="cs-CZ" dirty="0"/>
              <a:t>Třída má svoji </a:t>
            </a:r>
            <a:r>
              <a:rPr lang="cs-CZ" altLang="cs-CZ" b="1" dirty="0"/>
              <a:t>dynamiku</a:t>
            </a:r>
          </a:p>
          <a:p>
            <a:pPr lvl="1" eaLnBrk="1" hangingPunct="1"/>
            <a:r>
              <a:rPr lang="cs-CZ" altLang="cs-CZ" dirty="0"/>
              <a:t>Třída má svoje </a:t>
            </a:r>
            <a:r>
              <a:rPr lang="cs-CZ" altLang="cs-CZ" b="1" dirty="0"/>
              <a:t>způsoby řešení problémů </a:t>
            </a:r>
            <a:r>
              <a:rPr lang="cs-CZ" altLang="cs-CZ" dirty="0"/>
              <a:t>a zvládání zátěže</a:t>
            </a:r>
          </a:p>
          <a:p>
            <a:r>
              <a:rPr lang="cs-CZ" dirty="0"/>
              <a:t>k</a:t>
            </a:r>
            <a:r>
              <a:rPr lang="cs-CZ" dirty="0" smtClean="0"/>
              <a:t>e zjišťování vztahů a hierarchie ve třídě možno využít tzv. </a:t>
            </a:r>
            <a:r>
              <a:rPr lang="cs-CZ" dirty="0" err="1" smtClean="0"/>
              <a:t>sociometrie</a:t>
            </a:r>
            <a:r>
              <a:rPr lang="cs-CZ" dirty="0" smtClean="0"/>
              <a:t> (např. dotazník SORAD, zjištění oblíbenosti a vlivu jednotlivých žáků)</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Effect transition="in" filter="fade">
                                      <p:cBhvr>
                                        <p:cTn id="7" dur="500"/>
                                        <p:tgtEl>
                                          <p:spTgt spid="1638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87">
                                            <p:txEl>
                                              <p:pRg st="2" end="2"/>
                                            </p:txEl>
                                          </p:spTgt>
                                        </p:tgtEl>
                                        <p:attrNameLst>
                                          <p:attrName>style.visibility</p:attrName>
                                        </p:attrNameLst>
                                      </p:cBhvr>
                                      <p:to>
                                        <p:strVal val="visible"/>
                                      </p:to>
                                    </p:set>
                                    <p:animEffect transition="in" filter="fade">
                                      <p:cBhvr>
                                        <p:cTn id="12" dur="500"/>
                                        <p:tgtEl>
                                          <p:spTgt spid="1638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387">
                                            <p:txEl>
                                              <p:pRg st="3" end="3"/>
                                            </p:txEl>
                                          </p:spTgt>
                                        </p:tgtEl>
                                        <p:attrNameLst>
                                          <p:attrName>style.visibility</p:attrName>
                                        </p:attrNameLst>
                                      </p:cBhvr>
                                      <p:to>
                                        <p:strVal val="visible"/>
                                      </p:to>
                                    </p:set>
                                    <p:animEffect transition="in" filter="fade">
                                      <p:cBhvr>
                                        <p:cTn id="17" dur="500"/>
                                        <p:tgtEl>
                                          <p:spTgt spid="1638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387">
                                            <p:txEl>
                                              <p:pRg st="4" end="4"/>
                                            </p:txEl>
                                          </p:spTgt>
                                        </p:tgtEl>
                                        <p:attrNameLst>
                                          <p:attrName>style.visibility</p:attrName>
                                        </p:attrNameLst>
                                      </p:cBhvr>
                                      <p:to>
                                        <p:strVal val="visible"/>
                                      </p:to>
                                    </p:set>
                                    <p:animEffect transition="in" filter="fade">
                                      <p:cBhvr>
                                        <p:cTn id="22" dur="500"/>
                                        <p:tgtEl>
                                          <p:spTgt spid="1638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387">
                                            <p:txEl>
                                              <p:pRg st="5" end="5"/>
                                            </p:txEl>
                                          </p:spTgt>
                                        </p:tgtEl>
                                        <p:attrNameLst>
                                          <p:attrName>style.visibility</p:attrName>
                                        </p:attrNameLst>
                                      </p:cBhvr>
                                      <p:to>
                                        <p:strVal val="visible"/>
                                      </p:to>
                                    </p:set>
                                    <p:animEffect transition="in" filter="fade">
                                      <p:cBhvr>
                                        <p:cTn id="27" dur="500"/>
                                        <p:tgtEl>
                                          <p:spTgt spid="1638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6387">
                                            <p:txEl>
                                              <p:pRg st="6" end="6"/>
                                            </p:txEl>
                                          </p:spTgt>
                                        </p:tgtEl>
                                        <p:attrNameLst>
                                          <p:attrName>style.visibility</p:attrName>
                                        </p:attrNameLst>
                                      </p:cBhvr>
                                      <p:to>
                                        <p:strVal val="visible"/>
                                      </p:to>
                                    </p:set>
                                    <p:animEffect transition="in" filter="fade">
                                      <p:cBhvr>
                                        <p:cTn id="32" dur="500"/>
                                        <p:tgtEl>
                                          <p:spTgt spid="1638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p:cNvSpPr>
            <a:spLocks noGrp="1"/>
          </p:cNvSpPr>
          <p:nvPr>
            <p:ph type="title"/>
          </p:nvPr>
        </p:nvSpPr>
        <p:spPr>
          <a:xfrm>
            <a:off x="395536" y="188640"/>
            <a:ext cx="8229600" cy="1143001"/>
          </a:xfrm>
        </p:spPr>
        <p:txBody>
          <a:bodyPr/>
          <a:lstStyle/>
          <a:p>
            <a:pPr eaLnBrk="1" hangingPunct="1"/>
            <a:r>
              <a:rPr lang="cs-CZ" altLang="cs-CZ" sz="4000" dirty="0" smtClean="0">
                <a:ea typeface="Trebuchet MS" pitchFamily="34" charset="0"/>
                <a:cs typeface="Trebuchet MS" pitchFamily="34" charset="0"/>
              </a:rPr>
              <a:t>Hierarchie třídy – pozice členů skupiny</a:t>
            </a:r>
            <a:br>
              <a:rPr lang="cs-CZ" altLang="cs-CZ" sz="4000" dirty="0" smtClean="0">
                <a:ea typeface="Trebuchet MS" pitchFamily="34" charset="0"/>
                <a:cs typeface="Trebuchet MS" pitchFamily="34" charset="0"/>
              </a:rPr>
            </a:br>
            <a:r>
              <a:rPr lang="cs-CZ" altLang="cs-CZ" sz="4000" dirty="0" smtClean="0">
                <a:solidFill>
                  <a:schemeClr val="bg1">
                    <a:lumMod val="50000"/>
                  </a:schemeClr>
                </a:solidFill>
                <a:ea typeface="Trebuchet MS" pitchFamily="34" charset="0"/>
                <a:cs typeface="Trebuchet MS" pitchFamily="34" charset="0"/>
              </a:rPr>
              <a:t>(psychodynamické Schindlerovo pojetí)</a:t>
            </a:r>
          </a:p>
        </p:txBody>
      </p:sp>
      <p:sp>
        <p:nvSpPr>
          <p:cNvPr id="31747" name="Zástupný symbol pro obsah 2"/>
          <p:cNvSpPr>
            <a:spLocks noGrp="1"/>
          </p:cNvSpPr>
          <p:nvPr>
            <p:ph idx="1"/>
          </p:nvPr>
        </p:nvSpPr>
        <p:spPr>
          <a:xfrm>
            <a:off x="467544" y="1628800"/>
            <a:ext cx="8352928" cy="4968552"/>
          </a:xfrm>
        </p:spPr>
        <p:txBody>
          <a:bodyPr/>
          <a:lstStyle/>
          <a:p>
            <a:pPr eaLnBrk="1" hangingPunct="1"/>
            <a:r>
              <a:rPr lang="cs-CZ" altLang="cs-CZ" sz="2400" b="1" dirty="0" smtClean="0"/>
              <a:t>Pozice Alfa </a:t>
            </a:r>
            <a:r>
              <a:rPr lang="cs-CZ" altLang="cs-CZ" sz="2400" dirty="0" smtClean="0"/>
              <a:t>– přirození vůdci (pro ostatní spolužáky autorita, vesměs pozitivní hodnocení, někdy žárlivost), ze strany učitele „nekritizovatelní“, určují charakter třídního života, je důležité mít je na své straně (průběžně získávat jejich názor, souhlas)</a:t>
            </a:r>
          </a:p>
          <a:p>
            <a:pPr eaLnBrk="1" hangingPunct="1"/>
            <a:r>
              <a:rPr lang="cs-CZ" altLang="cs-CZ" sz="2400" b="1" dirty="0" smtClean="0"/>
              <a:t>Pozice Beta </a:t>
            </a:r>
            <a:r>
              <a:rPr lang="cs-CZ" altLang="cs-CZ" sz="2400" dirty="0" smtClean="0"/>
              <a:t>– tzv. expert, ostatní je považují za chytré, chodí se k nim o radu a pomoc při studiu, jsou respektování, ale ne příliš vlivní (Čuňas v </a:t>
            </a:r>
            <a:r>
              <a:rPr lang="cs-CZ" altLang="cs-CZ" sz="2400" dirty="0" err="1" smtClean="0"/>
              <a:t>Goldingově</a:t>
            </a:r>
            <a:r>
              <a:rPr lang="cs-CZ" altLang="cs-CZ" sz="2400" dirty="0" smtClean="0"/>
              <a:t> „Pánovi much“)</a:t>
            </a:r>
          </a:p>
          <a:p>
            <a:pPr eaLnBrk="1" hangingPunct="1"/>
            <a:r>
              <a:rPr lang="cs-CZ" altLang="cs-CZ" sz="2400" b="1" dirty="0" smtClean="0"/>
              <a:t>Pozice Gama </a:t>
            </a:r>
            <a:r>
              <a:rPr lang="cs-CZ" altLang="cs-CZ" sz="2400" dirty="0" smtClean="0"/>
              <a:t>– děti, které patří k většině, některé nejsou rády středem pozornosti, nechávají se vést, nemají příliš velký vliv na dynamiku třídy („šedé děti“), ale též mohou být obětí šikany</a:t>
            </a:r>
          </a:p>
          <a:p>
            <a:pPr eaLnBrk="1" hangingPunct="1"/>
            <a:r>
              <a:rPr lang="cs-CZ" altLang="cs-CZ" sz="2400" b="1" dirty="0" smtClean="0"/>
              <a:t>Pozice Omega </a:t>
            </a:r>
            <a:r>
              <a:rPr lang="cs-CZ" altLang="cs-CZ" sz="2400" dirty="0" smtClean="0"/>
              <a:t>– nejméně přijímané děti, nemají oblibu ani vliv, vyvolávají negativní odezvu</a:t>
            </a:r>
          </a:p>
          <a:p>
            <a:pPr eaLnBrk="1" hangingPunct="1"/>
            <a:endParaRPr lang="cs-CZ" alt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fade">
                                      <p:cBhvr>
                                        <p:cTn id="7" dur="500"/>
                                        <p:tgtEl>
                                          <p:spTgt spid="3174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fade">
                                      <p:cBhvr>
                                        <p:cTn id="12" dur="500"/>
                                        <p:tgtEl>
                                          <p:spTgt spid="3174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1747">
                                            <p:txEl>
                                              <p:pRg st="2" end="2"/>
                                            </p:txEl>
                                          </p:spTgt>
                                        </p:tgtEl>
                                        <p:attrNameLst>
                                          <p:attrName>style.visibility</p:attrName>
                                        </p:attrNameLst>
                                      </p:cBhvr>
                                      <p:to>
                                        <p:strVal val="visible"/>
                                      </p:to>
                                    </p:set>
                                    <p:animEffect transition="in" filter="fade">
                                      <p:cBhvr>
                                        <p:cTn id="17" dur="500"/>
                                        <p:tgtEl>
                                          <p:spTgt spid="3174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1747">
                                            <p:txEl>
                                              <p:pRg st="3" end="3"/>
                                            </p:txEl>
                                          </p:spTgt>
                                        </p:tgtEl>
                                        <p:attrNameLst>
                                          <p:attrName>style.visibility</p:attrName>
                                        </p:attrNameLst>
                                      </p:cBhvr>
                                      <p:to>
                                        <p:strVal val="visible"/>
                                      </p:to>
                                    </p:set>
                                    <p:animEffect transition="in" filter="fade">
                                      <p:cBhvr>
                                        <p:cTn id="22"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179512" y="260648"/>
            <a:ext cx="8856984" cy="719138"/>
          </a:xfrm>
        </p:spPr>
        <p:txBody>
          <a:bodyPr/>
          <a:lstStyle/>
          <a:p>
            <a:pPr eaLnBrk="1" hangingPunct="1"/>
            <a:r>
              <a:rPr lang="cs-CZ" altLang="cs-CZ" b="1" dirty="0" smtClean="0">
                <a:ea typeface="Trebuchet MS" pitchFamily="34" charset="0"/>
                <a:cs typeface="Trebuchet MS" pitchFamily="34" charset="0"/>
              </a:rPr>
              <a:t/>
            </a:r>
            <a:br>
              <a:rPr lang="cs-CZ" altLang="cs-CZ" b="1" dirty="0" smtClean="0">
                <a:ea typeface="Trebuchet MS" pitchFamily="34" charset="0"/>
                <a:cs typeface="Trebuchet MS" pitchFamily="34" charset="0"/>
              </a:rPr>
            </a:br>
            <a:r>
              <a:rPr lang="cs-CZ" altLang="cs-CZ" b="1" dirty="0" smtClean="0">
                <a:ea typeface="Trebuchet MS" pitchFamily="34" charset="0"/>
                <a:cs typeface="Trebuchet MS" pitchFamily="34" charset="0"/>
              </a:rPr>
              <a:t>Role žáků ve třídě </a:t>
            </a:r>
            <a:r>
              <a:rPr lang="cs-CZ" altLang="cs-CZ" dirty="0" smtClean="0">
                <a:ea typeface="Trebuchet MS" pitchFamily="34" charset="0"/>
                <a:cs typeface="Trebuchet MS" pitchFamily="34" charset="0"/>
              </a:rPr>
              <a:t>(M. Vágnerová)</a:t>
            </a:r>
            <a:br>
              <a:rPr lang="cs-CZ" altLang="cs-CZ" dirty="0" smtClean="0">
                <a:ea typeface="Trebuchet MS" pitchFamily="34" charset="0"/>
                <a:cs typeface="Trebuchet MS" pitchFamily="34" charset="0"/>
              </a:rPr>
            </a:br>
            <a:endParaRPr lang="cs-CZ" altLang="cs-CZ" dirty="0" smtClean="0">
              <a:ea typeface="Trebuchet MS" pitchFamily="34" charset="0"/>
              <a:cs typeface="Trebuchet MS" pitchFamily="34" charset="0"/>
            </a:endParaRPr>
          </a:p>
        </p:txBody>
      </p:sp>
      <p:sp>
        <p:nvSpPr>
          <p:cNvPr id="3" name="Zástupný symbol pro obsah 2"/>
          <p:cNvSpPr>
            <a:spLocks noGrp="1"/>
          </p:cNvSpPr>
          <p:nvPr>
            <p:ph idx="1"/>
          </p:nvPr>
        </p:nvSpPr>
        <p:spPr>
          <a:xfrm>
            <a:off x="539750" y="1196975"/>
            <a:ext cx="8424738" cy="5113338"/>
          </a:xfrm>
        </p:spPr>
        <p:txBody>
          <a:bodyPr rtlCol="0">
            <a:noAutofit/>
          </a:bodyPr>
          <a:lstStyle/>
          <a:p>
            <a:pPr eaLnBrk="1" fontAlgn="auto" hangingPunct="1">
              <a:spcAft>
                <a:spcPts val="0"/>
              </a:spcAft>
              <a:defRPr/>
            </a:pPr>
            <a:r>
              <a:rPr lang="cs-CZ" sz="2400" b="1" dirty="0" smtClean="0"/>
              <a:t>Vůdce třídy</a:t>
            </a:r>
            <a:r>
              <a:rPr lang="cs-CZ" sz="2400" dirty="0"/>
              <a:t> </a:t>
            </a:r>
            <a:r>
              <a:rPr lang="cs-CZ" sz="2400" dirty="0" smtClean="0"/>
              <a:t>–</a:t>
            </a:r>
            <a:r>
              <a:rPr lang="cs-CZ" sz="2400" dirty="0"/>
              <a:t> </a:t>
            </a:r>
            <a:r>
              <a:rPr lang="cs-CZ" sz="2400" dirty="0" smtClean="0"/>
              <a:t>vysoký vliv (ne nutně sympatie)</a:t>
            </a:r>
          </a:p>
          <a:p>
            <a:pPr eaLnBrk="1" fontAlgn="auto" hangingPunct="1">
              <a:spcAft>
                <a:spcPts val="0"/>
              </a:spcAft>
              <a:defRPr/>
            </a:pPr>
            <a:r>
              <a:rPr lang="cs-CZ" sz="2400" b="1" dirty="0" smtClean="0"/>
              <a:t>Hvězda třídy</a:t>
            </a:r>
            <a:r>
              <a:rPr lang="cs-CZ" sz="2400" dirty="0" smtClean="0"/>
              <a:t> – přirozená </a:t>
            </a:r>
            <a:r>
              <a:rPr lang="cs-CZ" sz="2400" dirty="0"/>
              <a:t>autorita, </a:t>
            </a:r>
            <a:r>
              <a:rPr lang="cs-CZ" sz="2400" dirty="0" smtClean="0"/>
              <a:t>vzor</a:t>
            </a:r>
            <a:endParaRPr lang="cs-CZ" sz="2400" dirty="0"/>
          </a:p>
          <a:p>
            <a:pPr eaLnBrk="1" fontAlgn="auto" hangingPunct="1">
              <a:spcAft>
                <a:spcPts val="0"/>
              </a:spcAft>
              <a:defRPr/>
            </a:pPr>
            <a:r>
              <a:rPr lang="cs-CZ" sz="2400" b="1" dirty="0" smtClean="0"/>
              <a:t>Dobrý kamarád</a:t>
            </a:r>
            <a:r>
              <a:rPr lang="cs-CZ" sz="2400" dirty="0" smtClean="0"/>
              <a:t> – vysoké </a:t>
            </a:r>
            <a:r>
              <a:rPr lang="cs-CZ" sz="2400" dirty="0"/>
              <a:t>sympatie bez výrazného </a:t>
            </a:r>
            <a:r>
              <a:rPr lang="cs-CZ" sz="2400" dirty="0" smtClean="0"/>
              <a:t>vlivu</a:t>
            </a:r>
            <a:endParaRPr lang="cs-CZ" sz="2400" dirty="0"/>
          </a:p>
          <a:p>
            <a:pPr eaLnBrk="1" fontAlgn="auto" hangingPunct="1">
              <a:spcAft>
                <a:spcPts val="0"/>
              </a:spcAft>
              <a:defRPr/>
            </a:pPr>
            <a:r>
              <a:rPr lang="cs-CZ" sz="2400" b="1" dirty="0" smtClean="0"/>
              <a:t>Přijatelný spolužák</a:t>
            </a:r>
            <a:r>
              <a:rPr lang="cs-CZ" sz="2400" dirty="0" smtClean="0"/>
              <a:t> – nijak nevyniká, konformní, přizpůsobivý</a:t>
            </a:r>
            <a:endParaRPr lang="cs-CZ" sz="2400" dirty="0"/>
          </a:p>
          <a:p>
            <a:pPr eaLnBrk="1" fontAlgn="auto" hangingPunct="1">
              <a:spcAft>
                <a:spcPts val="0"/>
              </a:spcAft>
              <a:defRPr/>
            </a:pPr>
            <a:r>
              <a:rPr lang="cs-CZ" sz="2400" b="1" dirty="0" smtClean="0"/>
              <a:t>Odmítaný spolužák</a:t>
            </a:r>
            <a:r>
              <a:rPr lang="cs-CZ" sz="2400" dirty="0" smtClean="0"/>
              <a:t> – odlišný, s ostatními si nerozumí</a:t>
            </a:r>
          </a:p>
          <a:p>
            <a:pPr eaLnBrk="1" fontAlgn="auto" hangingPunct="1">
              <a:spcAft>
                <a:spcPts val="0"/>
              </a:spcAft>
              <a:defRPr/>
            </a:pPr>
            <a:r>
              <a:rPr lang="cs-CZ" sz="2400" b="1" dirty="0" smtClean="0"/>
              <a:t>Sociální outsider</a:t>
            </a:r>
            <a:r>
              <a:rPr lang="cs-CZ" sz="2400" dirty="0" smtClean="0"/>
              <a:t> – odlišné soc. prostředí, nesympatický</a:t>
            </a:r>
            <a:endParaRPr lang="cs-CZ" sz="2400" b="1" dirty="0" smtClean="0"/>
          </a:p>
          <a:p>
            <a:pPr eaLnBrk="1" fontAlgn="auto" hangingPunct="1">
              <a:spcAft>
                <a:spcPts val="0"/>
              </a:spcAft>
              <a:defRPr/>
            </a:pPr>
            <a:r>
              <a:rPr lang="cs-CZ" sz="2400" b="1" dirty="0" smtClean="0"/>
              <a:t>Agresor</a:t>
            </a:r>
            <a:r>
              <a:rPr lang="cs-CZ" sz="2400" dirty="0" smtClean="0"/>
              <a:t> – narušuje klima, odmítán většinou</a:t>
            </a:r>
          </a:p>
          <a:p>
            <a:pPr eaLnBrk="1" fontAlgn="auto" hangingPunct="1">
              <a:spcAft>
                <a:spcPts val="0"/>
              </a:spcAft>
              <a:defRPr/>
            </a:pPr>
            <a:r>
              <a:rPr lang="cs-CZ" sz="2400" b="1" dirty="0" smtClean="0"/>
              <a:t>„Nemožný“ spolužák</a:t>
            </a:r>
            <a:r>
              <a:rPr lang="cs-CZ" sz="2400" dirty="0" smtClean="0"/>
              <a:t> </a:t>
            </a:r>
            <a:r>
              <a:rPr lang="cs-CZ" sz="2400" dirty="0"/>
              <a:t>– neklidný, výbušný, </a:t>
            </a:r>
            <a:r>
              <a:rPr lang="cs-CZ" sz="2400" dirty="0" smtClean="0"/>
              <a:t>dráždivý, otravný</a:t>
            </a:r>
            <a:endParaRPr lang="cs-CZ" sz="2400" b="1" dirty="0"/>
          </a:p>
          <a:p>
            <a:pPr eaLnBrk="1" fontAlgn="auto" hangingPunct="1">
              <a:spcAft>
                <a:spcPts val="0"/>
              </a:spcAft>
              <a:defRPr/>
            </a:pPr>
            <a:r>
              <a:rPr lang="cs-CZ" sz="2400" b="1" dirty="0" smtClean="0"/>
              <a:t>Šašek</a:t>
            </a:r>
            <a:r>
              <a:rPr lang="cs-CZ" sz="2400" dirty="0" smtClean="0"/>
              <a:t> – jinak </a:t>
            </a:r>
            <a:r>
              <a:rPr lang="cs-CZ" sz="2400" dirty="0"/>
              <a:t>nepřijatelný, zesměšňuje sebe, spolužáky, učitele, nemá potřebnou pozici, má však potřebnou </a:t>
            </a:r>
            <a:r>
              <a:rPr lang="cs-CZ" sz="2400" dirty="0" smtClean="0"/>
              <a:t>pozornost</a:t>
            </a:r>
          </a:p>
          <a:p>
            <a:pPr eaLnBrk="1" fontAlgn="auto" hangingPunct="1">
              <a:spcAft>
                <a:spcPts val="0"/>
              </a:spcAft>
              <a:defRPr/>
            </a:pPr>
            <a:r>
              <a:rPr lang="cs-CZ" sz="2400" b="1" dirty="0" err="1" smtClean="0"/>
              <a:t>Uplaceč</a:t>
            </a:r>
            <a:r>
              <a:rPr lang="cs-CZ" sz="2400" b="1" dirty="0" smtClean="0"/>
              <a:t>/otrok</a:t>
            </a:r>
            <a:r>
              <a:rPr lang="cs-CZ" sz="2400" dirty="0" smtClean="0"/>
              <a:t> – získává sympatie poskytováním materiálních výhod či „sloužením“ mocnějšímu spolužákovi</a:t>
            </a:r>
            <a:endParaRPr lang="cs-CZ"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2770" name="Nadpis 1"/>
          <p:cNvSpPr>
            <a:spLocks noGrp="1"/>
          </p:cNvSpPr>
          <p:nvPr>
            <p:ph type="title"/>
          </p:nvPr>
        </p:nvSpPr>
        <p:spPr>
          <a:xfrm>
            <a:off x="457200" y="274638"/>
            <a:ext cx="8229600" cy="633412"/>
          </a:xfrm>
        </p:spPr>
        <p:txBody>
          <a:bodyPr/>
          <a:lstStyle/>
          <a:p>
            <a:pPr eaLnBrk="1" hangingPunct="1"/>
            <a:r>
              <a:rPr lang="cs-CZ" altLang="cs-CZ" sz="3600" smtClean="0">
                <a:ea typeface="Trebuchet MS" pitchFamily="34" charset="0"/>
                <a:cs typeface="Trebuchet MS" pitchFamily="34" charset="0"/>
              </a:rPr>
              <a:t>Jiné pojmenování pozic… (Jan Svoboda)</a:t>
            </a:r>
          </a:p>
        </p:txBody>
      </p:sp>
      <p:sp>
        <p:nvSpPr>
          <p:cNvPr id="80899" name="Zástupný symbol pro obsah 2"/>
          <p:cNvSpPr>
            <a:spLocks noGrp="1"/>
          </p:cNvSpPr>
          <p:nvPr>
            <p:ph idx="1"/>
          </p:nvPr>
        </p:nvSpPr>
        <p:spPr>
          <a:xfrm>
            <a:off x="467544" y="1124744"/>
            <a:ext cx="8229600" cy="5145088"/>
          </a:xfrm>
        </p:spPr>
        <p:txBody>
          <a:bodyPr rtlCol="0">
            <a:normAutofit fontScale="77500" lnSpcReduction="20000"/>
          </a:bodyPr>
          <a:lstStyle/>
          <a:p>
            <a:pPr eaLnBrk="1" fontAlgn="auto" hangingPunct="1">
              <a:spcAft>
                <a:spcPts val="0"/>
              </a:spcAft>
              <a:buFont typeface="Arial" panose="020B0604020202020204" pitchFamily="34" charset="0"/>
              <a:buChar char="•"/>
              <a:defRPr/>
            </a:pPr>
            <a:r>
              <a:rPr lang="cs-CZ" altLang="cs-CZ" b="1" dirty="0" smtClean="0"/>
              <a:t>Třídní šašek </a:t>
            </a:r>
            <a:r>
              <a:rPr lang="cs-CZ" altLang="cs-CZ" dirty="0"/>
              <a:t>– </a:t>
            </a:r>
            <a:r>
              <a:rPr lang="cs-CZ" altLang="cs-CZ" dirty="0" smtClean="0"/>
              <a:t>„obveseluje“  třídu</a:t>
            </a:r>
          </a:p>
          <a:p>
            <a:pPr eaLnBrk="1" fontAlgn="auto" hangingPunct="1">
              <a:spcAft>
                <a:spcPts val="0"/>
              </a:spcAft>
              <a:buFont typeface="Arial" panose="020B0604020202020204" pitchFamily="34" charset="0"/>
              <a:buChar char="•"/>
              <a:defRPr/>
            </a:pPr>
            <a:r>
              <a:rPr lang="cs-CZ" altLang="cs-CZ" b="1" dirty="0" smtClean="0"/>
              <a:t>Třídní lazar </a:t>
            </a:r>
            <a:r>
              <a:rPr lang="cs-CZ" altLang="cs-CZ" dirty="0" smtClean="0"/>
              <a:t>– často nemocen</a:t>
            </a:r>
          </a:p>
          <a:p>
            <a:pPr eaLnBrk="1" fontAlgn="auto" hangingPunct="1">
              <a:spcAft>
                <a:spcPts val="0"/>
              </a:spcAft>
              <a:buFont typeface="Arial" panose="020B0604020202020204" pitchFamily="34" charset="0"/>
              <a:buChar char="•"/>
              <a:defRPr/>
            </a:pPr>
            <a:r>
              <a:rPr lang="cs-CZ" altLang="cs-CZ" b="1" dirty="0" smtClean="0"/>
              <a:t>Třídní „šprt“ </a:t>
            </a:r>
            <a:r>
              <a:rPr lang="cs-CZ" altLang="cs-CZ" dirty="0" smtClean="0"/>
              <a:t>– snaží se získat ocenění učitele, aby získal sociální oporu (předpokládá se, že mu chybí z jiných stran)</a:t>
            </a:r>
          </a:p>
          <a:p>
            <a:pPr eaLnBrk="1" fontAlgn="auto" hangingPunct="1">
              <a:spcAft>
                <a:spcPts val="0"/>
              </a:spcAft>
              <a:buFont typeface="Arial" panose="020B0604020202020204" pitchFamily="34" charset="0"/>
              <a:buChar char="•"/>
              <a:defRPr/>
            </a:pPr>
            <a:r>
              <a:rPr lang="cs-CZ" altLang="cs-CZ" b="1" dirty="0" smtClean="0"/>
              <a:t>Třídní „Černý mrak“ </a:t>
            </a:r>
            <a:r>
              <a:rPr lang="cs-CZ" altLang="cs-CZ" dirty="0" smtClean="0"/>
              <a:t>– vše zpochybňuje, ironizuje, nelze ho získat na svou stranu.</a:t>
            </a:r>
          </a:p>
          <a:p>
            <a:pPr eaLnBrk="1" fontAlgn="auto" hangingPunct="1">
              <a:spcAft>
                <a:spcPts val="0"/>
              </a:spcAft>
              <a:buFont typeface="Arial" panose="020B0604020202020204" pitchFamily="34" charset="0"/>
              <a:buChar char="•"/>
              <a:defRPr/>
            </a:pPr>
            <a:r>
              <a:rPr lang="cs-CZ" altLang="cs-CZ" b="1" dirty="0" smtClean="0"/>
              <a:t>Opozičník</a:t>
            </a:r>
            <a:r>
              <a:rPr lang="cs-CZ" altLang="cs-CZ" dirty="0" smtClean="0"/>
              <a:t> – na každý argument učitele nachází konstruktivní protiargument (je dobré jít s ním do koalice, využít jeho sdělení k ukázce jiných alternativ)</a:t>
            </a:r>
          </a:p>
          <a:p>
            <a:pPr eaLnBrk="1" fontAlgn="auto" hangingPunct="1">
              <a:spcAft>
                <a:spcPts val="0"/>
              </a:spcAft>
              <a:buFont typeface="Arial" panose="020B0604020202020204" pitchFamily="34" charset="0"/>
              <a:buChar char="•"/>
              <a:defRPr/>
            </a:pPr>
            <a:r>
              <a:rPr lang="cs-CZ" altLang="cs-CZ" dirty="0" smtClean="0"/>
              <a:t>„</a:t>
            </a:r>
            <a:r>
              <a:rPr lang="cs-CZ" altLang="cs-CZ" b="1" dirty="0" smtClean="0"/>
              <a:t>Sluníčko“ třídy </a:t>
            </a:r>
            <a:r>
              <a:rPr lang="cs-CZ" altLang="cs-CZ" dirty="0" smtClean="0"/>
              <a:t>– dokáže pozitivně ovlivnit náladu třídy, dodává optimismus</a:t>
            </a:r>
          </a:p>
          <a:p>
            <a:pPr eaLnBrk="1" fontAlgn="auto" hangingPunct="1">
              <a:spcAft>
                <a:spcPts val="0"/>
              </a:spcAft>
              <a:buFont typeface="Arial" panose="020B0604020202020204" pitchFamily="34" charset="0"/>
              <a:buChar char="•"/>
              <a:defRPr/>
            </a:pPr>
            <a:r>
              <a:rPr lang="cs-CZ" altLang="cs-CZ" b="1" dirty="0" smtClean="0"/>
              <a:t>Černý Petr </a:t>
            </a:r>
            <a:r>
              <a:rPr lang="cs-CZ" altLang="cs-CZ" dirty="0" smtClean="0"/>
              <a:t>– role toho, kdo momentálně není v oblibě – </a:t>
            </a:r>
            <a:r>
              <a:rPr lang="cs-CZ" altLang="cs-CZ" dirty="0" smtClean="0">
                <a:solidFill>
                  <a:srgbClr val="FF0000"/>
                </a:solidFill>
              </a:rPr>
              <a:t>u zdravého kolektivu se tato role střídá</a:t>
            </a:r>
            <a:r>
              <a:rPr lang="cs-CZ" altLang="cs-CZ" dirty="0" smtClean="0"/>
              <a:t> (je dobré dodat mu podporu mimo kolektiv třídy, veřejná pochvala by mohla jeho pozici zhoršit)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0"/>
            <a:ext cx="8601074" cy="6858000"/>
          </a:xfrm>
        </p:spPr>
      </p:pic>
    </p:spTree>
    <p:extLst>
      <p:ext uri="{BB962C8B-B14F-4D97-AF65-F5344CB8AC3E}">
        <p14:creationId xmlns:p14="http://schemas.microsoft.com/office/powerpoint/2010/main" val="26828997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cs-CZ" dirty="0" smtClean="0"/>
              <a:t>Co si z toho odnést II</a:t>
            </a:r>
            <a:endParaRPr lang="cs-CZ" dirty="0"/>
          </a:p>
        </p:txBody>
      </p:sp>
      <p:sp>
        <p:nvSpPr>
          <p:cNvPr id="3" name="Zástupný symbol pro obsah 2"/>
          <p:cNvSpPr>
            <a:spLocks noGrp="1"/>
          </p:cNvSpPr>
          <p:nvPr>
            <p:ph idx="1"/>
          </p:nvPr>
        </p:nvSpPr>
        <p:spPr>
          <a:xfrm>
            <a:off x="318163" y="1196752"/>
            <a:ext cx="8676456" cy="4525963"/>
          </a:xfrm>
        </p:spPr>
        <p:txBody>
          <a:bodyPr/>
          <a:lstStyle/>
          <a:p>
            <a:r>
              <a:rPr lang="cs-CZ" dirty="0" smtClean="0"/>
              <a:t>„Chceme být </a:t>
            </a:r>
            <a:r>
              <a:rPr lang="cs-CZ" i="1" dirty="0" smtClean="0"/>
              <a:t>milováni</a:t>
            </a:r>
            <a:r>
              <a:rPr lang="cs-CZ" dirty="0" smtClean="0"/>
              <a:t>; neuspějeme-li, chceme být </a:t>
            </a:r>
            <a:r>
              <a:rPr lang="cs-CZ" i="1" dirty="0" smtClean="0"/>
              <a:t>obdivováni; </a:t>
            </a:r>
            <a:r>
              <a:rPr lang="cs-CZ" dirty="0" smtClean="0"/>
              <a:t>neuspějeme-li, chceme být třeba </a:t>
            </a:r>
            <a:r>
              <a:rPr lang="cs-CZ" i="1" dirty="0" smtClean="0"/>
              <a:t>nenáviděni a opovrženi</a:t>
            </a:r>
            <a:r>
              <a:rPr lang="cs-CZ" dirty="0" smtClean="0"/>
              <a:t>, chceme však v druhých probudit nějaké emoce, nějaký vztah.“</a:t>
            </a:r>
          </a:p>
          <a:p>
            <a:pPr marL="0" indent="0" algn="r">
              <a:buNone/>
            </a:pPr>
            <a:r>
              <a:rPr lang="cs-CZ" sz="1800" dirty="0" smtClean="0"/>
              <a:t>(Kopřiva, P., Nováčková, J.,  Nevolová, D., &amp; Kopřivová, T. (2008). Respektovat a být respektován. s. 198)</a:t>
            </a:r>
          </a:p>
          <a:p>
            <a:pPr marL="0" indent="0">
              <a:buNone/>
            </a:pPr>
            <a:r>
              <a:rPr lang="cs-CZ" sz="1800" dirty="0"/>
              <a:t> </a:t>
            </a:r>
            <a:endParaRPr lang="cs-CZ" sz="1800" dirty="0" smtClean="0"/>
          </a:p>
          <a:p>
            <a:pPr marL="0" indent="0">
              <a:buNone/>
            </a:pPr>
            <a:endParaRPr lang="cs-CZ" sz="1800" dirty="0" smtClean="0"/>
          </a:p>
          <a:p>
            <a:pPr marL="0" indent="0">
              <a:buNone/>
            </a:pPr>
            <a:endParaRPr lang="cs-CZ" sz="1200" dirty="0" smtClean="0"/>
          </a:p>
          <a:p>
            <a:r>
              <a:rPr lang="cs-CZ" sz="2800" dirty="0" smtClean="0"/>
              <a:t>s </a:t>
            </a:r>
            <a:r>
              <a:rPr lang="cs-CZ" sz="2800" b="1" dirty="0" smtClean="0"/>
              <a:t>alfou:</a:t>
            </a:r>
            <a:r>
              <a:rPr lang="cs-CZ" sz="2800" dirty="0" smtClean="0"/>
              <a:t> nehádat se, naopak získat na svou stranu</a:t>
            </a:r>
          </a:p>
          <a:p>
            <a:r>
              <a:rPr lang="cs-CZ" sz="2800" dirty="0" smtClean="0"/>
              <a:t>s </a:t>
            </a:r>
            <a:r>
              <a:rPr lang="cs-CZ" sz="2800" b="1" dirty="0" smtClean="0"/>
              <a:t>omegou:</a:t>
            </a:r>
            <a:r>
              <a:rPr lang="cs-CZ" sz="2800" dirty="0" smtClean="0"/>
              <a:t> neupozorňovat na ně, ale vytvářet příležitosti k zapojení se (taktně) </a:t>
            </a:r>
            <a:r>
              <a:rPr lang="cs-CZ" sz="2800" dirty="0" smtClean="0">
                <a:sym typeface="Wingdings" pitchFamily="2" charset="2"/>
              </a:rPr>
              <a:t> pozitivní zkušenosti</a:t>
            </a:r>
            <a:endParaRPr lang="cs-CZ" sz="2800" b="1" dirty="0" smtClean="0"/>
          </a:p>
          <a:p>
            <a:r>
              <a:rPr lang="cs-CZ" sz="2800" dirty="0" smtClean="0"/>
              <a:t>se </a:t>
            </a:r>
            <a:r>
              <a:rPr lang="cs-CZ" sz="2800" b="1" dirty="0" smtClean="0"/>
              <a:t>„šedými dětmi“:</a:t>
            </a:r>
            <a:r>
              <a:rPr lang="cs-CZ" sz="2800" dirty="0" smtClean="0"/>
              <a:t> naopak se zajímat, zapojovat je</a:t>
            </a:r>
            <a:endParaRPr lang="cs-CZ" sz="2800" dirty="0"/>
          </a:p>
          <a:p>
            <a:pPr marL="0" indent="0">
              <a:buNone/>
            </a:pPr>
            <a:endParaRPr lang="cs-CZ" sz="1800" dirty="0"/>
          </a:p>
        </p:txBody>
      </p:sp>
      <p:sp>
        <p:nvSpPr>
          <p:cNvPr id="4" name="Nadpis 1"/>
          <p:cNvSpPr txBox="1">
            <a:spLocks/>
          </p:cNvSpPr>
          <p:nvPr/>
        </p:nvSpPr>
        <p:spPr bwMode="auto">
          <a:xfrm>
            <a:off x="260963" y="3705019"/>
            <a:ext cx="873365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cs-CZ" dirty="0" smtClean="0"/>
              <a:t>Co (ne)dělat jako učitel:</a:t>
            </a:r>
            <a:endParaRPr lang="cs-CZ" dirty="0"/>
          </a:p>
        </p:txBody>
      </p:sp>
    </p:spTree>
    <p:extLst>
      <p:ext uri="{BB962C8B-B14F-4D97-AF65-F5344CB8AC3E}">
        <p14:creationId xmlns:p14="http://schemas.microsoft.com/office/powerpoint/2010/main" val="3055078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116632"/>
            <a:ext cx="8229600" cy="1143000"/>
          </a:xfrm>
        </p:spPr>
        <p:txBody>
          <a:bodyPr/>
          <a:lstStyle/>
          <a:p>
            <a:r>
              <a:rPr lang="cs-CZ" dirty="0" smtClean="0"/>
              <a:t>Role učitele ve třídě</a:t>
            </a:r>
            <a:endParaRPr lang="cs-CZ" dirty="0"/>
          </a:p>
        </p:txBody>
      </p:sp>
      <p:sp>
        <p:nvSpPr>
          <p:cNvPr id="3" name="Zástupný symbol pro obsah 2"/>
          <p:cNvSpPr>
            <a:spLocks noGrp="1"/>
          </p:cNvSpPr>
          <p:nvPr>
            <p:ph sz="half" idx="1"/>
          </p:nvPr>
        </p:nvSpPr>
        <p:spPr>
          <a:xfrm>
            <a:off x="457200" y="1196752"/>
            <a:ext cx="4258816" cy="4929411"/>
          </a:xfrm>
        </p:spPr>
        <p:txBody>
          <a:bodyPr/>
          <a:lstStyle/>
          <a:p>
            <a:r>
              <a:rPr lang="cs-CZ" b="1" dirty="0"/>
              <a:t>v</a:t>
            </a:r>
            <a:r>
              <a:rPr lang="cs-CZ" b="1" dirty="0" smtClean="0"/>
              <a:t>ývojové fáze skupiny </a:t>
            </a:r>
            <a:r>
              <a:rPr lang="cs-CZ" dirty="0" smtClean="0"/>
              <a:t>(</a:t>
            </a:r>
            <a:r>
              <a:rPr lang="cs-CZ" dirty="0" err="1" smtClean="0"/>
              <a:t>Belz</a:t>
            </a:r>
            <a:r>
              <a:rPr lang="cs-CZ" dirty="0" smtClean="0"/>
              <a:t>, </a:t>
            </a:r>
            <a:r>
              <a:rPr lang="cs-CZ" dirty="0" err="1" smtClean="0"/>
              <a:t>Siegrist</a:t>
            </a:r>
            <a:r>
              <a:rPr lang="cs-CZ" dirty="0" smtClean="0"/>
              <a:t>, 2001):</a:t>
            </a:r>
          </a:p>
          <a:p>
            <a:pPr marL="514350" indent="-514350">
              <a:buFont typeface="+mj-lt"/>
              <a:buAutoNum type="arabicParenR"/>
            </a:pPr>
            <a:r>
              <a:rPr lang="cs-CZ" dirty="0"/>
              <a:t>Vznik skupiny – první kontakty a orientace</a:t>
            </a:r>
          </a:p>
          <a:p>
            <a:pPr marL="514350" indent="-514350">
              <a:buFont typeface="+mj-lt"/>
              <a:buAutoNum type="arabicParenR"/>
            </a:pPr>
            <a:r>
              <a:rPr lang="cs-CZ" dirty="0"/>
              <a:t>Boj o moc a kontrolu, kvašení</a:t>
            </a:r>
          </a:p>
          <a:p>
            <a:pPr marL="514350" indent="-514350">
              <a:buFont typeface="+mj-lt"/>
              <a:buAutoNum type="arabicParenR"/>
            </a:pPr>
            <a:r>
              <a:rPr lang="cs-CZ" dirty="0"/>
              <a:t>Důvěrnost a intimita, vyjasnění</a:t>
            </a:r>
          </a:p>
          <a:p>
            <a:pPr marL="514350" indent="-514350">
              <a:buFont typeface="+mj-lt"/>
              <a:buAutoNum type="arabicParenR"/>
            </a:pPr>
            <a:r>
              <a:rPr lang="cs-CZ" dirty="0"/>
              <a:t>Diferenciace, jednání</a:t>
            </a:r>
          </a:p>
          <a:p>
            <a:pPr marL="514350" indent="-514350">
              <a:buFont typeface="+mj-lt"/>
              <a:buAutoNum type="arabicParenR"/>
            </a:pPr>
            <a:r>
              <a:rPr lang="cs-CZ" dirty="0"/>
              <a:t>Rozdělení a rozpouštění</a:t>
            </a:r>
          </a:p>
          <a:p>
            <a:endParaRPr lang="cs-CZ" dirty="0"/>
          </a:p>
        </p:txBody>
      </p:sp>
      <p:sp>
        <p:nvSpPr>
          <p:cNvPr id="4" name="Zástupný symbol pro obsah 3"/>
          <p:cNvSpPr>
            <a:spLocks noGrp="1"/>
          </p:cNvSpPr>
          <p:nvPr>
            <p:ph sz="half" idx="2"/>
          </p:nvPr>
        </p:nvSpPr>
        <p:spPr>
          <a:xfrm>
            <a:off x="4648200" y="1124744"/>
            <a:ext cx="4495800" cy="5001419"/>
          </a:xfrm>
        </p:spPr>
        <p:txBody>
          <a:bodyPr/>
          <a:lstStyle/>
          <a:p>
            <a:r>
              <a:rPr lang="cs-CZ" b="1" dirty="0" smtClean="0"/>
              <a:t>role a možnost zapojení učitele:</a:t>
            </a:r>
          </a:p>
          <a:p>
            <a:pPr marL="514350" indent="-514350">
              <a:buFont typeface="+mj-lt"/>
              <a:buAutoNum type="arabicParenR"/>
            </a:pPr>
            <a:r>
              <a:rPr lang="cs-CZ" dirty="0" smtClean="0"/>
              <a:t>vyjasnit očekávání, (+) zážitky, </a:t>
            </a:r>
            <a:r>
              <a:rPr lang="cs-CZ" dirty="0" err="1" smtClean="0"/>
              <a:t>vzáj</a:t>
            </a:r>
            <a:r>
              <a:rPr lang="cs-CZ" dirty="0" smtClean="0"/>
              <a:t>. poznání</a:t>
            </a:r>
            <a:endParaRPr lang="cs-CZ" dirty="0" smtClean="0"/>
          </a:p>
          <a:p>
            <a:pPr marL="514350" indent="-514350">
              <a:buFont typeface="+mj-lt"/>
              <a:buAutoNum type="arabicParenR"/>
            </a:pPr>
            <a:r>
              <a:rPr lang="cs-CZ" dirty="0" smtClean="0"/>
              <a:t>tvorba norem, vyjasnění </a:t>
            </a:r>
            <a:r>
              <a:rPr lang="cs-CZ" dirty="0" err="1" smtClean="0"/>
              <a:t>vzáj</a:t>
            </a:r>
            <a:r>
              <a:rPr lang="cs-CZ" dirty="0" smtClean="0"/>
              <a:t>. </a:t>
            </a:r>
            <a:r>
              <a:rPr lang="cs-CZ" dirty="0" smtClean="0"/>
              <a:t>pozic</a:t>
            </a:r>
            <a:endParaRPr lang="cs-CZ" dirty="0"/>
          </a:p>
          <a:p>
            <a:pPr marL="514350" indent="-514350">
              <a:buFont typeface="+mj-lt"/>
              <a:buAutoNum type="arabicParenR"/>
            </a:pPr>
            <a:r>
              <a:rPr lang="cs-CZ" dirty="0" smtClean="0"/>
              <a:t>zodpovědnost na </a:t>
            </a:r>
            <a:r>
              <a:rPr lang="cs-CZ" dirty="0" err="1" smtClean="0"/>
              <a:t>jednotl</a:t>
            </a:r>
            <a:r>
              <a:rPr lang="cs-CZ" dirty="0" smtClean="0"/>
              <a:t>., podpora komunikace</a:t>
            </a:r>
            <a:endParaRPr lang="cs-CZ" dirty="0" smtClean="0"/>
          </a:p>
          <a:p>
            <a:pPr marL="514350" indent="-514350">
              <a:buFont typeface="+mj-lt"/>
              <a:buAutoNum type="arabicParenR"/>
            </a:pPr>
            <a:r>
              <a:rPr lang="cs-CZ" dirty="0" smtClean="0"/>
              <a:t>práce s (+) a (-) stránkami</a:t>
            </a:r>
            <a:endParaRPr lang="cs-CZ" dirty="0" smtClean="0"/>
          </a:p>
          <a:p>
            <a:pPr marL="514350" indent="-514350">
              <a:buFont typeface="+mj-lt"/>
              <a:buAutoNum type="arabicParenR"/>
            </a:pPr>
            <a:r>
              <a:rPr lang="cs-CZ" dirty="0" smtClean="0"/>
              <a:t>podpora (při hledání cest do budoucna i emoční)</a:t>
            </a:r>
            <a:endParaRPr lang="cs-CZ" dirty="0"/>
          </a:p>
        </p:txBody>
      </p:sp>
    </p:spTree>
    <p:extLst>
      <p:ext uri="{BB962C8B-B14F-4D97-AF65-F5344CB8AC3E}">
        <p14:creationId xmlns:p14="http://schemas.microsoft.com/office/powerpoint/2010/main" val="1639533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fade">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fade">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fade">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fade">
                                      <p:cBhvr>
                                        <p:cTn id="52" dur="500"/>
                                        <p:tgtEl>
                                          <p:spTgt spid="4">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4" end="4"/>
                                            </p:txEl>
                                          </p:spTgt>
                                        </p:tgtEl>
                                        <p:attrNameLst>
                                          <p:attrName>style.visibility</p:attrName>
                                        </p:attrNameLst>
                                      </p:cBhvr>
                                      <p:to>
                                        <p:strVal val="visible"/>
                                      </p:to>
                                    </p:set>
                                    <p:animEffect transition="in" filter="fade">
                                      <p:cBhvr>
                                        <p:cTn id="57" dur="500"/>
                                        <p:tgtEl>
                                          <p:spTgt spid="4">
                                            <p:txEl>
                                              <p:pRg st="4" end="4"/>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5" end="5"/>
                                            </p:txEl>
                                          </p:spTgt>
                                        </p:tgtEl>
                                        <p:attrNameLst>
                                          <p:attrName>style.visibility</p:attrName>
                                        </p:attrNameLst>
                                      </p:cBhvr>
                                      <p:to>
                                        <p:strVal val="visible"/>
                                      </p:to>
                                    </p:set>
                                    <p:animEffect transition="in" filter="fade">
                                      <p:cBhvr>
                                        <p:cTn id="6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43000"/>
          </a:xfrm>
        </p:spPr>
        <p:txBody>
          <a:bodyPr/>
          <a:lstStyle/>
          <a:p>
            <a:r>
              <a:rPr lang="cs-CZ" dirty="0" smtClean="0"/>
              <a:t>K tvorbě norem:</a:t>
            </a:r>
            <a:endParaRPr lang="cs-CZ" dirty="0"/>
          </a:p>
        </p:txBody>
      </p:sp>
      <p:sp>
        <p:nvSpPr>
          <p:cNvPr id="3" name="Zástupný symbol pro obsah 2"/>
          <p:cNvSpPr>
            <a:spLocks noGrp="1"/>
          </p:cNvSpPr>
          <p:nvPr>
            <p:ph idx="1"/>
          </p:nvPr>
        </p:nvSpPr>
        <p:spPr>
          <a:xfrm>
            <a:off x="457200" y="1052736"/>
            <a:ext cx="8435280" cy="5073427"/>
          </a:xfrm>
        </p:spPr>
        <p:txBody>
          <a:bodyPr/>
          <a:lstStyle/>
          <a:p>
            <a:r>
              <a:rPr lang="cs-CZ" dirty="0" smtClean="0"/>
              <a:t>začíná </a:t>
            </a:r>
            <a:r>
              <a:rPr lang="cs-CZ" b="1" dirty="0" smtClean="0"/>
              <a:t>společnou </a:t>
            </a:r>
            <a:r>
              <a:rPr lang="cs-CZ" dirty="0" smtClean="0"/>
              <a:t>dohodou („smlouvou“) o limitech chování (&amp; sankcích a jejich vymáhání)</a:t>
            </a:r>
          </a:p>
          <a:p>
            <a:pPr lvl="1"/>
            <a:r>
              <a:rPr lang="cs-CZ" dirty="0" smtClean="0"/>
              <a:t>třída si pak může vytvořit vlastní vnitřní normy</a:t>
            </a:r>
          </a:p>
          <a:p>
            <a:pPr lvl="1"/>
            <a:r>
              <a:rPr lang="cs-CZ" dirty="0">
                <a:solidFill>
                  <a:srgbClr val="C00000"/>
                </a:solidFill>
              </a:rPr>
              <a:t>!! pokud učitel se žáky na pravidlech (smlouvě) nepracuje, vytvoří si třída pravidla sama – mohou být v rozporu s tím, jaká by měla být</a:t>
            </a:r>
          </a:p>
          <a:p>
            <a:r>
              <a:rPr lang="cs-CZ" dirty="0" smtClean="0"/>
              <a:t>důležité </a:t>
            </a:r>
            <a:r>
              <a:rPr lang="cs-CZ" dirty="0"/>
              <a:t>je </a:t>
            </a:r>
            <a:r>
              <a:rPr lang="cs-CZ" b="1" dirty="0"/>
              <a:t>zapojení žáků </a:t>
            </a:r>
            <a:r>
              <a:rPr lang="cs-CZ" dirty="0" smtClean="0"/>
              <a:t>do procesu tvorby </a:t>
            </a:r>
            <a:r>
              <a:rPr lang="cs-CZ" dirty="0" smtClean="0">
                <a:sym typeface="Wingdings" pitchFamily="2" charset="2"/>
              </a:rPr>
              <a:t> </a:t>
            </a:r>
            <a:r>
              <a:rPr lang="cs-CZ" dirty="0" smtClean="0"/>
              <a:t>napomůže pocitu zaangažovanosti („závazku“) &amp; většímu dodržování</a:t>
            </a:r>
          </a:p>
          <a:p>
            <a:r>
              <a:rPr lang="cs-CZ" dirty="0" smtClean="0"/>
              <a:t>na začátek ne mnoho (3–5), pozitivní formulace</a:t>
            </a:r>
          </a:p>
          <a:p>
            <a:r>
              <a:rPr lang="cs-CZ" dirty="0"/>
              <a:t>z</a:t>
            </a:r>
            <a:r>
              <a:rPr lang="cs-CZ" dirty="0" smtClean="0"/>
              <a:t>áleží také, v jaké fázi třídu zastihneme</a:t>
            </a:r>
            <a:endParaRPr lang="cs-CZ" dirty="0"/>
          </a:p>
        </p:txBody>
      </p:sp>
    </p:spTree>
    <p:extLst>
      <p:ext uri="{BB962C8B-B14F-4D97-AF65-F5344CB8AC3E}">
        <p14:creationId xmlns:p14="http://schemas.microsoft.com/office/powerpoint/2010/main" val="176629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Nadpis 1"/>
          <p:cNvSpPr>
            <a:spLocks noGrp="1"/>
          </p:cNvSpPr>
          <p:nvPr>
            <p:ph type="title"/>
          </p:nvPr>
        </p:nvSpPr>
        <p:spPr>
          <a:xfrm>
            <a:off x="0" y="188640"/>
            <a:ext cx="9036496" cy="1143000"/>
          </a:xfrm>
        </p:spPr>
        <p:txBody>
          <a:bodyPr/>
          <a:lstStyle/>
          <a:p>
            <a:pPr eaLnBrk="1" hangingPunct="1"/>
            <a:r>
              <a:rPr lang="cs-CZ" altLang="cs-CZ" sz="3600" dirty="0" smtClean="0">
                <a:ea typeface="Trebuchet MS" pitchFamily="34" charset="0"/>
                <a:cs typeface="Trebuchet MS" pitchFamily="34" charset="0"/>
              </a:rPr>
              <a:t>Typy třídních kolektivů podle jejich minulosti </a:t>
            </a:r>
            <a:r>
              <a:rPr lang="cs-CZ" altLang="cs-CZ" sz="2600" dirty="0" smtClean="0">
                <a:ea typeface="Trebuchet MS" pitchFamily="34" charset="0"/>
                <a:cs typeface="Trebuchet MS" pitchFamily="34" charset="0"/>
              </a:rPr>
              <a:t/>
            </a:r>
            <a:br>
              <a:rPr lang="cs-CZ" altLang="cs-CZ" sz="2600" dirty="0" smtClean="0">
                <a:ea typeface="Trebuchet MS" pitchFamily="34" charset="0"/>
                <a:cs typeface="Trebuchet MS" pitchFamily="34" charset="0"/>
              </a:rPr>
            </a:br>
            <a:r>
              <a:rPr lang="cs-CZ" altLang="cs-CZ" sz="2600" dirty="0" smtClean="0">
                <a:ea typeface="Trebuchet MS" pitchFamily="34" charset="0"/>
                <a:cs typeface="Trebuchet MS" pitchFamily="34" charset="0"/>
              </a:rPr>
              <a:t>(M. Kolařík, E. Smékalová, 2010)</a:t>
            </a:r>
          </a:p>
        </p:txBody>
      </p:sp>
      <p:sp>
        <p:nvSpPr>
          <p:cNvPr id="3" name="Zástupný symbol pro obsah 2"/>
          <p:cNvSpPr>
            <a:spLocks noGrp="1"/>
          </p:cNvSpPr>
          <p:nvPr>
            <p:ph idx="1"/>
          </p:nvPr>
        </p:nvSpPr>
        <p:spPr>
          <a:xfrm>
            <a:off x="457200" y="1412776"/>
            <a:ext cx="8435280" cy="5445224"/>
          </a:xfrm>
        </p:spPr>
        <p:txBody>
          <a:bodyPr rtlCol="0">
            <a:normAutofit lnSpcReduction="10000"/>
          </a:bodyPr>
          <a:lstStyle/>
          <a:p>
            <a:pPr marL="514350" indent="-514350" eaLnBrk="1" fontAlgn="auto" hangingPunct="1">
              <a:spcAft>
                <a:spcPts val="0"/>
              </a:spcAft>
              <a:buFont typeface="Calibri" pitchFamily="34" charset="0"/>
              <a:buAutoNum type="arabicPeriod"/>
              <a:defRPr/>
            </a:pPr>
            <a:r>
              <a:rPr lang="cs-CZ" sz="2800" dirty="0" smtClean="0"/>
              <a:t>Zcela </a:t>
            </a:r>
            <a:r>
              <a:rPr lang="cs-CZ" sz="2800" dirty="0"/>
              <a:t>nový kolektiv</a:t>
            </a:r>
          </a:p>
          <a:p>
            <a:pPr marL="514350" indent="-514350" eaLnBrk="1" fontAlgn="auto" hangingPunct="1">
              <a:spcAft>
                <a:spcPts val="0"/>
              </a:spcAft>
              <a:buFont typeface="Calibri" pitchFamily="34" charset="0"/>
              <a:buAutoNum type="arabicPeriod"/>
              <a:defRPr/>
            </a:pPr>
            <a:r>
              <a:rPr lang="cs-CZ" sz="2800" dirty="0"/>
              <a:t>Částečně nový kolektiv</a:t>
            </a:r>
          </a:p>
          <a:p>
            <a:pPr marL="514350" indent="-514350" eaLnBrk="1" fontAlgn="auto" hangingPunct="1">
              <a:spcAft>
                <a:spcPts val="0"/>
              </a:spcAft>
              <a:buFont typeface="Calibri" pitchFamily="34" charset="0"/>
              <a:buAutoNum type="arabicPeriod"/>
              <a:defRPr/>
            </a:pPr>
            <a:r>
              <a:rPr lang="cs-CZ" sz="2800" dirty="0"/>
              <a:t>Zaběhaný kolektiv s funkčními pozitivními normami</a:t>
            </a:r>
          </a:p>
          <a:p>
            <a:pPr marL="514350" indent="-514350" eaLnBrk="1" fontAlgn="auto" hangingPunct="1">
              <a:spcAft>
                <a:spcPts val="0"/>
              </a:spcAft>
              <a:buFont typeface="Calibri" pitchFamily="34" charset="0"/>
              <a:buAutoNum type="arabicPeriod"/>
              <a:defRPr/>
            </a:pPr>
            <a:r>
              <a:rPr lang="cs-CZ" sz="2800" dirty="0"/>
              <a:t>Zaběhaný kolektiv bez pocitu sounáležitosti ke třídě</a:t>
            </a:r>
          </a:p>
          <a:p>
            <a:pPr marL="514350" indent="-514350" eaLnBrk="1" fontAlgn="auto" hangingPunct="1">
              <a:spcAft>
                <a:spcPts val="0"/>
              </a:spcAft>
              <a:buFont typeface="Calibri" pitchFamily="34" charset="0"/>
              <a:buAutoNum type="arabicPeriod"/>
              <a:defRPr/>
            </a:pPr>
            <a:r>
              <a:rPr lang="cs-CZ" sz="2800" dirty="0"/>
              <a:t>Zaběhaný kolektiv s funkčními negativními </a:t>
            </a:r>
            <a:r>
              <a:rPr lang="cs-CZ" sz="2800" dirty="0" smtClean="0"/>
              <a:t>normami</a:t>
            </a:r>
          </a:p>
          <a:p>
            <a:pPr marL="514350" indent="-514350" eaLnBrk="1" fontAlgn="auto" hangingPunct="1">
              <a:spcAft>
                <a:spcPts val="0"/>
              </a:spcAft>
              <a:buFont typeface="Calibri" pitchFamily="34" charset="0"/>
              <a:buAutoNum type="arabicPeriod"/>
              <a:defRPr/>
            </a:pPr>
            <a:endParaRPr lang="cs-CZ" sz="2800" dirty="0"/>
          </a:p>
          <a:p>
            <a:pPr marL="0" indent="0" eaLnBrk="1" fontAlgn="auto" hangingPunct="1">
              <a:spcAft>
                <a:spcPts val="0"/>
              </a:spcAft>
              <a:buNone/>
              <a:defRPr/>
            </a:pPr>
            <a:r>
              <a:rPr lang="cs-CZ" sz="2800" dirty="0" smtClean="0"/>
              <a:t>!! </a:t>
            </a:r>
            <a:r>
              <a:rPr lang="cs-CZ" sz="2800" b="1" dirty="0"/>
              <a:t>p</a:t>
            </a:r>
            <a:r>
              <a:rPr lang="cs-CZ" sz="2800" b="1" dirty="0" smtClean="0"/>
              <a:t>rincip setrvačnosti </a:t>
            </a:r>
            <a:r>
              <a:rPr lang="cs-CZ" sz="2800" dirty="0" smtClean="0"/>
              <a:t>(K. </a:t>
            </a:r>
            <a:r>
              <a:rPr lang="cs-CZ" sz="2800" dirty="0" err="1" smtClean="0"/>
              <a:t>Lewin</a:t>
            </a:r>
            <a:r>
              <a:rPr lang="cs-CZ" sz="2800" dirty="0" smtClean="0"/>
              <a:t>): </a:t>
            </a:r>
            <a:r>
              <a:rPr lang="cs-CZ" altLang="cs-CZ" sz="2800" dirty="0" smtClean="0"/>
              <a:t>přístup </a:t>
            </a:r>
            <a:r>
              <a:rPr lang="cs-CZ" altLang="cs-CZ" sz="2800" dirty="0"/>
              <a:t>žáků k učiteli </a:t>
            </a:r>
            <a:r>
              <a:rPr lang="cs-CZ" altLang="cs-CZ" sz="2800" dirty="0" smtClean="0"/>
              <a:t>přetrvává podle </a:t>
            </a:r>
            <a:r>
              <a:rPr lang="cs-CZ" altLang="cs-CZ" sz="2800" dirty="0"/>
              <a:t>předcházejícího učitele, i když </a:t>
            </a:r>
            <a:r>
              <a:rPr lang="cs-CZ" altLang="cs-CZ" sz="2800" dirty="0" smtClean="0"/>
              <a:t>nový učitel je jiný </a:t>
            </a:r>
          </a:p>
          <a:p>
            <a:pPr marL="400050" lvl="1" indent="0" eaLnBrk="1" fontAlgn="auto" hangingPunct="1">
              <a:spcAft>
                <a:spcPts val="0"/>
              </a:spcAft>
              <a:buNone/>
              <a:defRPr/>
            </a:pPr>
            <a:r>
              <a:rPr lang="cs-CZ" altLang="cs-CZ" sz="2400" dirty="0" smtClean="0"/>
              <a:t>– </a:t>
            </a:r>
            <a:r>
              <a:rPr lang="cs-CZ" altLang="cs-CZ" sz="2400" dirty="0"/>
              <a:t>např. dříve učitel autoritářský, nově demokratický </a:t>
            </a:r>
            <a:endParaRPr lang="cs-CZ" altLang="cs-CZ" sz="2400" dirty="0" smtClean="0"/>
          </a:p>
          <a:p>
            <a:pPr marL="400050" lvl="1" indent="0" eaLnBrk="1" fontAlgn="auto" hangingPunct="1">
              <a:spcAft>
                <a:spcPts val="0"/>
              </a:spcAft>
              <a:buNone/>
              <a:defRPr/>
            </a:pPr>
            <a:r>
              <a:rPr lang="cs-CZ" altLang="cs-CZ" sz="2400" dirty="0" smtClean="0"/>
              <a:t>– </a:t>
            </a:r>
            <a:r>
              <a:rPr lang="cs-CZ" altLang="cs-CZ" sz="2400" dirty="0"/>
              <a:t>trvá určitou dobu, než si žáci zvyknou a pochopí výhody nového přístupu</a:t>
            </a:r>
          </a:p>
          <a:p>
            <a:pPr marL="0" indent="0" eaLnBrk="1" fontAlgn="auto" hangingPunct="1">
              <a:spcAft>
                <a:spcPts val="0"/>
              </a:spcAft>
              <a:buNone/>
              <a:defRPr/>
            </a:pPr>
            <a:endParaRPr lang="cs-CZ" sz="2800" dirty="0"/>
          </a:p>
          <a:p>
            <a:pPr eaLnBrk="1" fontAlgn="auto" hangingPunct="1">
              <a:spcAft>
                <a:spcPts val="0"/>
              </a:spcAft>
              <a:buFont typeface="Arial" pitchFamily="34" charset="0"/>
              <a:buChar char="•"/>
              <a:defRPr/>
            </a:pPr>
            <a:endParaRPr lang="cs-CZ" sz="22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Nadpis 1"/>
          <p:cNvSpPr>
            <a:spLocks noGrp="1"/>
          </p:cNvSpPr>
          <p:nvPr>
            <p:ph type="title"/>
          </p:nvPr>
        </p:nvSpPr>
        <p:spPr>
          <a:xfrm>
            <a:off x="467544" y="13905"/>
            <a:ext cx="8229600" cy="894815"/>
          </a:xfrm>
        </p:spPr>
        <p:txBody>
          <a:bodyPr/>
          <a:lstStyle/>
          <a:p>
            <a:pPr eaLnBrk="1" hangingPunct="1"/>
            <a:r>
              <a:rPr lang="cs-CZ" altLang="cs-CZ" dirty="0" smtClean="0">
                <a:ea typeface="Trebuchet MS" pitchFamily="34" charset="0"/>
                <a:cs typeface="Trebuchet MS" pitchFamily="34" charset="0"/>
              </a:rPr>
              <a:t>1.Zcela nový kolektiv</a:t>
            </a:r>
          </a:p>
        </p:txBody>
      </p:sp>
      <p:sp>
        <p:nvSpPr>
          <p:cNvPr id="94211" name="Zástupný symbol pro obsah 2"/>
          <p:cNvSpPr>
            <a:spLocks noGrp="1"/>
          </p:cNvSpPr>
          <p:nvPr>
            <p:ph idx="1"/>
          </p:nvPr>
        </p:nvSpPr>
        <p:spPr>
          <a:xfrm>
            <a:off x="323528" y="980728"/>
            <a:ext cx="8640960" cy="5145435"/>
          </a:xfrm>
        </p:spPr>
        <p:txBody>
          <a:bodyPr/>
          <a:lstStyle/>
          <a:p>
            <a:pPr eaLnBrk="1" hangingPunct="1"/>
            <a:r>
              <a:rPr lang="cs-CZ" altLang="cs-CZ" sz="2800" dirty="0" smtClean="0"/>
              <a:t>kolektiv</a:t>
            </a:r>
            <a:r>
              <a:rPr lang="cs-CZ" altLang="cs-CZ" sz="2800" dirty="0" smtClean="0"/>
              <a:t>, který se vytváří při nástupu do 1. třídy ZŠ, primy víceletého gymnázia či 1. ročníku </a:t>
            </a:r>
            <a:r>
              <a:rPr lang="cs-CZ" altLang="cs-CZ" sz="2800" dirty="0" smtClean="0"/>
              <a:t>SŠ</a:t>
            </a:r>
          </a:p>
          <a:p>
            <a:pPr eaLnBrk="1" hangingPunct="1"/>
            <a:r>
              <a:rPr lang="cs-CZ" altLang="cs-CZ" sz="2800" dirty="0" smtClean="0"/>
              <a:t>v</a:t>
            </a:r>
            <a:r>
              <a:rPr lang="cs-CZ" altLang="cs-CZ" sz="2800" dirty="0" smtClean="0"/>
              <a:t> této situaci je největší šance ve třídě nastavit pozitivní a funkční </a:t>
            </a:r>
            <a:r>
              <a:rPr lang="cs-CZ" altLang="cs-CZ" sz="2800" dirty="0" smtClean="0"/>
              <a:t>normy</a:t>
            </a:r>
            <a:r>
              <a:rPr lang="cs-CZ" altLang="cs-CZ" sz="2800" dirty="0"/>
              <a:t> </a:t>
            </a:r>
            <a:r>
              <a:rPr lang="cs-CZ" altLang="cs-CZ" sz="2800" dirty="0" smtClean="0"/>
              <a:t>= </a:t>
            </a:r>
            <a:r>
              <a:rPr lang="cs-CZ" altLang="cs-CZ" sz="2800" b="1" dirty="0" smtClean="0"/>
              <a:t>stádium šance</a:t>
            </a:r>
          </a:p>
          <a:p>
            <a:pPr lvl="1" eaLnBrk="1" hangingPunct="1"/>
            <a:r>
              <a:rPr lang="cs-CZ" altLang="cs-CZ" sz="2400" dirty="0"/>
              <a:t>komunikace ve třídě teprve vzniká, je možné ji pozitivně </a:t>
            </a:r>
            <a:r>
              <a:rPr lang="cs-CZ" altLang="cs-CZ" sz="2400" dirty="0" smtClean="0"/>
              <a:t>ovlivnit (pokud ji </a:t>
            </a:r>
            <a:r>
              <a:rPr lang="cs-CZ" altLang="cs-CZ" sz="2400" dirty="0"/>
              <a:t>nebudeme ovlivňovat, normy vzniknou </a:t>
            </a:r>
            <a:r>
              <a:rPr lang="cs-CZ" altLang="cs-CZ" sz="2400" dirty="0" smtClean="0"/>
              <a:t>spontánně) </a:t>
            </a:r>
            <a:r>
              <a:rPr lang="cs-CZ" altLang="cs-CZ" sz="2400" dirty="0" smtClean="0">
                <a:sym typeface="Wingdings" pitchFamily="2" charset="2"/>
              </a:rPr>
              <a:t> </a:t>
            </a:r>
            <a:r>
              <a:rPr lang="cs-CZ" altLang="cs-CZ" sz="2400" dirty="0"/>
              <a:t>společné vytváření nových norem/pravidel</a:t>
            </a:r>
          </a:p>
          <a:p>
            <a:pPr lvl="1" eaLnBrk="1" hangingPunct="1"/>
            <a:r>
              <a:rPr lang="cs-CZ" altLang="cs-CZ" sz="2400" dirty="0" smtClean="0"/>
              <a:t>zpočátku </a:t>
            </a:r>
            <a:r>
              <a:rPr lang="cs-CZ" altLang="cs-CZ" sz="2400" dirty="0"/>
              <a:t>nezdůrazňujeme individualitu žáků, spíše podporujeme pocit sounáležitosti s kolektivem  </a:t>
            </a:r>
            <a:endParaRPr lang="cs-CZ" altLang="cs-CZ" sz="2400" dirty="0" smtClean="0"/>
          </a:p>
          <a:p>
            <a:pPr lvl="1" eaLnBrk="1" hangingPunct="1"/>
            <a:r>
              <a:rPr lang="cs-CZ" altLang="cs-CZ" sz="2400" dirty="0" smtClean="0"/>
              <a:t>ideální </a:t>
            </a:r>
            <a:r>
              <a:rPr lang="cs-CZ" altLang="cs-CZ" sz="2400" dirty="0"/>
              <a:t>pro okamžité použití partnerského </a:t>
            </a:r>
            <a:r>
              <a:rPr lang="cs-CZ" altLang="cs-CZ" sz="2400" dirty="0" smtClean="0"/>
              <a:t>přístupu (!! nutná příprava/výcvik učitele!!)</a:t>
            </a:r>
            <a:endParaRPr lang="cs-CZ" altLang="cs-CZ" sz="2400" dirty="0"/>
          </a:p>
          <a:p>
            <a:pPr lvl="1" eaLnBrk="1" hangingPunct="1"/>
            <a:r>
              <a:rPr lang="cs-CZ" altLang="cs-CZ" sz="2400" dirty="0"/>
              <a:t>v období rané adolescence je nutné počítat s osobitými projevy žáků, kteří mohou zpočátku demokracii zaměňovat za </a:t>
            </a:r>
            <a:r>
              <a:rPr lang="cs-CZ" altLang="cs-CZ" sz="2400" dirty="0" smtClean="0"/>
              <a:t>anarchii</a:t>
            </a:r>
            <a:endParaRPr lang="cs-CZ" altLang="cs-CZ" sz="2400" dirty="0"/>
          </a:p>
          <a:p>
            <a:pPr marL="0" indent="0" eaLnBrk="1" hangingPunct="1">
              <a:buNone/>
            </a:pPr>
            <a:endParaRPr lang="cs-CZ" altLang="cs-CZ"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fade">
                                      <p:cBhvr>
                                        <p:cTn id="7" dur="500"/>
                                        <p:tgtEl>
                                          <p:spTgt spid="942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4211">
                                            <p:txEl>
                                              <p:pRg st="1" end="1"/>
                                            </p:txEl>
                                          </p:spTgt>
                                        </p:tgtEl>
                                        <p:attrNameLst>
                                          <p:attrName>style.visibility</p:attrName>
                                        </p:attrNameLst>
                                      </p:cBhvr>
                                      <p:to>
                                        <p:strVal val="visible"/>
                                      </p:to>
                                    </p:set>
                                    <p:animEffect transition="in" filter="fade">
                                      <p:cBhvr>
                                        <p:cTn id="12" dur="500"/>
                                        <p:tgtEl>
                                          <p:spTgt spid="942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4211">
                                            <p:txEl>
                                              <p:pRg st="2" end="2"/>
                                            </p:txEl>
                                          </p:spTgt>
                                        </p:tgtEl>
                                        <p:attrNameLst>
                                          <p:attrName>style.visibility</p:attrName>
                                        </p:attrNameLst>
                                      </p:cBhvr>
                                      <p:to>
                                        <p:strVal val="visible"/>
                                      </p:to>
                                    </p:set>
                                    <p:animEffect transition="in" filter="fade">
                                      <p:cBhvr>
                                        <p:cTn id="17" dur="500"/>
                                        <p:tgtEl>
                                          <p:spTgt spid="942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4211">
                                            <p:txEl>
                                              <p:pRg st="3" end="3"/>
                                            </p:txEl>
                                          </p:spTgt>
                                        </p:tgtEl>
                                        <p:attrNameLst>
                                          <p:attrName>style.visibility</p:attrName>
                                        </p:attrNameLst>
                                      </p:cBhvr>
                                      <p:to>
                                        <p:strVal val="visible"/>
                                      </p:to>
                                    </p:set>
                                    <p:animEffect transition="in" filter="fade">
                                      <p:cBhvr>
                                        <p:cTn id="22" dur="500"/>
                                        <p:tgtEl>
                                          <p:spTgt spid="942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4211">
                                            <p:txEl>
                                              <p:pRg st="4" end="4"/>
                                            </p:txEl>
                                          </p:spTgt>
                                        </p:tgtEl>
                                        <p:attrNameLst>
                                          <p:attrName>style.visibility</p:attrName>
                                        </p:attrNameLst>
                                      </p:cBhvr>
                                      <p:to>
                                        <p:strVal val="visible"/>
                                      </p:to>
                                    </p:set>
                                    <p:animEffect transition="in" filter="fade">
                                      <p:cBhvr>
                                        <p:cTn id="27" dur="500"/>
                                        <p:tgtEl>
                                          <p:spTgt spid="94211">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4211">
                                            <p:txEl>
                                              <p:pRg st="5" end="5"/>
                                            </p:txEl>
                                          </p:spTgt>
                                        </p:tgtEl>
                                        <p:attrNameLst>
                                          <p:attrName>style.visibility</p:attrName>
                                        </p:attrNameLst>
                                      </p:cBhvr>
                                      <p:to>
                                        <p:strVal val="visible"/>
                                      </p:to>
                                    </p:set>
                                    <p:animEffect transition="in" filter="fade">
                                      <p:cBhvr>
                                        <p:cTn id="32" dur="500"/>
                                        <p:tgtEl>
                                          <p:spTgt spid="942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a:xfrm>
            <a:off x="468313" y="0"/>
            <a:ext cx="8229600" cy="908050"/>
          </a:xfrm>
        </p:spPr>
        <p:txBody>
          <a:bodyPr/>
          <a:lstStyle/>
          <a:p>
            <a:r>
              <a:rPr lang="cs-CZ" i="1" smtClean="0"/>
              <a:t>Cvičení na úvod</a:t>
            </a:r>
          </a:p>
        </p:txBody>
      </p:sp>
      <p:sp>
        <p:nvSpPr>
          <p:cNvPr id="3" name="Zástupný symbol pro obsah 2"/>
          <p:cNvSpPr>
            <a:spLocks noGrp="1"/>
          </p:cNvSpPr>
          <p:nvPr>
            <p:ph idx="1"/>
          </p:nvPr>
        </p:nvSpPr>
        <p:spPr>
          <a:xfrm>
            <a:off x="457200" y="1052513"/>
            <a:ext cx="8507413" cy="5472112"/>
          </a:xfrm>
        </p:spPr>
        <p:txBody>
          <a:bodyPr/>
          <a:lstStyle/>
          <a:p>
            <a:r>
              <a:rPr lang="cs-CZ" smtClean="0"/>
              <a:t>Rozdělte se do dvojic (a rozmístěte po místnosti)</a:t>
            </a:r>
          </a:p>
          <a:p>
            <a:r>
              <a:rPr lang="cs-CZ" smtClean="0"/>
              <a:t>Ve dvojici určete, kdo bude „učitel“ a kdo „zkoušený“ (např. si střihněte)</a:t>
            </a:r>
          </a:p>
          <a:p>
            <a:endParaRPr lang="cs-CZ" smtClean="0"/>
          </a:p>
          <a:p>
            <a:r>
              <a:rPr lang="cs-CZ" sz="2800" smtClean="0"/>
              <a:t>Nyní dostane „učitel“ seznam 10 příkladů (s výsledky) </a:t>
            </a:r>
            <a:br>
              <a:rPr lang="cs-CZ" sz="2800" smtClean="0"/>
            </a:br>
            <a:r>
              <a:rPr lang="cs-CZ" sz="2800" smtClean="0"/>
              <a:t>a bude je postupně zadávat „zkoušenému“</a:t>
            </a:r>
          </a:p>
          <a:p>
            <a:r>
              <a:rPr lang="cs-CZ" sz="2800" smtClean="0"/>
              <a:t>Zkoušený bude počítat z hlavy</a:t>
            </a:r>
          </a:p>
          <a:p>
            <a:r>
              <a:rPr lang="cs-CZ" sz="2800" smtClean="0"/>
              <a:t>Pokud neřekne správný výsledek do 10s, „učitel“ jej klepne propiskou do otevřené dlaně</a:t>
            </a:r>
          </a:p>
          <a:p>
            <a:r>
              <a:rPr lang="cs-CZ" sz="2800" smtClean="0"/>
              <a:t>Počet klepnutí bude narůstat s počtem chyb (1. chyba = 1 klepnutí, 2. chyba = 2 klepnutí atd…)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Nadpis 1"/>
          <p:cNvSpPr>
            <a:spLocks noGrp="1"/>
          </p:cNvSpPr>
          <p:nvPr>
            <p:ph type="title"/>
          </p:nvPr>
        </p:nvSpPr>
        <p:spPr>
          <a:xfrm>
            <a:off x="467544" y="-15687"/>
            <a:ext cx="8229600" cy="1143000"/>
          </a:xfrm>
        </p:spPr>
        <p:txBody>
          <a:bodyPr/>
          <a:lstStyle/>
          <a:p>
            <a:pPr eaLnBrk="1" hangingPunct="1"/>
            <a:r>
              <a:rPr lang="cs-CZ" altLang="cs-CZ" dirty="0" smtClean="0">
                <a:ea typeface="Trebuchet MS" pitchFamily="34" charset="0"/>
                <a:cs typeface="Trebuchet MS" pitchFamily="34" charset="0"/>
              </a:rPr>
              <a:t>2. Částečně nový kolektiv</a:t>
            </a:r>
          </a:p>
        </p:txBody>
      </p:sp>
      <p:sp>
        <p:nvSpPr>
          <p:cNvPr id="96259" name="Zástupný symbol pro obsah 2"/>
          <p:cNvSpPr>
            <a:spLocks noGrp="1"/>
          </p:cNvSpPr>
          <p:nvPr>
            <p:ph idx="1"/>
          </p:nvPr>
        </p:nvSpPr>
        <p:spPr>
          <a:xfrm>
            <a:off x="323528" y="1196752"/>
            <a:ext cx="8820472" cy="4929411"/>
          </a:xfrm>
        </p:spPr>
        <p:txBody>
          <a:bodyPr/>
          <a:lstStyle/>
          <a:p>
            <a:pPr eaLnBrk="1" hangingPunct="1"/>
            <a:r>
              <a:rPr lang="cs-CZ" altLang="cs-CZ" sz="2800" dirty="0" smtClean="0"/>
              <a:t>nejčastěji </a:t>
            </a:r>
            <a:r>
              <a:rPr lang="cs-CZ" altLang="cs-CZ" sz="2800" dirty="0" smtClean="0"/>
              <a:t>2. stupeň ZŠ, kdy dochází ke spojování </a:t>
            </a:r>
            <a:r>
              <a:rPr lang="cs-CZ" altLang="cs-CZ" sz="2800" dirty="0" err="1" smtClean="0"/>
              <a:t>více-členných</a:t>
            </a:r>
            <a:r>
              <a:rPr lang="cs-CZ" altLang="cs-CZ" sz="2800" dirty="0" smtClean="0"/>
              <a:t> </a:t>
            </a:r>
            <a:r>
              <a:rPr lang="cs-CZ" altLang="cs-CZ" sz="2800" dirty="0" smtClean="0"/>
              <a:t>skupin z několika tříd či </a:t>
            </a:r>
            <a:r>
              <a:rPr lang="cs-CZ" altLang="cs-CZ" sz="2800" dirty="0" smtClean="0"/>
              <a:t>škol</a:t>
            </a:r>
            <a:endParaRPr lang="cs-CZ" altLang="cs-CZ" sz="2800" dirty="0" smtClean="0"/>
          </a:p>
          <a:p>
            <a:pPr eaLnBrk="1" hangingPunct="1"/>
            <a:r>
              <a:rPr lang="cs-CZ" altLang="cs-CZ" sz="2800" dirty="0" smtClean="0"/>
              <a:t>patří sem také specializované třídy vznikající na jedné škole za účelem rozdělení dětí více a méně nadaných („Áčko, Béčko“, </a:t>
            </a:r>
            <a:r>
              <a:rPr lang="cs-CZ" altLang="cs-CZ" sz="2800" dirty="0" smtClean="0"/>
              <a:t>…)</a:t>
            </a:r>
          </a:p>
          <a:p>
            <a:pPr eaLnBrk="1" hangingPunct="1"/>
            <a:r>
              <a:rPr lang="cs-CZ" altLang="cs-CZ" sz="2800" b="1" dirty="0" smtClean="0"/>
              <a:t>stádium opatrné šance</a:t>
            </a:r>
          </a:p>
          <a:p>
            <a:pPr lvl="1" eaLnBrk="1" hangingPunct="1"/>
            <a:r>
              <a:rPr lang="cs-CZ" altLang="cs-CZ" sz="2400" dirty="0" smtClean="0"/>
              <a:t>střetávání norem z původních škol/tříd </a:t>
            </a:r>
            <a:r>
              <a:rPr lang="cs-CZ" altLang="cs-CZ" sz="2400" dirty="0" smtClean="0">
                <a:sym typeface="Wingdings" pitchFamily="2" charset="2"/>
              </a:rPr>
              <a:t> nutno mapovat situaci ve třídě, otevřeně vytvořit dohodu na normách spol.</a:t>
            </a:r>
          </a:p>
          <a:p>
            <a:pPr lvl="1" eaLnBrk="1" hangingPunct="1"/>
            <a:r>
              <a:rPr lang="cs-CZ" altLang="cs-CZ" sz="2400" dirty="0"/>
              <a:t>rozvolňovat vazby z původních skupinek a podporovat pocit sounáležitosti </a:t>
            </a:r>
            <a:r>
              <a:rPr lang="cs-CZ" altLang="cs-CZ" sz="2400" dirty="0" smtClean="0"/>
              <a:t>s (novým) </a:t>
            </a:r>
            <a:r>
              <a:rPr lang="cs-CZ" altLang="cs-CZ" sz="2400" dirty="0"/>
              <a:t>třídním kolektivem</a:t>
            </a:r>
          </a:p>
          <a:p>
            <a:pPr lvl="1" eaLnBrk="1" hangingPunct="1"/>
            <a:r>
              <a:rPr lang="cs-CZ" altLang="cs-CZ" sz="2400" dirty="0" smtClean="0"/>
              <a:t>před použitím partnerského přístupu pozor na jedince/ skupinku s</a:t>
            </a:r>
            <a:r>
              <a:rPr lang="cs-CZ" altLang="cs-CZ" sz="2400" dirty="0"/>
              <a:t> negativními </a:t>
            </a:r>
            <a:r>
              <a:rPr lang="cs-CZ" altLang="cs-CZ" sz="2400" dirty="0" smtClean="0"/>
              <a:t>normami </a:t>
            </a:r>
            <a:r>
              <a:rPr lang="cs-CZ" altLang="cs-CZ" sz="2400" dirty="0" smtClean="0">
                <a:sym typeface="Wingdings" pitchFamily="2" charset="2"/>
              </a:rPr>
              <a:t> nejprve zpracovat problém</a:t>
            </a:r>
            <a:endParaRPr lang="cs-CZ" altLang="cs-CZ" sz="2800" b="1" dirty="0" smtClean="0"/>
          </a:p>
          <a:p>
            <a:pPr eaLnBrk="1" hangingPunct="1"/>
            <a:endParaRPr lang="cs-CZ" altLang="cs-CZ" sz="2200" dirty="0" smtClean="0"/>
          </a:p>
          <a:p>
            <a:pPr marL="0" indent="0" eaLnBrk="1" hangingPunct="1">
              <a:buNone/>
            </a:pPr>
            <a:endParaRPr lang="cs-CZ" alt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6259">
                                            <p:txEl>
                                              <p:pRg st="0" end="0"/>
                                            </p:txEl>
                                          </p:spTgt>
                                        </p:tgtEl>
                                        <p:attrNameLst>
                                          <p:attrName>style.visibility</p:attrName>
                                        </p:attrNameLst>
                                      </p:cBhvr>
                                      <p:to>
                                        <p:strVal val="visible"/>
                                      </p:to>
                                    </p:set>
                                    <p:animEffect transition="in" filter="fade">
                                      <p:cBhvr>
                                        <p:cTn id="7" dur="500"/>
                                        <p:tgtEl>
                                          <p:spTgt spid="962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6259">
                                            <p:txEl>
                                              <p:pRg st="1" end="1"/>
                                            </p:txEl>
                                          </p:spTgt>
                                        </p:tgtEl>
                                        <p:attrNameLst>
                                          <p:attrName>style.visibility</p:attrName>
                                        </p:attrNameLst>
                                      </p:cBhvr>
                                      <p:to>
                                        <p:strVal val="visible"/>
                                      </p:to>
                                    </p:set>
                                    <p:animEffect transition="in" filter="fade">
                                      <p:cBhvr>
                                        <p:cTn id="12" dur="500"/>
                                        <p:tgtEl>
                                          <p:spTgt spid="962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6259">
                                            <p:txEl>
                                              <p:pRg st="2" end="2"/>
                                            </p:txEl>
                                          </p:spTgt>
                                        </p:tgtEl>
                                        <p:attrNameLst>
                                          <p:attrName>style.visibility</p:attrName>
                                        </p:attrNameLst>
                                      </p:cBhvr>
                                      <p:to>
                                        <p:strVal val="visible"/>
                                      </p:to>
                                    </p:set>
                                    <p:animEffect transition="in" filter="fade">
                                      <p:cBhvr>
                                        <p:cTn id="17" dur="500"/>
                                        <p:tgtEl>
                                          <p:spTgt spid="9625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6259">
                                            <p:txEl>
                                              <p:pRg st="3" end="3"/>
                                            </p:txEl>
                                          </p:spTgt>
                                        </p:tgtEl>
                                        <p:attrNameLst>
                                          <p:attrName>style.visibility</p:attrName>
                                        </p:attrNameLst>
                                      </p:cBhvr>
                                      <p:to>
                                        <p:strVal val="visible"/>
                                      </p:to>
                                    </p:set>
                                    <p:animEffect transition="in" filter="fade">
                                      <p:cBhvr>
                                        <p:cTn id="22" dur="500"/>
                                        <p:tgtEl>
                                          <p:spTgt spid="9625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6259">
                                            <p:txEl>
                                              <p:pRg st="4" end="4"/>
                                            </p:txEl>
                                          </p:spTgt>
                                        </p:tgtEl>
                                        <p:attrNameLst>
                                          <p:attrName>style.visibility</p:attrName>
                                        </p:attrNameLst>
                                      </p:cBhvr>
                                      <p:to>
                                        <p:strVal val="visible"/>
                                      </p:to>
                                    </p:set>
                                    <p:animEffect transition="in" filter="fade">
                                      <p:cBhvr>
                                        <p:cTn id="27" dur="500"/>
                                        <p:tgtEl>
                                          <p:spTgt spid="9625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6259">
                                            <p:txEl>
                                              <p:pRg st="5" end="5"/>
                                            </p:txEl>
                                          </p:spTgt>
                                        </p:tgtEl>
                                        <p:attrNameLst>
                                          <p:attrName>style.visibility</p:attrName>
                                        </p:attrNameLst>
                                      </p:cBhvr>
                                      <p:to>
                                        <p:strVal val="visible"/>
                                      </p:to>
                                    </p:set>
                                    <p:animEffect transition="in" filter="fade">
                                      <p:cBhvr>
                                        <p:cTn id="32" dur="500"/>
                                        <p:tgtEl>
                                          <p:spTgt spid="9625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9"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Nadpis 1"/>
          <p:cNvSpPr>
            <a:spLocks noGrp="1"/>
          </p:cNvSpPr>
          <p:nvPr>
            <p:ph type="title"/>
          </p:nvPr>
        </p:nvSpPr>
        <p:spPr>
          <a:xfrm>
            <a:off x="467544" y="188640"/>
            <a:ext cx="8229600" cy="1143000"/>
          </a:xfrm>
        </p:spPr>
        <p:txBody>
          <a:bodyPr/>
          <a:lstStyle/>
          <a:p>
            <a:pPr eaLnBrk="1" hangingPunct="1"/>
            <a:r>
              <a:rPr lang="cs-CZ" altLang="cs-CZ" sz="4000" dirty="0" smtClean="0">
                <a:ea typeface="Trebuchet MS" pitchFamily="34" charset="0"/>
                <a:cs typeface="Trebuchet MS" pitchFamily="34" charset="0"/>
              </a:rPr>
              <a:t>3. Zaběhaný kolektiv s funkčními pozitivními normami</a:t>
            </a:r>
          </a:p>
        </p:txBody>
      </p:sp>
      <p:sp>
        <p:nvSpPr>
          <p:cNvPr id="98307" name="Zástupný symbol pro obsah 2"/>
          <p:cNvSpPr>
            <a:spLocks noGrp="1"/>
          </p:cNvSpPr>
          <p:nvPr>
            <p:ph idx="1"/>
          </p:nvPr>
        </p:nvSpPr>
        <p:spPr>
          <a:xfrm>
            <a:off x="395536" y="1484784"/>
            <a:ext cx="8507288" cy="4641379"/>
          </a:xfrm>
        </p:spPr>
        <p:txBody>
          <a:bodyPr/>
          <a:lstStyle/>
          <a:p>
            <a:pPr eaLnBrk="1" hangingPunct="1"/>
            <a:r>
              <a:rPr lang="cs-CZ" altLang="cs-CZ" sz="2400" dirty="0" smtClean="0"/>
              <a:t>fungující </a:t>
            </a:r>
            <a:r>
              <a:rPr lang="cs-CZ" altLang="cs-CZ" sz="2400" dirty="0" smtClean="0"/>
              <a:t>kolektiv, s nímž </a:t>
            </a:r>
            <a:r>
              <a:rPr lang="cs-CZ" altLang="cs-CZ" sz="2400" dirty="0" smtClean="0"/>
              <a:t>pravděpodobně </a:t>
            </a:r>
            <a:r>
              <a:rPr lang="cs-CZ" altLang="cs-CZ" sz="2400" dirty="0" smtClean="0"/>
              <a:t>pracoval učitel s demokratickým </a:t>
            </a:r>
            <a:r>
              <a:rPr lang="cs-CZ" altLang="cs-CZ" sz="2400" dirty="0" smtClean="0"/>
              <a:t>přístupem</a:t>
            </a:r>
          </a:p>
          <a:p>
            <a:pPr eaLnBrk="1" fontAlgn="auto" hangingPunct="1">
              <a:spcAft>
                <a:spcPts val="0"/>
              </a:spcAft>
              <a:buFont typeface="Arial" pitchFamily="34" charset="0"/>
              <a:buChar char="•"/>
              <a:defRPr/>
            </a:pPr>
            <a:r>
              <a:rPr lang="cs-CZ" sz="2400" dirty="0"/>
              <a:t>sounáležitost existuje a je hnacím motorem fungování třídy</a:t>
            </a:r>
          </a:p>
          <a:p>
            <a:pPr eaLnBrk="1" fontAlgn="auto" hangingPunct="1">
              <a:spcAft>
                <a:spcPts val="0"/>
              </a:spcAft>
              <a:buFont typeface="Arial" pitchFamily="34" charset="0"/>
              <a:buChar char="•"/>
              <a:defRPr/>
            </a:pPr>
            <a:r>
              <a:rPr lang="cs-CZ" sz="2400" dirty="0" smtClean="0"/>
              <a:t>žáci </a:t>
            </a:r>
            <a:r>
              <a:rPr lang="cs-CZ" sz="2400" dirty="0"/>
              <a:t>jsou zvyklí na demokratický přístup a chtějí v něm </a:t>
            </a:r>
            <a:r>
              <a:rPr lang="cs-CZ" sz="2400" dirty="0" smtClean="0"/>
              <a:t>pokračovat </a:t>
            </a:r>
            <a:r>
              <a:rPr lang="cs-CZ" sz="2400" dirty="0" smtClean="0">
                <a:sym typeface="Wingdings" pitchFamily="2" charset="2"/>
              </a:rPr>
              <a:t> OK, max. dílčí úprava pravidel ( nenechat normy „vytratit se“)</a:t>
            </a:r>
          </a:p>
          <a:p>
            <a:pPr eaLnBrk="1" fontAlgn="auto" hangingPunct="1">
              <a:spcAft>
                <a:spcPts val="0"/>
              </a:spcAft>
              <a:buFont typeface="Arial" pitchFamily="34" charset="0"/>
              <a:buChar char="•"/>
              <a:defRPr/>
            </a:pPr>
            <a:r>
              <a:rPr lang="cs-CZ" sz="2800" dirty="0" smtClean="0">
                <a:sym typeface="Wingdings" pitchFamily="2" charset="2"/>
              </a:rPr>
              <a:t>Pozor na:</a:t>
            </a:r>
          </a:p>
          <a:p>
            <a:pPr eaLnBrk="1" fontAlgn="auto" hangingPunct="1">
              <a:spcAft>
                <a:spcPts val="0"/>
              </a:spcAft>
              <a:buFont typeface="Arial" pitchFamily="34" charset="0"/>
              <a:buChar char="•"/>
              <a:defRPr/>
            </a:pPr>
            <a:r>
              <a:rPr lang="cs-CZ" sz="2400" dirty="0" smtClean="0">
                <a:sym typeface="Wingdings" pitchFamily="2" charset="2"/>
              </a:rPr>
              <a:t>autoritativní styl  </a:t>
            </a:r>
            <a:r>
              <a:rPr lang="cs-CZ" sz="2400" dirty="0"/>
              <a:t>proti učiteli (často pouze proti jednomu) stojí celý kolektiv (který je ostatními učiteli vnímán jako bezproblémový), nikoliv </a:t>
            </a:r>
            <a:r>
              <a:rPr lang="cs-CZ" sz="2400" dirty="0" smtClean="0"/>
              <a:t>jednotlivci</a:t>
            </a:r>
            <a:endParaRPr lang="cs-CZ" altLang="cs-CZ" sz="2400" dirty="0"/>
          </a:p>
          <a:p>
            <a:pPr eaLnBrk="1" fontAlgn="auto" hangingPunct="1">
              <a:spcAft>
                <a:spcPts val="0"/>
              </a:spcAft>
              <a:buFont typeface="Arial" pitchFamily="34" charset="0"/>
              <a:buChar char="•"/>
              <a:defRPr/>
            </a:pPr>
            <a:r>
              <a:rPr lang="cs-CZ" sz="2400" dirty="0" smtClean="0"/>
              <a:t>Riziko nenavázání </a:t>
            </a:r>
            <a:r>
              <a:rPr lang="cs-CZ" sz="2400" dirty="0"/>
              <a:t>na komunikační potenciál třídy </a:t>
            </a:r>
            <a:r>
              <a:rPr lang="cs-CZ" sz="2400" dirty="0" smtClean="0"/>
              <a:t>– učitel </a:t>
            </a:r>
            <a:r>
              <a:rPr lang="cs-CZ" sz="2400" dirty="0"/>
              <a:t>si toho všimne až po </a:t>
            </a:r>
            <a:r>
              <a:rPr lang="cs-CZ" sz="2400" dirty="0" smtClean="0"/>
              <a:t>čase, výroky </a:t>
            </a:r>
            <a:r>
              <a:rPr lang="cs-CZ" sz="2400" dirty="0"/>
              <a:t>„dřív jste byli hodnější“, „takto vás neznám“ </a:t>
            </a:r>
            <a:r>
              <a:rPr lang="cs-CZ" sz="2400" dirty="0" smtClean="0"/>
              <a:t>apod</a:t>
            </a:r>
            <a:r>
              <a:rPr lang="cs-CZ" sz="2400"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fade">
                                      <p:cBhvr>
                                        <p:cTn id="7" dur="500"/>
                                        <p:tgtEl>
                                          <p:spTgt spid="983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8307">
                                            <p:txEl>
                                              <p:pRg st="1" end="1"/>
                                            </p:txEl>
                                          </p:spTgt>
                                        </p:tgtEl>
                                        <p:attrNameLst>
                                          <p:attrName>style.visibility</p:attrName>
                                        </p:attrNameLst>
                                      </p:cBhvr>
                                      <p:to>
                                        <p:strVal val="visible"/>
                                      </p:to>
                                    </p:set>
                                    <p:animEffect transition="in" filter="fade">
                                      <p:cBhvr>
                                        <p:cTn id="12" dur="500"/>
                                        <p:tgtEl>
                                          <p:spTgt spid="983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8307">
                                            <p:txEl>
                                              <p:pRg st="2" end="2"/>
                                            </p:txEl>
                                          </p:spTgt>
                                        </p:tgtEl>
                                        <p:attrNameLst>
                                          <p:attrName>style.visibility</p:attrName>
                                        </p:attrNameLst>
                                      </p:cBhvr>
                                      <p:to>
                                        <p:strVal val="visible"/>
                                      </p:to>
                                    </p:set>
                                    <p:animEffect transition="in" filter="fade">
                                      <p:cBhvr>
                                        <p:cTn id="17" dur="500"/>
                                        <p:tgtEl>
                                          <p:spTgt spid="983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8307">
                                            <p:txEl>
                                              <p:pRg st="3" end="3"/>
                                            </p:txEl>
                                          </p:spTgt>
                                        </p:tgtEl>
                                        <p:attrNameLst>
                                          <p:attrName>style.visibility</p:attrName>
                                        </p:attrNameLst>
                                      </p:cBhvr>
                                      <p:to>
                                        <p:strVal val="visible"/>
                                      </p:to>
                                    </p:set>
                                    <p:animEffect transition="in" filter="fade">
                                      <p:cBhvr>
                                        <p:cTn id="22" dur="500"/>
                                        <p:tgtEl>
                                          <p:spTgt spid="9830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8307">
                                            <p:txEl>
                                              <p:pRg st="4" end="4"/>
                                            </p:txEl>
                                          </p:spTgt>
                                        </p:tgtEl>
                                        <p:attrNameLst>
                                          <p:attrName>style.visibility</p:attrName>
                                        </p:attrNameLst>
                                      </p:cBhvr>
                                      <p:to>
                                        <p:strVal val="visible"/>
                                      </p:to>
                                    </p:set>
                                    <p:animEffect transition="in" filter="fade">
                                      <p:cBhvr>
                                        <p:cTn id="27" dur="500"/>
                                        <p:tgtEl>
                                          <p:spTgt spid="9830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8307">
                                            <p:txEl>
                                              <p:pRg st="5" end="5"/>
                                            </p:txEl>
                                          </p:spTgt>
                                        </p:tgtEl>
                                        <p:attrNameLst>
                                          <p:attrName>style.visibility</p:attrName>
                                        </p:attrNameLst>
                                      </p:cBhvr>
                                      <p:to>
                                        <p:strVal val="visible"/>
                                      </p:to>
                                    </p:set>
                                    <p:animEffect transition="in" filter="fade">
                                      <p:cBhvr>
                                        <p:cTn id="32" dur="500"/>
                                        <p:tgtEl>
                                          <p:spTgt spid="983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Nadpis 1"/>
          <p:cNvSpPr>
            <a:spLocks noGrp="1"/>
          </p:cNvSpPr>
          <p:nvPr>
            <p:ph type="title"/>
          </p:nvPr>
        </p:nvSpPr>
        <p:spPr>
          <a:xfrm>
            <a:off x="0" y="188640"/>
            <a:ext cx="9144000" cy="1066800"/>
          </a:xfrm>
        </p:spPr>
        <p:txBody>
          <a:bodyPr/>
          <a:lstStyle/>
          <a:p>
            <a:pPr eaLnBrk="1" hangingPunct="1"/>
            <a:r>
              <a:rPr lang="cs-CZ" altLang="cs-CZ" sz="4000" dirty="0" smtClean="0">
                <a:ea typeface="Trebuchet MS" pitchFamily="34" charset="0"/>
                <a:cs typeface="Trebuchet MS" pitchFamily="34" charset="0"/>
              </a:rPr>
              <a:t>4. Zaběhaný kolektiv bez pocitu sounáležitosti ke třídě</a:t>
            </a:r>
          </a:p>
        </p:txBody>
      </p:sp>
      <p:sp>
        <p:nvSpPr>
          <p:cNvPr id="100355" name="Zástupný symbol pro obsah 2"/>
          <p:cNvSpPr>
            <a:spLocks noGrp="1"/>
          </p:cNvSpPr>
          <p:nvPr>
            <p:ph idx="1"/>
          </p:nvPr>
        </p:nvSpPr>
        <p:spPr>
          <a:xfrm>
            <a:off x="251520" y="1412875"/>
            <a:ext cx="8892480" cy="4446588"/>
          </a:xfrm>
        </p:spPr>
        <p:txBody>
          <a:bodyPr/>
          <a:lstStyle/>
          <a:p>
            <a:pPr eaLnBrk="1" hangingPunct="1"/>
            <a:r>
              <a:rPr lang="cs-CZ" altLang="cs-CZ" sz="2400" dirty="0" smtClean="0"/>
              <a:t>slabé </a:t>
            </a:r>
            <a:r>
              <a:rPr lang="cs-CZ" altLang="cs-CZ" sz="2400" dirty="0" smtClean="0"/>
              <a:t>vazby mezi členy </a:t>
            </a:r>
            <a:r>
              <a:rPr lang="cs-CZ" altLang="cs-CZ" sz="2400" dirty="0" smtClean="0"/>
              <a:t>skupiny, hodně solitérů, bez hierarchie</a:t>
            </a:r>
          </a:p>
          <a:p>
            <a:pPr eaLnBrk="1" hangingPunct="1"/>
            <a:r>
              <a:rPr lang="cs-CZ" altLang="cs-CZ" sz="2400" dirty="0" smtClean="0"/>
              <a:t>bez vzájemné komunikace, spol. aktivit, převládá soutěživost &amp; důraz na vlastní výkon; na ostatní si učiteli spíše stěžují</a:t>
            </a:r>
            <a:endParaRPr lang="cs-CZ" altLang="cs-CZ" sz="2400" dirty="0" smtClean="0"/>
          </a:p>
          <a:p>
            <a:pPr eaLnBrk="1" hangingPunct="1"/>
            <a:r>
              <a:rPr lang="cs-CZ" altLang="cs-CZ" sz="2400" dirty="0" smtClean="0"/>
              <a:t>žáci, jimž pocit nevyhovuje, investují energii mimo třídní kolektiv</a:t>
            </a:r>
          </a:p>
          <a:p>
            <a:pPr eaLnBrk="1" fontAlgn="auto" hangingPunct="1">
              <a:spcAft>
                <a:spcPts val="0"/>
              </a:spcAft>
              <a:buFont typeface="Arial" pitchFamily="34" charset="0"/>
              <a:buChar char="•"/>
              <a:defRPr/>
            </a:pPr>
            <a:endParaRPr lang="cs-CZ" sz="2400" dirty="0" smtClean="0"/>
          </a:p>
          <a:p>
            <a:pPr eaLnBrk="1" fontAlgn="auto" hangingPunct="1">
              <a:spcAft>
                <a:spcPts val="0"/>
              </a:spcAft>
              <a:buFont typeface="Arial" pitchFamily="34" charset="0"/>
              <a:buChar char="•"/>
              <a:defRPr/>
            </a:pPr>
            <a:r>
              <a:rPr lang="cs-CZ" sz="2800" dirty="0" smtClean="0"/>
              <a:t>Co dělat:</a:t>
            </a:r>
          </a:p>
          <a:p>
            <a:pPr eaLnBrk="1" fontAlgn="auto" hangingPunct="1">
              <a:spcAft>
                <a:spcPts val="0"/>
              </a:spcAft>
              <a:buFont typeface="Arial" pitchFamily="34" charset="0"/>
              <a:buChar char="•"/>
              <a:defRPr/>
            </a:pPr>
            <a:r>
              <a:rPr lang="cs-CZ" sz="2400" dirty="0"/>
              <a:t>m</a:t>
            </a:r>
            <a:r>
              <a:rPr lang="cs-CZ" sz="2400" dirty="0" smtClean="0"/>
              <a:t>apovat &amp; pojmenovat třídy</a:t>
            </a:r>
            <a:r>
              <a:rPr lang="cs-CZ" sz="2400" dirty="0"/>
              <a:t>, </a:t>
            </a:r>
            <a:r>
              <a:rPr lang="cs-CZ" sz="2400" dirty="0" smtClean="0"/>
              <a:t>zjistit existenci </a:t>
            </a:r>
            <a:r>
              <a:rPr lang="cs-CZ" sz="2400" dirty="0"/>
              <a:t>dílčích norem</a:t>
            </a:r>
          </a:p>
          <a:p>
            <a:pPr eaLnBrk="1" fontAlgn="auto" hangingPunct="1">
              <a:spcAft>
                <a:spcPts val="0"/>
              </a:spcAft>
              <a:buFont typeface="Arial" pitchFamily="34" charset="0"/>
              <a:buChar char="•"/>
              <a:defRPr/>
            </a:pPr>
            <a:r>
              <a:rPr lang="cs-CZ" sz="2400" dirty="0" smtClean="0"/>
              <a:t>ukázat </a:t>
            </a:r>
            <a:r>
              <a:rPr lang="cs-CZ" sz="2400" dirty="0"/>
              <a:t>rozdíl mezi „jsem lepší/horší než ty“ </a:t>
            </a:r>
            <a:r>
              <a:rPr lang="cs-CZ" sz="2400" dirty="0" smtClean="0"/>
              <a:t>&amp; </a:t>
            </a:r>
            <a:r>
              <a:rPr lang="cs-CZ" sz="2400" dirty="0"/>
              <a:t>„jsem jiný než ty</a:t>
            </a:r>
            <a:r>
              <a:rPr lang="cs-CZ" sz="2400" dirty="0" smtClean="0"/>
              <a:t>“,</a:t>
            </a:r>
          </a:p>
          <a:p>
            <a:pPr eaLnBrk="1" fontAlgn="auto" hangingPunct="1">
              <a:spcAft>
                <a:spcPts val="0"/>
              </a:spcAft>
              <a:buFont typeface="Arial" pitchFamily="34" charset="0"/>
              <a:buChar char="•"/>
              <a:defRPr/>
            </a:pPr>
            <a:r>
              <a:rPr lang="cs-CZ" sz="2400" dirty="0" smtClean="0"/>
              <a:t>vytvářet </a:t>
            </a:r>
            <a:r>
              <a:rPr lang="cs-CZ" sz="2400" dirty="0"/>
              <a:t>a posilovat skupinové </a:t>
            </a:r>
            <a:r>
              <a:rPr lang="cs-CZ" sz="2400" dirty="0" smtClean="0"/>
              <a:t>vazby - práce ve skupinkách</a:t>
            </a:r>
            <a:endParaRPr lang="cs-CZ" sz="2400" dirty="0"/>
          </a:p>
          <a:p>
            <a:pPr eaLnBrk="1" fontAlgn="auto" hangingPunct="1">
              <a:spcAft>
                <a:spcPts val="0"/>
              </a:spcAft>
              <a:buFont typeface="Arial" pitchFamily="34" charset="0"/>
              <a:buChar char="•"/>
              <a:defRPr/>
            </a:pPr>
            <a:r>
              <a:rPr lang="cs-CZ" sz="2400" dirty="0" smtClean="0"/>
              <a:t>vnášení </a:t>
            </a:r>
            <a:r>
              <a:rPr lang="cs-CZ" sz="2400" dirty="0"/>
              <a:t>témat zvnějšku (dilemata, hraní rolí</a:t>
            </a:r>
            <a:r>
              <a:rPr lang="cs-CZ" sz="2400" dirty="0" smtClean="0"/>
              <a:t>…)</a:t>
            </a:r>
          </a:p>
          <a:p>
            <a:pPr eaLnBrk="1" fontAlgn="auto" hangingPunct="1">
              <a:spcAft>
                <a:spcPts val="0"/>
              </a:spcAft>
              <a:buFont typeface="Arial" pitchFamily="34" charset="0"/>
              <a:buChar char="•"/>
              <a:defRPr/>
            </a:pPr>
            <a:r>
              <a:rPr lang="cs-CZ" sz="2400" dirty="0" smtClean="0"/>
              <a:t>dočasně </a:t>
            </a:r>
            <a:r>
              <a:rPr lang="cs-CZ" sz="2400" dirty="0"/>
              <a:t>je možné využít „soutěžení s jinou třídou“ </a:t>
            </a:r>
            <a:r>
              <a:rPr lang="cs-CZ" sz="2400" dirty="0" smtClean="0"/>
              <a:t>(do </a:t>
            </a:r>
            <a:r>
              <a:rPr lang="cs-CZ" sz="2400" dirty="0"/>
              <a:t>vytvoření pocitu </a:t>
            </a:r>
            <a:r>
              <a:rPr lang="cs-CZ" sz="2400" dirty="0" smtClean="0"/>
              <a:t>sounáležitosti, poté začít </a:t>
            </a:r>
            <a:r>
              <a:rPr lang="cs-CZ" sz="2400" dirty="0"/>
              <a:t>rozvíjet </a:t>
            </a:r>
            <a:r>
              <a:rPr lang="cs-CZ" sz="2400" dirty="0" smtClean="0"/>
              <a:t>spolupráci)</a:t>
            </a:r>
            <a:endParaRPr lang="cs-CZ" sz="2400" dirty="0"/>
          </a:p>
          <a:p>
            <a:pPr marL="0" indent="0" eaLnBrk="1" hangingPunct="1">
              <a:buNone/>
            </a:pPr>
            <a:endParaRPr lang="cs-CZ" altLang="cs-CZ" sz="2400" dirty="0" smtClean="0"/>
          </a:p>
          <a:p>
            <a:pPr eaLnBrk="1" hangingPunct="1"/>
            <a:endParaRPr lang="cs-CZ" altLang="cs-CZ" dirty="0" smtClean="0"/>
          </a:p>
          <a:p>
            <a:pPr eaLnBrk="1" hangingPunct="1"/>
            <a:endParaRPr lang="cs-CZ" alt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500"/>
                                        <p:tgtEl>
                                          <p:spTgt spid="10035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0355">
                                            <p:txEl>
                                              <p:pRg st="1" end="1"/>
                                            </p:txEl>
                                          </p:spTgt>
                                        </p:tgtEl>
                                        <p:attrNameLst>
                                          <p:attrName>style.visibility</p:attrName>
                                        </p:attrNameLst>
                                      </p:cBhvr>
                                      <p:to>
                                        <p:strVal val="visible"/>
                                      </p:to>
                                    </p:set>
                                    <p:animEffect transition="in" filter="fade">
                                      <p:cBhvr>
                                        <p:cTn id="12" dur="500"/>
                                        <p:tgtEl>
                                          <p:spTgt spid="10035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0355">
                                            <p:txEl>
                                              <p:pRg st="2" end="2"/>
                                            </p:txEl>
                                          </p:spTgt>
                                        </p:tgtEl>
                                        <p:attrNameLst>
                                          <p:attrName>style.visibility</p:attrName>
                                        </p:attrNameLst>
                                      </p:cBhvr>
                                      <p:to>
                                        <p:strVal val="visible"/>
                                      </p:to>
                                    </p:set>
                                    <p:animEffect transition="in" filter="fade">
                                      <p:cBhvr>
                                        <p:cTn id="17" dur="500"/>
                                        <p:tgtEl>
                                          <p:spTgt spid="10035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0355">
                                            <p:txEl>
                                              <p:pRg st="4" end="4"/>
                                            </p:txEl>
                                          </p:spTgt>
                                        </p:tgtEl>
                                        <p:attrNameLst>
                                          <p:attrName>style.visibility</p:attrName>
                                        </p:attrNameLst>
                                      </p:cBhvr>
                                      <p:to>
                                        <p:strVal val="visible"/>
                                      </p:to>
                                    </p:set>
                                    <p:animEffect transition="in" filter="fade">
                                      <p:cBhvr>
                                        <p:cTn id="22" dur="500"/>
                                        <p:tgtEl>
                                          <p:spTgt spid="10035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0355">
                                            <p:txEl>
                                              <p:pRg st="5" end="5"/>
                                            </p:txEl>
                                          </p:spTgt>
                                        </p:tgtEl>
                                        <p:attrNameLst>
                                          <p:attrName>style.visibility</p:attrName>
                                        </p:attrNameLst>
                                      </p:cBhvr>
                                      <p:to>
                                        <p:strVal val="visible"/>
                                      </p:to>
                                    </p:set>
                                    <p:animEffect transition="in" filter="fade">
                                      <p:cBhvr>
                                        <p:cTn id="27" dur="500"/>
                                        <p:tgtEl>
                                          <p:spTgt spid="10035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0355">
                                            <p:txEl>
                                              <p:pRg st="6" end="6"/>
                                            </p:txEl>
                                          </p:spTgt>
                                        </p:tgtEl>
                                        <p:attrNameLst>
                                          <p:attrName>style.visibility</p:attrName>
                                        </p:attrNameLst>
                                      </p:cBhvr>
                                      <p:to>
                                        <p:strVal val="visible"/>
                                      </p:to>
                                    </p:set>
                                    <p:animEffect transition="in" filter="fade">
                                      <p:cBhvr>
                                        <p:cTn id="32" dur="500"/>
                                        <p:tgtEl>
                                          <p:spTgt spid="100355">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0355">
                                            <p:txEl>
                                              <p:pRg st="7" end="7"/>
                                            </p:txEl>
                                          </p:spTgt>
                                        </p:tgtEl>
                                        <p:attrNameLst>
                                          <p:attrName>style.visibility</p:attrName>
                                        </p:attrNameLst>
                                      </p:cBhvr>
                                      <p:to>
                                        <p:strVal val="visible"/>
                                      </p:to>
                                    </p:set>
                                    <p:animEffect transition="in" filter="fade">
                                      <p:cBhvr>
                                        <p:cTn id="37" dur="500"/>
                                        <p:tgtEl>
                                          <p:spTgt spid="10035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0355">
                                            <p:txEl>
                                              <p:pRg st="8" end="8"/>
                                            </p:txEl>
                                          </p:spTgt>
                                        </p:tgtEl>
                                        <p:attrNameLst>
                                          <p:attrName>style.visibility</p:attrName>
                                        </p:attrNameLst>
                                      </p:cBhvr>
                                      <p:to>
                                        <p:strVal val="visible"/>
                                      </p:to>
                                    </p:set>
                                    <p:animEffect transition="in" filter="fade">
                                      <p:cBhvr>
                                        <p:cTn id="42" dur="500"/>
                                        <p:tgtEl>
                                          <p:spTgt spid="100355">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0355">
                                            <p:txEl>
                                              <p:pRg st="9" end="9"/>
                                            </p:txEl>
                                          </p:spTgt>
                                        </p:tgtEl>
                                        <p:attrNameLst>
                                          <p:attrName>style.visibility</p:attrName>
                                        </p:attrNameLst>
                                      </p:cBhvr>
                                      <p:to>
                                        <p:strVal val="visible"/>
                                      </p:to>
                                    </p:set>
                                    <p:animEffect transition="in" filter="fade">
                                      <p:cBhvr>
                                        <p:cTn id="47" dur="500"/>
                                        <p:tgtEl>
                                          <p:spTgt spid="10035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Nadpis 1"/>
          <p:cNvSpPr>
            <a:spLocks noGrp="1"/>
          </p:cNvSpPr>
          <p:nvPr>
            <p:ph type="title"/>
          </p:nvPr>
        </p:nvSpPr>
        <p:spPr>
          <a:xfrm>
            <a:off x="457200" y="274638"/>
            <a:ext cx="8229600" cy="706437"/>
          </a:xfrm>
        </p:spPr>
        <p:txBody>
          <a:bodyPr/>
          <a:lstStyle/>
          <a:p>
            <a:pPr eaLnBrk="1" hangingPunct="1"/>
            <a:r>
              <a:rPr lang="cs-CZ" altLang="cs-CZ" sz="3600" dirty="0" smtClean="0">
                <a:ea typeface="Trebuchet MS" pitchFamily="34" charset="0"/>
                <a:cs typeface="Trebuchet MS" pitchFamily="34" charset="0"/>
              </a:rPr>
              <a:t>Na co pozor u třídy bez sounáležitosti</a:t>
            </a:r>
          </a:p>
        </p:txBody>
      </p:sp>
      <p:sp>
        <p:nvSpPr>
          <p:cNvPr id="98307" name="Zástupný symbol pro obsah 2"/>
          <p:cNvSpPr>
            <a:spLocks noGrp="1"/>
          </p:cNvSpPr>
          <p:nvPr>
            <p:ph idx="1"/>
          </p:nvPr>
        </p:nvSpPr>
        <p:spPr>
          <a:xfrm>
            <a:off x="457200" y="1052513"/>
            <a:ext cx="8363272" cy="5073650"/>
          </a:xfrm>
        </p:spPr>
        <p:txBody>
          <a:bodyPr rtlCol="0">
            <a:noAutofit/>
          </a:bodyPr>
          <a:lstStyle/>
          <a:p>
            <a:pPr eaLnBrk="1" fontAlgn="auto" hangingPunct="1">
              <a:spcAft>
                <a:spcPts val="0"/>
              </a:spcAft>
              <a:buFont typeface="Arial" pitchFamily="34" charset="0"/>
              <a:buChar char="•"/>
              <a:defRPr/>
            </a:pPr>
            <a:r>
              <a:rPr lang="cs-CZ" altLang="cs-CZ" sz="2200" dirty="0"/>
              <a:t>n</a:t>
            </a:r>
            <a:r>
              <a:rPr lang="cs-CZ" altLang="cs-CZ" sz="2200" dirty="0" smtClean="0"/>
              <a:t>evytvářet </a:t>
            </a:r>
            <a:r>
              <a:rPr lang="cs-CZ" altLang="cs-CZ" sz="2200" dirty="0" smtClean="0"/>
              <a:t>pravidla bez přítomnosti pocitu sounáležitosti – lze očekávat, že třída bude reagovat rozladěním, individuální rebelií, sabotážemi či aktivním odporem (ten je do jisté míry pozitivní, protože třídu může nadále stmelovat)</a:t>
            </a:r>
          </a:p>
          <a:p>
            <a:pPr eaLnBrk="1" fontAlgn="auto" hangingPunct="1">
              <a:spcAft>
                <a:spcPts val="0"/>
              </a:spcAft>
              <a:buFont typeface="Arial" pitchFamily="34" charset="0"/>
              <a:buChar char="•"/>
              <a:defRPr/>
            </a:pPr>
            <a:r>
              <a:rPr lang="cs-CZ" altLang="cs-CZ" sz="2200" dirty="0" smtClean="0"/>
              <a:t>funguje jediná </a:t>
            </a:r>
            <a:r>
              <a:rPr lang="cs-CZ" altLang="cs-CZ" sz="2200" dirty="0" smtClean="0"/>
              <a:t>norma, </a:t>
            </a:r>
            <a:r>
              <a:rPr lang="cs-CZ" altLang="cs-CZ" sz="2200" dirty="0" smtClean="0"/>
              <a:t>a to „nemáme normy a nechceme normy“</a:t>
            </a:r>
          </a:p>
          <a:p>
            <a:pPr eaLnBrk="1" fontAlgn="auto" hangingPunct="1">
              <a:spcAft>
                <a:spcPts val="0"/>
              </a:spcAft>
              <a:buFont typeface="Arial" pitchFamily="34" charset="0"/>
              <a:buChar char="•"/>
              <a:defRPr/>
            </a:pPr>
            <a:r>
              <a:rPr lang="cs-CZ" altLang="cs-CZ" sz="2200" dirty="0"/>
              <a:t>n</a:t>
            </a:r>
            <a:r>
              <a:rPr lang="cs-CZ" altLang="cs-CZ" sz="2200" dirty="0" smtClean="0"/>
              <a:t>utná </a:t>
            </a:r>
            <a:r>
              <a:rPr lang="cs-CZ" altLang="cs-CZ" sz="2200" dirty="0" smtClean="0"/>
              <a:t>je velká trpělivost, vytrvalost a </a:t>
            </a:r>
            <a:r>
              <a:rPr lang="cs-CZ" altLang="cs-CZ" sz="2200" dirty="0" smtClean="0"/>
              <a:t>kreativita; vzhledem </a:t>
            </a:r>
            <a:r>
              <a:rPr lang="cs-CZ" altLang="cs-CZ" sz="2200" dirty="0" smtClean="0"/>
              <a:t>k tomu, že je práce s tímto kolektivem velmi obtížná, hrozí zde sklouznutí do mocenského </a:t>
            </a:r>
            <a:r>
              <a:rPr lang="cs-CZ" altLang="cs-CZ" sz="2200" dirty="0" smtClean="0"/>
              <a:t>přístupu</a:t>
            </a:r>
            <a:endParaRPr lang="cs-CZ" altLang="cs-CZ" sz="2200" dirty="0" smtClean="0"/>
          </a:p>
          <a:p>
            <a:pPr eaLnBrk="1" fontAlgn="auto" hangingPunct="1">
              <a:spcAft>
                <a:spcPts val="0"/>
              </a:spcAft>
              <a:buFont typeface="Arial" pitchFamily="34" charset="0"/>
              <a:buChar char="•"/>
              <a:defRPr/>
            </a:pPr>
            <a:r>
              <a:rPr lang="cs-CZ" altLang="cs-CZ" sz="2200" dirty="0"/>
              <a:t>n</a:t>
            </a:r>
            <a:r>
              <a:rPr lang="cs-CZ" altLang="cs-CZ" sz="2200" dirty="0" smtClean="0"/>
              <a:t>utné </a:t>
            </a:r>
            <a:r>
              <a:rPr lang="cs-CZ" altLang="cs-CZ" sz="2200" dirty="0" smtClean="0"/>
              <a:t>je počítat s tím, </a:t>
            </a:r>
            <a:r>
              <a:rPr lang="cs-CZ" altLang="cs-CZ" sz="2200" b="1" dirty="0" smtClean="0"/>
              <a:t>že takový kolektiv už může mít zkušenost s nevydařeným zaváděním pravidel a odpor může být o to </a:t>
            </a:r>
            <a:r>
              <a:rPr lang="cs-CZ" altLang="cs-CZ" sz="2200" b="1" dirty="0" smtClean="0"/>
              <a:t>silnější</a:t>
            </a:r>
            <a:endParaRPr lang="cs-CZ" altLang="cs-CZ" sz="2200" dirty="0" smtClean="0"/>
          </a:p>
          <a:p>
            <a:pPr eaLnBrk="1" fontAlgn="auto" hangingPunct="1">
              <a:spcAft>
                <a:spcPts val="0"/>
              </a:spcAft>
              <a:buFont typeface="Arial" pitchFamily="34" charset="0"/>
              <a:buChar char="•"/>
              <a:defRPr/>
            </a:pPr>
            <a:r>
              <a:rPr lang="cs-CZ" altLang="cs-CZ" sz="2200" dirty="0"/>
              <a:t>p</a:t>
            </a:r>
            <a:r>
              <a:rPr lang="cs-CZ" altLang="cs-CZ" sz="2200" dirty="0" smtClean="0"/>
              <a:t>ři </a:t>
            </a:r>
            <a:r>
              <a:rPr lang="cs-CZ" altLang="cs-CZ" sz="2200" dirty="0" smtClean="0"/>
              <a:t>uplatňování partnerského přístupu dochází jednoznačně k selhání, naštvání se na třídu a velmi často k rezignaci a přenášení této zkušenosti i do práce s jinými </a:t>
            </a:r>
            <a:r>
              <a:rPr lang="cs-CZ" altLang="cs-CZ" sz="2200" dirty="0" smtClean="0"/>
              <a:t>kolektivy</a:t>
            </a:r>
            <a:endParaRPr lang="cs-CZ" altLang="cs-CZ" sz="2200" dirty="0" smtClean="0"/>
          </a:p>
          <a:p>
            <a:pPr eaLnBrk="1" fontAlgn="auto" hangingPunct="1">
              <a:spcAft>
                <a:spcPts val="0"/>
              </a:spcAft>
              <a:buFont typeface="Arial" pitchFamily="34" charset="0"/>
              <a:buChar char="•"/>
              <a:defRPr/>
            </a:pPr>
            <a:r>
              <a:rPr lang="cs-CZ" altLang="cs-CZ" sz="2200" dirty="0"/>
              <a:t>v</a:t>
            </a:r>
            <a:r>
              <a:rPr lang="cs-CZ" altLang="cs-CZ" sz="2200" dirty="0" smtClean="0"/>
              <a:t>elmi </a:t>
            </a:r>
            <a:r>
              <a:rPr lang="cs-CZ" altLang="cs-CZ" sz="2200" dirty="0" smtClean="0"/>
              <a:t>riziková je také snaha jednotlivých žáků o získání učitele na svou stranu – tedy rozdělení žáků na oblíbené a </a:t>
            </a:r>
            <a:r>
              <a:rPr lang="cs-CZ" altLang="cs-CZ" sz="2200" dirty="0" smtClean="0"/>
              <a:t>neoblíbené</a:t>
            </a:r>
            <a:endParaRPr lang="cs-CZ" altLang="cs-CZ" sz="22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Nadpis 1"/>
          <p:cNvSpPr>
            <a:spLocks noGrp="1"/>
          </p:cNvSpPr>
          <p:nvPr>
            <p:ph type="title"/>
          </p:nvPr>
        </p:nvSpPr>
        <p:spPr>
          <a:xfrm>
            <a:off x="0" y="260648"/>
            <a:ext cx="9143999" cy="923925"/>
          </a:xfrm>
        </p:spPr>
        <p:txBody>
          <a:bodyPr/>
          <a:lstStyle/>
          <a:p>
            <a:pPr eaLnBrk="1" hangingPunct="1"/>
            <a:r>
              <a:rPr lang="cs-CZ" altLang="cs-CZ" sz="4000" dirty="0" smtClean="0">
                <a:ea typeface="Trebuchet MS" pitchFamily="34" charset="0"/>
                <a:cs typeface="Trebuchet MS" pitchFamily="34" charset="0"/>
              </a:rPr>
              <a:t>5. Zaběhaný kolektiv s funkčními negativními normami </a:t>
            </a:r>
          </a:p>
        </p:txBody>
      </p:sp>
      <p:sp>
        <p:nvSpPr>
          <p:cNvPr id="103427" name="Zástupný symbol pro obsah 2"/>
          <p:cNvSpPr>
            <a:spLocks noGrp="1"/>
          </p:cNvSpPr>
          <p:nvPr>
            <p:ph idx="1"/>
          </p:nvPr>
        </p:nvSpPr>
        <p:spPr>
          <a:xfrm>
            <a:off x="251520" y="1556792"/>
            <a:ext cx="8712968" cy="4569371"/>
          </a:xfrm>
        </p:spPr>
        <p:txBody>
          <a:bodyPr/>
          <a:lstStyle/>
          <a:p>
            <a:pPr eaLnBrk="1" hangingPunct="1"/>
            <a:r>
              <a:rPr lang="cs-CZ" altLang="cs-CZ" sz="2800" dirty="0" smtClean="0"/>
              <a:t>na první pohled bez patologie, žáci komunikují a fungují (normy jsou jasné, byť skryté, a všemi respektované)</a:t>
            </a:r>
          </a:p>
          <a:p>
            <a:pPr lvl="1" eaLnBrk="1" hangingPunct="1"/>
            <a:r>
              <a:rPr lang="cs-CZ" altLang="cs-CZ" sz="2400" dirty="0" smtClean="0"/>
              <a:t>např. v pozdějších stádiích šikany</a:t>
            </a:r>
            <a:endParaRPr lang="cs-CZ" altLang="cs-CZ" sz="2400" dirty="0" smtClean="0"/>
          </a:p>
          <a:p>
            <a:pPr eaLnBrk="1" hangingPunct="1"/>
            <a:r>
              <a:rPr lang="cs-CZ" altLang="cs-CZ" sz="2800" dirty="0" smtClean="0"/>
              <a:t>učitel třídu „nezajímá“/ komunikuje s ním jen pár žáků (!! nenechat se ukolébat, existují tabu) – většinou nikdo fungování nenaruší (rezignace po </a:t>
            </a:r>
            <a:r>
              <a:rPr lang="cs-CZ" altLang="cs-CZ" sz="2800" dirty="0" err="1" smtClean="0"/>
              <a:t>předch</a:t>
            </a:r>
            <a:r>
              <a:rPr lang="cs-CZ" altLang="cs-CZ" sz="2800" dirty="0" smtClean="0"/>
              <a:t>. neúspěchu)</a:t>
            </a:r>
          </a:p>
          <a:p>
            <a:pPr eaLnBrk="1" hangingPunct="1"/>
            <a:r>
              <a:rPr lang="cs-CZ" altLang="cs-CZ" sz="2800" dirty="0" smtClean="0"/>
              <a:t>tento kolektiv </a:t>
            </a:r>
            <a:r>
              <a:rPr lang="cs-CZ" altLang="cs-CZ" sz="2800" dirty="0" smtClean="0"/>
              <a:t>je neobtížnější přimět  k demokratickému </a:t>
            </a:r>
            <a:r>
              <a:rPr lang="cs-CZ" altLang="cs-CZ" sz="2800" dirty="0" smtClean="0"/>
              <a:t>fungování</a:t>
            </a:r>
          </a:p>
          <a:p>
            <a:pPr eaLnBrk="1" hangingPunct="1"/>
            <a:r>
              <a:rPr lang="cs-CZ" altLang="cs-CZ" sz="2800" b="1" dirty="0" smtClean="0"/>
              <a:t>Co dělat</a:t>
            </a:r>
            <a:r>
              <a:rPr lang="cs-CZ" altLang="cs-CZ" sz="2800" dirty="0" smtClean="0"/>
              <a:t>: </a:t>
            </a:r>
          </a:p>
          <a:p>
            <a:pPr eaLnBrk="1" hangingPunct="1"/>
            <a:r>
              <a:rPr lang="cs-CZ" altLang="cs-CZ" sz="2800" dirty="0" smtClean="0"/>
              <a:t>mapovat vztahy a normy, spolupráce s celým sborem, metodikem prevence, příp. externím odborníkem</a:t>
            </a:r>
            <a:endParaRPr lang="cs-CZ" altLang="cs-CZ"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fade">
                                      <p:cBhvr>
                                        <p:cTn id="7" dur="500"/>
                                        <p:tgtEl>
                                          <p:spTgt spid="10342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3427">
                                            <p:txEl>
                                              <p:pRg st="1" end="1"/>
                                            </p:txEl>
                                          </p:spTgt>
                                        </p:tgtEl>
                                        <p:attrNameLst>
                                          <p:attrName>style.visibility</p:attrName>
                                        </p:attrNameLst>
                                      </p:cBhvr>
                                      <p:to>
                                        <p:strVal val="visible"/>
                                      </p:to>
                                    </p:set>
                                    <p:animEffect transition="in" filter="fade">
                                      <p:cBhvr>
                                        <p:cTn id="10" dur="500"/>
                                        <p:tgtEl>
                                          <p:spTgt spid="10342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3427">
                                            <p:txEl>
                                              <p:pRg st="2" end="2"/>
                                            </p:txEl>
                                          </p:spTgt>
                                        </p:tgtEl>
                                        <p:attrNameLst>
                                          <p:attrName>style.visibility</p:attrName>
                                        </p:attrNameLst>
                                      </p:cBhvr>
                                      <p:to>
                                        <p:strVal val="visible"/>
                                      </p:to>
                                    </p:set>
                                    <p:animEffect transition="in" filter="fade">
                                      <p:cBhvr>
                                        <p:cTn id="15" dur="500"/>
                                        <p:tgtEl>
                                          <p:spTgt spid="103427">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3427">
                                            <p:txEl>
                                              <p:pRg st="3" end="3"/>
                                            </p:txEl>
                                          </p:spTgt>
                                        </p:tgtEl>
                                        <p:attrNameLst>
                                          <p:attrName>style.visibility</p:attrName>
                                        </p:attrNameLst>
                                      </p:cBhvr>
                                      <p:to>
                                        <p:strVal val="visible"/>
                                      </p:to>
                                    </p:set>
                                    <p:animEffect transition="in" filter="fade">
                                      <p:cBhvr>
                                        <p:cTn id="20" dur="500"/>
                                        <p:tgtEl>
                                          <p:spTgt spid="103427">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3427">
                                            <p:txEl>
                                              <p:pRg st="4" end="4"/>
                                            </p:txEl>
                                          </p:spTgt>
                                        </p:tgtEl>
                                        <p:attrNameLst>
                                          <p:attrName>style.visibility</p:attrName>
                                        </p:attrNameLst>
                                      </p:cBhvr>
                                      <p:to>
                                        <p:strVal val="visible"/>
                                      </p:to>
                                    </p:set>
                                    <p:animEffect transition="in" filter="fade">
                                      <p:cBhvr>
                                        <p:cTn id="25" dur="500"/>
                                        <p:tgtEl>
                                          <p:spTgt spid="103427">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03427">
                                            <p:txEl>
                                              <p:pRg st="5" end="5"/>
                                            </p:txEl>
                                          </p:spTgt>
                                        </p:tgtEl>
                                        <p:attrNameLst>
                                          <p:attrName>style.visibility</p:attrName>
                                        </p:attrNameLst>
                                      </p:cBhvr>
                                      <p:to>
                                        <p:strVal val="visible"/>
                                      </p:to>
                                    </p:set>
                                    <p:animEffect transition="in" filter="fade">
                                      <p:cBhvr>
                                        <p:cTn id="30" dur="500"/>
                                        <p:tgtEl>
                                          <p:spTgt spid="1034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Nadpis 1"/>
          <p:cNvSpPr>
            <a:spLocks noGrp="1"/>
          </p:cNvSpPr>
          <p:nvPr>
            <p:ph type="title"/>
          </p:nvPr>
        </p:nvSpPr>
        <p:spPr>
          <a:xfrm>
            <a:off x="0" y="274638"/>
            <a:ext cx="9144000" cy="777875"/>
          </a:xfrm>
        </p:spPr>
        <p:txBody>
          <a:bodyPr/>
          <a:lstStyle/>
          <a:p>
            <a:pPr eaLnBrk="1" hangingPunct="1"/>
            <a:r>
              <a:rPr lang="cs-CZ" altLang="cs-CZ" sz="3600" dirty="0" smtClean="0">
                <a:ea typeface="Trebuchet MS" pitchFamily="34" charset="0"/>
                <a:cs typeface="Trebuchet MS" pitchFamily="34" charset="0"/>
              </a:rPr>
              <a:t>Komplikace se třídou s negativními normami</a:t>
            </a:r>
          </a:p>
        </p:txBody>
      </p:sp>
      <p:sp>
        <p:nvSpPr>
          <p:cNvPr id="3" name="Zástupný symbol pro obsah 2"/>
          <p:cNvSpPr>
            <a:spLocks noGrp="1"/>
          </p:cNvSpPr>
          <p:nvPr>
            <p:ph idx="1"/>
          </p:nvPr>
        </p:nvSpPr>
        <p:spPr>
          <a:xfrm>
            <a:off x="179512" y="1196752"/>
            <a:ext cx="8820472" cy="5472607"/>
          </a:xfrm>
        </p:spPr>
        <p:txBody>
          <a:bodyPr rtlCol="0">
            <a:normAutofit fontScale="25000" lnSpcReduction="20000"/>
          </a:bodyPr>
          <a:lstStyle/>
          <a:p>
            <a:pPr eaLnBrk="1" fontAlgn="auto" hangingPunct="1">
              <a:spcAft>
                <a:spcPts val="0"/>
              </a:spcAft>
              <a:buFont typeface="Arial" pitchFamily="34" charset="0"/>
              <a:buChar char="•"/>
              <a:defRPr/>
            </a:pPr>
            <a:r>
              <a:rPr lang="cs-CZ" sz="8000" dirty="0" smtClean="0"/>
              <a:t>všímat si signálů </a:t>
            </a:r>
            <a:r>
              <a:rPr lang="cs-CZ" sz="8000" dirty="0"/>
              <a:t>rozdělení třídy na nadřízené, podřízené a pasivní, často se objevuje vyčlenění některých </a:t>
            </a:r>
            <a:r>
              <a:rPr lang="cs-CZ" sz="8000" dirty="0" smtClean="0"/>
              <a:t>jednotlivců (</a:t>
            </a:r>
            <a:r>
              <a:rPr lang="cs-CZ" sz="8000" dirty="0" smtClean="0">
                <a:sym typeface="Wingdings" pitchFamily="2" charset="2"/>
              </a:rPr>
              <a:t> mapování, skrytá hierarchie)</a:t>
            </a:r>
            <a:endParaRPr lang="cs-CZ" sz="8000" dirty="0"/>
          </a:p>
          <a:p>
            <a:pPr eaLnBrk="1" fontAlgn="auto" hangingPunct="1">
              <a:spcAft>
                <a:spcPts val="0"/>
              </a:spcAft>
              <a:buFont typeface="Arial" pitchFamily="34" charset="0"/>
              <a:buChar char="•"/>
              <a:defRPr/>
            </a:pPr>
            <a:r>
              <a:rPr lang="cs-CZ" sz="8000" dirty="0"/>
              <a:t>c</a:t>
            </a:r>
            <a:r>
              <a:rPr lang="cs-CZ" sz="8000" dirty="0" smtClean="0"/>
              <a:t>harakteristická </a:t>
            </a:r>
            <a:r>
              <a:rPr lang="cs-CZ" sz="8000" dirty="0"/>
              <a:t>je aktivita pouze některých jednotlivců a negativní reakce na některé otázky učitele – jasná přítomnost „tabu“</a:t>
            </a:r>
          </a:p>
          <a:p>
            <a:pPr eaLnBrk="1" fontAlgn="auto" hangingPunct="1">
              <a:spcAft>
                <a:spcPts val="0"/>
              </a:spcAft>
              <a:buFont typeface="Arial" pitchFamily="34" charset="0"/>
              <a:buChar char="•"/>
              <a:defRPr/>
            </a:pPr>
            <a:r>
              <a:rPr lang="cs-CZ" sz="8000" dirty="0"/>
              <a:t>skuteční vůdcové (tvůrci negativních norem) </a:t>
            </a:r>
            <a:r>
              <a:rPr lang="cs-CZ" sz="8000" dirty="0" smtClean="0"/>
              <a:t>jsou obvykle skryti/ součástí aktivně </a:t>
            </a:r>
            <a:r>
              <a:rPr lang="cs-CZ" sz="8000" dirty="0"/>
              <a:t>komunikující skupinky</a:t>
            </a:r>
          </a:p>
          <a:p>
            <a:pPr eaLnBrk="1" fontAlgn="auto" hangingPunct="1">
              <a:spcAft>
                <a:spcPts val="0"/>
              </a:spcAft>
              <a:buFont typeface="Arial" pitchFamily="34" charset="0"/>
              <a:buChar char="•"/>
              <a:defRPr/>
            </a:pPr>
            <a:r>
              <a:rPr lang="cs-CZ" sz="8000" dirty="0"/>
              <a:t>v</a:t>
            </a:r>
            <a:r>
              <a:rPr lang="cs-CZ" sz="8000" dirty="0"/>
              <a:t> </a:t>
            </a:r>
            <a:r>
              <a:rPr lang="cs-CZ" sz="8000" dirty="0" smtClean="0"/>
              <a:t>případě snahy o </a:t>
            </a:r>
            <a:r>
              <a:rPr lang="cs-CZ" sz="8000" dirty="0"/>
              <a:t>zavádění nových </a:t>
            </a:r>
            <a:r>
              <a:rPr lang="cs-CZ" sz="8000" dirty="0" smtClean="0"/>
              <a:t>pravidel/ demokratického přístupu </a:t>
            </a:r>
            <a:r>
              <a:rPr lang="cs-CZ" sz="8000" dirty="0"/>
              <a:t>dochází s aktivní menšinou k „zákopové </a:t>
            </a:r>
            <a:r>
              <a:rPr lang="cs-CZ" sz="8000" dirty="0" smtClean="0"/>
              <a:t>válce“</a:t>
            </a:r>
          </a:p>
          <a:p>
            <a:pPr eaLnBrk="1" fontAlgn="auto" hangingPunct="1">
              <a:spcAft>
                <a:spcPts val="0"/>
              </a:spcAft>
              <a:buFont typeface="Arial" pitchFamily="34" charset="0"/>
              <a:buChar char="•"/>
              <a:defRPr/>
            </a:pPr>
            <a:r>
              <a:rPr lang="cs-CZ" sz="8000" dirty="0" smtClean="0"/>
              <a:t>časté nerespektování </a:t>
            </a:r>
            <a:r>
              <a:rPr lang="cs-CZ" sz="8000" dirty="0"/>
              <a:t>školního řádu – žáci chodí pozdě, podvádí, objevuje se zvýšená absence, vyhýbání se povinnostem apod.</a:t>
            </a:r>
          </a:p>
          <a:p>
            <a:pPr eaLnBrk="1" fontAlgn="auto" hangingPunct="1">
              <a:spcAft>
                <a:spcPts val="0"/>
              </a:spcAft>
              <a:buFont typeface="Arial" pitchFamily="34" charset="0"/>
              <a:buChar char="•"/>
              <a:defRPr/>
            </a:pPr>
            <a:r>
              <a:rPr lang="cs-CZ" sz="8000" dirty="0"/>
              <a:t>z</a:t>
            </a:r>
            <a:r>
              <a:rPr lang="cs-CZ" sz="8000" dirty="0" smtClean="0"/>
              <a:t>cela </a:t>
            </a:r>
            <a:r>
              <a:rPr lang="cs-CZ" sz="8000" dirty="0"/>
              <a:t>chybí společné aktivity </a:t>
            </a:r>
            <a:r>
              <a:rPr lang="cs-CZ" sz="8000" dirty="0" smtClean="0"/>
              <a:t>třídy</a:t>
            </a:r>
          </a:p>
          <a:p>
            <a:pPr eaLnBrk="1" fontAlgn="auto" hangingPunct="1">
              <a:spcAft>
                <a:spcPts val="0"/>
              </a:spcAft>
              <a:buFont typeface="Arial" pitchFamily="34" charset="0"/>
              <a:buChar char="•"/>
              <a:defRPr/>
            </a:pPr>
            <a:r>
              <a:rPr lang="cs-CZ" sz="8000" dirty="0"/>
              <a:t>z</a:t>
            </a:r>
            <a:r>
              <a:rPr lang="cs-CZ" sz="8000" dirty="0" smtClean="0"/>
              <a:t>e </a:t>
            </a:r>
            <a:r>
              <a:rPr lang="cs-CZ" sz="8000" dirty="0"/>
              <a:t>strany třídy dochází k testování hranic a osobnosti </a:t>
            </a:r>
            <a:r>
              <a:rPr lang="cs-CZ" sz="8000" dirty="0" smtClean="0"/>
              <a:t>učitele </a:t>
            </a:r>
            <a:r>
              <a:rPr lang="cs-CZ" sz="8000" dirty="0" smtClean="0">
                <a:sym typeface="Wingdings" pitchFamily="2" charset="2"/>
              </a:rPr>
              <a:t> nenechat se zahnat do defenzívy</a:t>
            </a:r>
          </a:p>
          <a:p>
            <a:pPr eaLnBrk="1" fontAlgn="auto" hangingPunct="1">
              <a:spcAft>
                <a:spcPts val="0"/>
              </a:spcAft>
              <a:buFont typeface="Arial" pitchFamily="34" charset="0"/>
              <a:buChar char="•"/>
              <a:defRPr/>
            </a:pPr>
            <a:r>
              <a:rPr lang="cs-CZ" sz="8000" b="1" dirty="0" smtClean="0"/>
              <a:t>Pro </a:t>
            </a:r>
            <a:r>
              <a:rPr lang="cs-CZ" sz="8000" b="1" dirty="0"/>
              <a:t>odstranění fungování třídy podle negativních norem je dočasné uplatnění mocenského přístupu nezbytné</a:t>
            </a:r>
            <a:r>
              <a:rPr lang="cs-CZ" sz="8000" dirty="0"/>
              <a:t>. Teprve poté, co třída pochopí, že učitel prostě nepovolí, je možné postupně přejít k partnerskému přístupu (mezistupeň, kdy se naopak žáci snaží maximálně učiteli zavděčit a jsou až přehnaně servilní) Pokud se to objeví, je opět nutné udržet hranice. Teprve ve chvíli, kdy staré normy přestanou fungovat a žáci přestanou být servilní, je možné nastavit normy nové</a:t>
            </a:r>
            <a:r>
              <a:rPr lang="cs-CZ" sz="8000" dirty="0" smtClean="0"/>
              <a:t>.</a:t>
            </a:r>
          </a:p>
          <a:p>
            <a:pPr marL="0" indent="0" eaLnBrk="1" fontAlgn="auto" hangingPunct="1">
              <a:spcAft>
                <a:spcPts val="0"/>
              </a:spcAft>
              <a:buNone/>
              <a:defRPr/>
            </a:pPr>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Nadpis 1"/>
          <p:cNvSpPr>
            <a:spLocks noGrp="1"/>
          </p:cNvSpPr>
          <p:nvPr>
            <p:ph type="title"/>
          </p:nvPr>
        </p:nvSpPr>
        <p:spPr>
          <a:xfrm>
            <a:off x="0" y="274638"/>
            <a:ext cx="9144000" cy="850900"/>
          </a:xfrm>
        </p:spPr>
        <p:txBody>
          <a:bodyPr/>
          <a:lstStyle/>
          <a:p>
            <a:pPr eaLnBrk="1" hangingPunct="1"/>
            <a:r>
              <a:rPr lang="cs-CZ" altLang="cs-CZ" sz="3600" dirty="0" smtClean="0">
                <a:ea typeface="Trebuchet MS" pitchFamily="34" charset="0"/>
                <a:cs typeface="Trebuchet MS" pitchFamily="34" charset="0"/>
              </a:rPr>
              <a:t>Třída s negativními normami – nejčastější rizika</a:t>
            </a:r>
          </a:p>
        </p:txBody>
      </p:sp>
      <p:sp>
        <p:nvSpPr>
          <p:cNvPr id="108547" name="Zástupný symbol pro obsah 2"/>
          <p:cNvSpPr>
            <a:spLocks noGrp="1"/>
          </p:cNvSpPr>
          <p:nvPr>
            <p:ph idx="1"/>
          </p:nvPr>
        </p:nvSpPr>
        <p:spPr>
          <a:xfrm>
            <a:off x="457200" y="1196974"/>
            <a:ext cx="8229600" cy="5544394"/>
          </a:xfrm>
        </p:spPr>
        <p:txBody>
          <a:bodyPr rtlCol="0">
            <a:normAutofit fontScale="92500" lnSpcReduction="10000"/>
          </a:bodyPr>
          <a:lstStyle/>
          <a:p>
            <a:pPr eaLnBrk="1" fontAlgn="auto" hangingPunct="1">
              <a:spcAft>
                <a:spcPts val="0"/>
              </a:spcAft>
              <a:buFont typeface="Arial" panose="020B0604020202020204" pitchFamily="34" charset="0"/>
              <a:buChar char="•"/>
              <a:defRPr/>
            </a:pPr>
            <a:r>
              <a:rPr lang="cs-CZ" altLang="cs-CZ" sz="2800" dirty="0" smtClean="0"/>
              <a:t>převzetí </a:t>
            </a:r>
            <a:r>
              <a:rPr lang="cs-CZ" altLang="cs-CZ" sz="2800" dirty="0" smtClean="0"/>
              <a:t>stávajících norem třídy </a:t>
            </a:r>
            <a:r>
              <a:rPr lang="cs-CZ" altLang="cs-CZ" sz="2800" dirty="0" smtClean="0"/>
              <a:t>učitelem v případě, že se nechá „ukolébat“ komunikujícími </a:t>
            </a:r>
            <a:r>
              <a:rPr lang="cs-CZ" altLang="cs-CZ" sz="2800" dirty="0" smtClean="0"/>
              <a:t>žáky </a:t>
            </a:r>
            <a:r>
              <a:rPr lang="cs-CZ" altLang="cs-CZ" sz="2800" dirty="0" smtClean="0">
                <a:sym typeface="Wingdings" pitchFamily="2" charset="2"/>
              </a:rPr>
              <a:t> p</a:t>
            </a:r>
            <a:r>
              <a:rPr lang="cs-CZ" altLang="cs-CZ" sz="2800" dirty="0" smtClean="0"/>
              <a:t>okud učitel </a:t>
            </a:r>
            <a:r>
              <a:rPr lang="cs-CZ" altLang="cs-CZ" sz="2800" dirty="0" smtClean="0"/>
              <a:t>přehnaně důvěřuje oné malé skupině, ostatní žáci rezignují a vzdávají se šance na </a:t>
            </a:r>
            <a:r>
              <a:rPr lang="cs-CZ" altLang="cs-CZ" sz="2800" dirty="0" smtClean="0"/>
              <a:t>změnu</a:t>
            </a:r>
          </a:p>
          <a:p>
            <a:pPr eaLnBrk="1" fontAlgn="auto" hangingPunct="1">
              <a:spcAft>
                <a:spcPts val="0"/>
              </a:spcAft>
              <a:buFont typeface="Arial" panose="020B0604020202020204" pitchFamily="34" charset="0"/>
              <a:buChar char="•"/>
              <a:defRPr/>
            </a:pPr>
            <a:r>
              <a:rPr lang="cs-CZ" altLang="cs-CZ" sz="2800" dirty="0" smtClean="0"/>
              <a:t>v</a:t>
            </a:r>
            <a:r>
              <a:rPr lang="cs-CZ" altLang="cs-CZ" sz="2800" dirty="0" smtClean="0"/>
              <a:t> </a:t>
            </a:r>
            <a:r>
              <a:rPr lang="cs-CZ" altLang="cs-CZ" sz="2800" dirty="0" smtClean="0"/>
              <a:t>případě snahy o </a:t>
            </a:r>
            <a:r>
              <a:rPr lang="cs-CZ" altLang="cs-CZ" sz="2800" dirty="0" smtClean="0"/>
              <a:t>zavedení partnerského </a:t>
            </a:r>
            <a:r>
              <a:rPr lang="cs-CZ" altLang="cs-CZ" sz="2800" dirty="0" smtClean="0"/>
              <a:t>přístupu je učitel „převálcován“ (ztratí autoritu)</a:t>
            </a:r>
          </a:p>
          <a:p>
            <a:pPr eaLnBrk="1" fontAlgn="auto" hangingPunct="1">
              <a:spcAft>
                <a:spcPts val="0"/>
              </a:spcAft>
              <a:buFont typeface="Arial" panose="020B0604020202020204" pitchFamily="34" charset="0"/>
              <a:buChar char="•"/>
              <a:defRPr/>
            </a:pPr>
            <a:r>
              <a:rPr lang="cs-CZ" altLang="cs-CZ" sz="2800" b="1" dirty="0" smtClean="0"/>
              <a:t>u </a:t>
            </a:r>
            <a:r>
              <a:rPr lang="cs-CZ" altLang="cs-CZ" sz="2800" b="1" dirty="0" smtClean="0"/>
              <a:t>začínajících učitelů či inovátorů dochází ke ztrátě ideálů a pedagogického </a:t>
            </a:r>
            <a:r>
              <a:rPr lang="cs-CZ" altLang="cs-CZ" sz="2800" b="1" dirty="0" smtClean="0"/>
              <a:t>optimismu</a:t>
            </a:r>
          </a:p>
          <a:p>
            <a:pPr eaLnBrk="1" fontAlgn="auto" hangingPunct="1">
              <a:spcAft>
                <a:spcPts val="0"/>
              </a:spcAft>
              <a:buFont typeface="Arial" panose="020B0604020202020204" pitchFamily="34" charset="0"/>
              <a:buChar char="•"/>
              <a:defRPr/>
            </a:pPr>
            <a:r>
              <a:rPr lang="cs-CZ" altLang="cs-CZ" sz="2800" b="1" dirty="0" smtClean="0"/>
              <a:t>objevuje </a:t>
            </a:r>
            <a:r>
              <a:rPr lang="cs-CZ" altLang="cs-CZ" sz="2800" b="1" dirty="0" smtClean="0"/>
              <a:t>se přehnané uplatňování mocenských nástrojů a přístupů i u tříd, kde to je zcela </a:t>
            </a:r>
            <a:r>
              <a:rPr lang="cs-CZ" altLang="cs-CZ" sz="2800" b="1" dirty="0" smtClean="0"/>
              <a:t>nevhodné</a:t>
            </a:r>
            <a:endParaRPr lang="cs-CZ" altLang="cs-CZ" sz="2800" dirty="0"/>
          </a:p>
          <a:p>
            <a:pPr eaLnBrk="1" fontAlgn="auto" hangingPunct="1">
              <a:spcAft>
                <a:spcPts val="0"/>
              </a:spcAft>
              <a:buFont typeface="Arial" panose="020B0604020202020204" pitchFamily="34" charset="0"/>
              <a:buChar char="•"/>
              <a:defRPr/>
            </a:pPr>
            <a:r>
              <a:rPr lang="cs-CZ" altLang="cs-CZ" sz="2800" dirty="0" smtClean="0"/>
              <a:t>= rozvíjí </a:t>
            </a:r>
            <a:r>
              <a:rPr lang="cs-CZ" altLang="cs-CZ" sz="2800" dirty="0" smtClean="0"/>
              <a:t>se negativní postoj vůči žákům i v případech, kdy to naprosto není nutné (ve smyslu „děti jsou potvory“ a je třeba na ně jít </a:t>
            </a:r>
            <a:r>
              <a:rPr lang="cs-CZ" altLang="cs-CZ" sz="2800" dirty="0" smtClean="0"/>
              <a:t>tvrdě) = riziko vyhoření</a:t>
            </a:r>
            <a:endParaRPr lang="cs-CZ" altLang="cs-CZ" sz="2800" dirty="0" smtClean="0"/>
          </a:p>
          <a:p>
            <a:pPr eaLnBrk="1" fontAlgn="auto" hangingPunct="1">
              <a:spcAft>
                <a:spcPts val="0"/>
              </a:spcAft>
              <a:buFont typeface="Arial" panose="020B0604020202020204" pitchFamily="34" charset="0"/>
              <a:buChar char="•"/>
              <a:defRPr/>
            </a:pPr>
            <a:endParaRPr lang="cs-CZ" altLang="cs-CZ"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21658"/>
            <a:ext cx="8229600" cy="1143000"/>
          </a:xfrm>
        </p:spPr>
        <p:txBody>
          <a:bodyPr/>
          <a:lstStyle/>
          <a:p>
            <a:r>
              <a:rPr lang="cs-CZ" dirty="0" smtClean="0"/>
              <a:t>Co si z toho odnést III</a:t>
            </a:r>
            <a:endParaRPr lang="cs-CZ" dirty="0"/>
          </a:p>
        </p:txBody>
      </p:sp>
      <p:sp>
        <p:nvSpPr>
          <p:cNvPr id="3" name="Zástupný symbol pro obsah 2"/>
          <p:cNvSpPr>
            <a:spLocks noGrp="1"/>
          </p:cNvSpPr>
          <p:nvPr>
            <p:ph idx="1"/>
          </p:nvPr>
        </p:nvSpPr>
        <p:spPr>
          <a:xfrm>
            <a:off x="457200" y="1196752"/>
            <a:ext cx="8435280" cy="4929411"/>
          </a:xfrm>
        </p:spPr>
        <p:txBody>
          <a:bodyPr/>
          <a:lstStyle/>
          <a:p>
            <a:r>
              <a:rPr lang="cs-CZ" dirty="0" smtClean="0"/>
              <a:t>???</a:t>
            </a:r>
          </a:p>
          <a:p>
            <a:r>
              <a:rPr lang="cs-CZ" altLang="cs-CZ" dirty="0"/>
              <a:t>Učitel může svým přístupem podpořit dobré vztahy ve třídě nebo také podpořit </a:t>
            </a:r>
            <a:r>
              <a:rPr lang="cs-CZ" altLang="cs-CZ" dirty="0" smtClean="0"/>
              <a:t>soupeřivost a </a:t>
            </a:r>
            <a:r>
              <a:rPr lang="cs-CZ" altLang="cs-CZ" dirty="0"/>
              <a:t>„bonzování“. </a:t>
            </a:r>
            <a:r>
              <a:rPr lang="cs-CZ" altLang="cs-CZ" dirty="0" smtClean="0"/>
              <a:t>Co </a:t>
            </a:r>
            <a:r>
              <a:rPr lang="cs-CZ" altLang="cs-CZ" dirty="0"/>
              <a:t>lze udělat pro to první</a:t>
            </a:r>
            <a:r>
              <a:rPr lang="cs-CZ" altLang="cs-CZ" dirty="0" smtClean="0"/>
              <a:t>?</a:t>
            </a:r>
          </a:p>
          <a:p>
            <a:pPr marL="0" indent="0">
              <a:buNone/>
            </a:pPr>
            <a:endParaRPr lang="cs-CZ" altLang="cs-CZ" sz="2200" dirty="0" smtClean="0"/>
          </a:p>
          <a:p>
            <a:r>
              <a:rPr lang="cs-CZ" altLang="cs-CZ" b="1" dirty="0" smtClean="0"/>
              <a:t>Co dělat:</a:t>
            </a:r>
            <a:endParaRPr lang="cs-CZ" altLang="cs-CZ" dirty="0" smtClean="0"/>
          </a:p>
          <a:p>
            <a:pPr lvl="1"/>
            <a:r>
              <a:rPr lang="cs-CZ" altLang="cs-CZ" dirty="0" smtClean="0"/>
              <a:t>na počátku důkladně mapovat (viz typy tříd), nedat jen na první dojem</a:t>
            </a:r>
          </a:p>
          <a:p>
            <a:pPr lvl="1"/>
            <a:r>
              <a:rPr lang="cs-CZ" altLang="cs-CZ" dirty="0" smtClean="0"/>
              <a:t>koordinovat </a:t>
            </a:r>
            <a:r>
              <a:rPr lang="cs-CZ" altLang="cs-CZ" dirty="0"/>
              <a:t>a organizovat mnohostrannou </a:t>
            </a:r>
            <a:r>
              <a:rPr lang="cs-CZ" altLang="cs-CZ" dirty="0" smtClean="0"/>
              <a:t>činnost</a:t>
            </a:r>
          </a:p>
          <a:p>
            <a:pPr lvl="1"/>
            <a:r>
              <a:rPr lang="cs-CZ" altLang="cs-CZ" dirty="0" smtClean="0"/>
              <a:t>nastudovat manažerské postupy (zákonitosti </a:t>
            </a:r>
            <a:r>
              <a:rPr lang="cs-CZ" altLang="cs-CZ" dirty="0"/>
              <a:t>vedení a řízení skupiny a </a:t>
            </a:r>
            <a:r>
              <a:rPr lang="cs-CZ" altLang="cs-CZ" dirty="0" smtClean="0"/>
              <a:t>kolektivu) &amp; jít příkladem</a:t>
            </a:r>
            <a:endParaRPr lang="cs-CZ" altLang="cs-CZ" dirty="0"/>
          </a:p>
          <a:p>
            <a:pPr lvl="1"/>
            <a:endParaRPr lang="cs-CZ" altLang="cs-CZ" dirty="0"/>
          </a:p>
        </p:txBody>
      </p:sp>
    </p:spTree>
    <p:extLst>
      <p:ext uri="{BB962C8B-B14F-4D97-AF65-F5344CB8AC3E}">
        <p14:creationId xmlns:p14="http://schemas.microsoft.com/office/powerpoint/2010/main" val="1069003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critical_thinkers.jpg"/>
          <p:cNvPicPr>
            <a:picLocks noGrp="1" noChangeAspect="1"/>
          </p:cNvPicPr>
          <p:nvPr>
            <p:ph idx="1"/>
          </p:nvPr>
        </p:nvPicPr>
        <p:blipFill>
          <a:blip r:embed="rId3"/>
          <a:stretch>
            <a:fillRect/>
          </a:stretch>
        </p:blipFill>
        <p:spPr>
          <a:xfrm>
            <a:off x="395536" y="25467"/>
            <a:ext cx="8388424" cy="6317575"/>
          </a:xfrm>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0" y="27856"/>
            <a:ext cx="9144000" cy="1143000"/>
          </a:xfrm>
        </p:spPr>
        <p:txBody>
          <a:bodyPr/>
          <a:lstStyle/>
          <a:p>
            <a:pPr>
              <a:defRPr/>
            </a:pPr>
            <a:r>
              <a:rPr lang="cs-CZ" dirty="0" smtClean="0">
                <a:latin typeface="+mn-lt"/>
                <a:ea typeface="+mn-ea"/>
                <a:cs typeface="+mn-cs"/>
              </a:rPr>
              <a:t/>
            </a:r>
            <a:br>
              <a:rPr lang="cs-CZ" dirty="0" smtClean="0">
                <a:latin typeface="+mn-lt"/>
                <a:ea typeface="+mn-ea"/>
                <a:cs typeface="+mn-cs"/>
              </a:rPr>
            </a:br>
            <a:r>
              <a:rPr lang="cs-CZ" dirty="0" smtClean="0">
                <a:latin typeface="+mn-lt"/>
                <a:ea typeface="+mn-ea"/>
                <a:cs typeface="+mn-cs"/>
              </a:rPr>
              <a:t>Třídní klima, školní klima</a:t>
            </a:r>
            <a:r>
              <a:rPr lang="cs-CZ" dirty="0" smtClean="0"/>
              <a:t/>
            </a:r>
            <a:br>
              <a:rPr lang="cs-CZ" dirty="0" smtClean="0"/>
            </a:br>
            <a:endParaRPr lang="cs-CZ" dirty="0" smtClean="0"/>
          </a:p>
        </p:txBody>
      </p:sp>
      <p:sp>
        <p:nvSpPr>
          <p:cNvPr id="107523" name="Zástupný symbol pro obsah 2"/>
          <p:cNvSpPr>
            <a:spLocks noGrp="1"/>
          </p:cNvSpPr>
          <p:nvPr>
            <p:ph idx="1"/>
          </p:nvPr>
        </p:nvSpPr>
        <p:spPr>
          <a:xfrm>
            <a:off x="457200" y="1052736"/>
            <a:ext cx="8579296" cy="5472608"/>
          </a:xfrm>
        </p:spPr>
        <p:txBody>
          <a:bodyPr/>
          <a:lstStyle/>
          <a:p>
            <a:r>
              <a:rPr lang="cs-CZ" altLang="cs-CZ" sz="2800" b="1" dirty="0" smtClean="0"/>
              <a:t>třídní klima </a:t>
            </a:r>
            <a:r>
              <a:rPr lang="cs-CZ" altLang="cs-CZ" sz="2800" dirty="0" smtClean="0"/>
              <a:t>= </a:t>
            </a:r>
            <a:r>
              <a:rPr lang="pt-BR" sz="2800" dirty="0" smtClean="0"/>
              <a:t>trvalejší </a:t>
            </a:r>
            <a:r>
              <a:rPr lang="pt-BR" sz="2800" dirty="0"/>
              <a:t>sociální a emocionální naladění </a:t>
            </a:r>
            <a:r>
              <a:rPr lang="pt-BR" sz="2800" dirty="0" smtClean="0"/>
              <a:t>žáků</a:t>
            </a:r>
            <a:r>
              <a:rPr lang="cs-CZ" sz="2800" dirty="0"/>
              <a:t>, tvořeno a prožíváno žáky i učiteli ve vzájemném </a:t>
            </a:r>
            <a:r>
              <a:rPr lang="cs-CZ" sz="2800" dirty="0" smtClean="0"/>
              <a:t>působení</a:t>
            </a:r>
          </a:p>
          <a:p>
            <a:pPr lvl="1"/>
            <a:r>
              <a:rPr lang="cs-CZ" sz="2400" i="1" dirty="0" smtClean="0"/>
              <a:t>„Ustálené </a:t>
            </a:r>
            <a:r>
              <a:rPr lang="cs-CZ" sz="2400" b="1" i="1" dirty="0" smtClean="0"/>
              <a:t>postupy vnímání, prožívání, hodnocení a reagování </a:t>
            </a:r>
            <a:r>
              <a:rPr lang="cs-CZ" sz="2400" i="1" dirty="0" smtClean="0"/>
              <a:t>všech aktérů (učitele, všech žáků třídy, skupinek žáků v dané třídě, žáků jako jednotlivců) na to, co se ve třídě odehrává...“ </a:t>
            </a:r>
            <a:r>
              <a:rPr lang="cs-CZ" sz="2400" dirty="0" smtClean="0"/>
              <a:t>(Mareš,  1997)</a:t>
            </a:r>
          </a:p>
          <a:p>
            <a:r>
              <a:rPr lang="cs-CZ" altLang="cs-CZ" sz="2800" b="1" dirty="0" smtClean="0"/>
              <a:t>třídní atmosféra </a:t>
            </a:r>
            <a:r>
              <a:rPr lang="cs-CZ" altLang="cs-CZ" sz="2800" dirty="0"/>
              <a:t>= krátkodobé naladění ve </a:t>
            </a:r>
            <a:r>
              <a:rPr lang="cs-CZ" altLang="cs-CZ" sz="2800" dirty="0" smtClean="0"/>
              <a:t>třídě vycházející </a:t>
            </a:r>
            <a:r>
              <a:rPr lang="cs-CZ" altLang="cs-CZ" sz="2800" dirty="0"/>
              <a:t>z okamžité </a:t>
            </a:r>
            <a:r>
              <a:rPr lang="cs-CZ" altLang="cs-CZ" sz="2800" dirty="0" smtClean="0"/>
              <a:t>situace; </a:t>
            </a:r>
            <a:r>
              <a:rPr lang="cs-CZ" altLang="cs-CZ" sz="2800" dirty="0"/>
              <a:t>je </a:t>
            </a:r>
            <a:r>
              <a:rPr lang="cs-CZ" altLang="cs-CZ" sz="2800" dirty="0" smtClean="0"/>
              <a:t>proměnlivá</a:t>
            </a:r>
          </a:p>
          <a:p>
            <a:r>
              <a:rPr lang="cs-CZ" altLang="cs-CZ" sz="2800" b="1" dirty="0" smtClean="0"/>
              <a:t>školní klima</a:t>
            </a:r>
            <a:r>
              <a:rPr lang="cs-CZ" altLang="cs-CZ" sz="2800" dirty="0" smtClean="0"/>
              <a:t> </a:t>
            </a:r>
            <a:r>
              <a:rPr lang="cs-CZ" altLang="cs-CZ" sz="2800" dirty="0"/>
              <a:t>= </a:t>
            </a:r>
            <a:r>
              <a:rPr lang="cs-CZ" altLang="cs-CZ" sz="2800" dirty="0" smtClean="0"/>
              <a:t>lidé + styl vedení + prostředí + normy + zvyky + rituály + společenské klima + „</a:t>
            </a:r>
            <a:r>
              <a:rPr lang="cs-CZ" altLang="cs-CZ" sz="2800" dirty="0"/>
              <a:t>pověst</a:t>
            </a:r>
            <a:r>
              <a:rPr lang="cs-CZ" altLang="cs-CZ" sz="2800" dirty="0" smtClean="0"/>
              <a:t>“</a:t>
            </a:r>
          </a:p>
          <a:p>
            <a:r>
              <a:rPr lang="cs-CZ" altLang="cs-CZ" sz="2800" dirty="0" smtClean="0"/>
              <a:t>více viz </a:t>
            </a:r>
            <a:r>
              <a:rPr lang="cs-CZ" sz="2800" dirty="0"/>
              <a:t>Čapek, R. (2010). </a:t>
            </a:r>
            <a:r>
              <a:rPr lang="cs-CZ" sz="2800" i="1" dirty="0"/>
              <a:t>Třídní klima a školní klima</a:t>
            </a:r>
            <a:r>
              <a:rPr lang="cs-CZ" sz="2800" dirty="0"/>
              <a:t>.</a:t>
            </a:r>
            <a:endParaRPr lang="cs-CZ" altLang="cs-CZ"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fade">
                                      <p:cBhvr>
                                        <p:cTn id="7" dur="500"/>
                                        <p:tgtEl>
                                          <p:spTgt spid="10752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7523">
                                            <p:txEl>
                                              <p:pRg st="1" end="1"/>
                                            </p:txEl>
                                          </p:spTgt>
                                        </p:tgtEl>
                                        <p:attrNameLst>
                                          <p:attrName>style.visibility</p:attrName>
                                        </p:attrNameLst>
                                      </p:cBhvr>
                                      <p:to>
                                        <p:strVal val="visible"/>
                                      </p:to>
                                    </p:set>
                                    <p:animEffect transition="in" filter="fade">
                                      <p:cBhvr>
                                        <p:cTn id="10" dur="500"/>
                                        <p:tgtEl>
                                          <p:spTgt spid="10752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7523">
                                            <p:txEl>
                                              <p:pRg st="2" end="2"/>
                                            </p:txEl>
                                          </p:spTgt>
                                        </p:tgtEl>
                                        <p:attrNameLst>
                                          <p:attrName>style.visibility</p:attrName>
                                        </p:attrNameLst>
                                      </p:cBhvr>
                                      <p:to>
                                        <p:strVal val="visible"/>
                                      </p:to>
                                    </p:set>
                                    <p:animEffect transition="in" filter="fade">
                                      <p:cBhvr>
                                        <p:cTn id="15" dur="500"/>
                                        <p:tgtEl>
                                          <p:spTgt spid="10752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07523">
                                            <p:txEl>
                                              <p:pRg st="3" end="3"/>
                                            </p:txEl>
                                          </p:spTgt>
                                        </p:tgtEl>
                                        <p:attrNameLst>
                                          <p:attrName>style.visibility</p:attrName>
                                        </p:attrNameLst>
                                      </p:cBhvr>
                                      <p:to>
                                        <p:strVal val="visible"/>
                                      </p:to>
                                    </p:set>
                                    <p:animEffect transition="in" filter="fade">
                                      <p:cBhvr>
                                        <p:cTn id="20" dur="500"/>
                                        <p:tgtEl>
                                          <p:spTgt spid="10752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07523">
                                            <p:txEl>
                                              <p:pRg st="4" end="4"/>
                                            </p:txEl>
                                          </p:spTgt>
                                        </p:tgtEl>
                                        <p:attrNameLst>
                                          <p:attrName>style.visibility</p:attrName>
                                        </p:attrNameLst>
                                      </p:cBhvr>
                                      <p:to>
                                        <p:strVal val="visible"/>
                                      </p:to>
                                    </p:set>
                                    <p:animEffect transition="in" filter="fade">
                                      <p:cBhvr>
                                        <p:cTn id="25" dur="500"/>
                                        <p:tgtEl>
                                          <p:spTgt spid="1075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Nadpis 1"/>
          <p:cNvSpPr>
            <a:spLocks noGrp="1"/>
          </p:cNvSpPr>
          <p:nvPr>
            <p:ph type="title"/>
          </p:nvPr>
        </p:nvSpPr>
        <p:spPr>
          <a:xfrm>
            <a:off x="468313" y="0"/>
            <a:ext cx="8229600" cy="908050"/>
          </a:xfrm>
        </p:spPr>
        <p:txBody>
          <a:bodyPr/>
          <a:lstStyle/>
          <a:p>
            <a:r>
              <a:rPr lang="cs-CZ" i="1" smtClean="0"/>
              <a:t>Cvičení na úvod - Příklady</a:t>
            </a:r>
          </a:p>
        </p:txBody>
      </p:sp>
      <p:sp>
        <p:nvSpPr>
          <p:cNvPr id="3" name="Zástupný symbol pro obsah 2"/>
          <p:cNvSpPr>
            <a:spLocks noGrp="1"/>
          </p:cNvSpPr>
          <p:nvPr>
            <p:ph idx="1"/>
          </p:nvPr>
        </p:nvSpPr>
        <p:spPr>
          <a:xfrm>
            <a:off x="457200" y="1052513"/>
            <a:ext cx="8507413" cy="5472112"/>
          </a:xfrm>
        </p:spPr>
        <p:txBody>
          <a:bodyPr/>
          <a:lstStyle/>
          <a:p>
            <a:pPr marL="514350" indent="-514350">
              <a:buFont typeface="+mj-lt"/>
              <a:buAutoNum type="arabicParenR"/>
              <a:defRPr/>
            </a:pPr>
            <a:r>
              <a:rPr lang="cs-CZ" sz="2800" dirty="0" smtClean="0"/>
              <a:t>2 x 8 = 16</a:t>
            </a:r>
          </a:p>
          <a:p>
            <a:pPr marL="514350" indent="-514350">
              <a:buFont typeface="+mj-lt"/>
              <a:buAutoNum type="arabicParenR"/>
              <a:defRPr/>
            </a:pPr>
            <a:r>
              <a:rPr lang="cs-CZ" sz="2800" dirty="0" smtClean="0"/>
              <a:t>3 x 7 = 21</a:t>
            </a:r>
          </a:p>
          <a:p>
            <a:pPr marL="514350" indent="-514350">
              <a:buFont typeface="+mj-lt"/>
              <a:buAutoNum type="arabicParenR"/>
              <a:defRPr/>
            </a:pPr>
            <a:r>
              <a:rPr lang="cs-CZ" sz="2800" dirty="0" smtClean="0"/>
              <a:t>4 x 5 = 20</a:t>
            </a:r>
          </a:p>
          <a:p>
            <a:pPr marL="514350" indent="-514350">
              <a:buFont typeface="+mj-lt"/>
              <a:buAutoNum type="arabicParenR"/>
              <a:defRPr/>
            </a:pPr>
            <a:r>
              <a:rPr lang="cs-CZ" sz="2800" dirty="0" smtClean="0"/>
              <a:t>8 x 7 = 56</a:t>
            </a:r>
          </a:p>
          <a:p>
            <a:pPr marL="514350" indent="-514350">
              <a:buFont typeface="+mj-lt"/>
              <a:buAutoNum type="arabicParenR"/>
              <a:defRPr/>
            </a:pPr>
            <a:r>
              <a:rPr lang="cs-CZ" sz="2800" dirty="0" smtClean="0"/>
              <a:t>3 x 13 = 39</a:t>
            </a:r>
          </a:p>
          <a:p>
            <a:pPr marL="514350" indent="-514350">
              <a:buFont typeface="+mj-lt"/>
              <a:buAutoNum type="arabicParenR"/>
              <a:defRPr/>
            </a:pPr>
            <a:r>
              <a:rPr lang="cs-CZ" sz="2800" dirty="0" smtClean="0"/>
              <a:t>12 x 10 = 120</a:t>
            </a:r>
          </a:p>
          <a:p>
            <a:pPr marL="514350" indent="-514350">
              <a:buFont typeface="+mj-lt"/>
              <a:buAutoNum type="arabicParenR"/>
              <a:defRPr/>
            </a:pPr>
            <a:r>
              <a:rPr lang="cs-CZ" sz="2800" dirty="0" smtClean="0"/>
              <a:t>11 x 11 = 121</a:t>
            </a:r>
          </a:p>
          <a:p>
            <a:pPr marL="514350" indent="-514350">
              <a:buFont typeface="+mj-lt"/>
              <a:buAutoNum type="arabicParenR"/>
              <a:defRPr/>
            </a:pPr>
            <a:r>
              <a:rPr lang="cs-CZ" sz="2800" dirty="0" smtClean="0"/>
              <a:t>15 x 4 = 60</a:t>
            </a:r>
          </a:p>
          <a:p>
            <a:pPr marL="514350" indent="-514350">
              <a:buFont typeface="+mj-lt"/>
              <a:buAutoNum type="arabicParenR"/>
              <a:defRPr/>
            </a:pPr>
            <a:r>
              <a:rPr lang="cs-CZ" sz="2800" dirty="0" smtClean="0"/>
              <a:t>8 x 30 = 240</a:t>
            </a:r>
          </a:p>
          <a:p>
            <a:pPr marL="514350" indent="-514350">
              <a:buFont typeface="+mj-lt"/>
              <a:buAutoNum type="arabicParenR"/>
              <a:defRPr/>
            </a:pPr>
            <a:r>
              <a:rPr lang="cs-CZ" sz="2800" dirty="0"/>
              <a:t> </a:t>
            </a:r>
            <a:r>
              <a:rPr lang="cs-CZ" sz="2800" dirty="0" smtClean="0"/>
              <a:t>12 x 12 = 144</a:t>
            </a:r>
          </a:p>
          <a:p>
            <a:pPr marL="514350" indent="-514350">
              <a:buFont typeface="+mj-lt"/>
              <a:buAutoNum type="arabicParenR"/>
              <a:defRPr/>
            </a:pPr>
            <a:endParaRPr lang="cs-CZ" sz="2800" dirty="0" smtClean="0"/>
          </a:p>
          <a:p>
            <a:pPr marL="0" indent="0">
              <a:buFont typeface="Arial" charset="0"/>
              <a:buNone/>
              <a:defRPr/>
            </a:pPr>
            <a:endParaRPr lang="cs-CZ" sz="2800" dirty="0"/>
          </a:p>
        </p:txBody>
      </p:sp>
    </p:spTree>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smtClean="0">
                <a:solidFill>
                  <a:srgbClr val="C00000"/>
                </a:solidFill>
              </a:rPr>
              <a:t>Cvičení na doma:</a:t>
            </a:r>
            <a:endParaRPr lang="cs-CZ" i="1" dirty="0">
              <a:solidFill>
                <a:srgbClr val="C00000"/>
              </a:solidFill>
            </a:endParaRPr>
          </a:p>
        </p:txBody>
      </p:sp>
      <p:sp>
        <p:nvSpPr>
          <p:cNvPr id="3" name="Zástupný symbol pro obsah 2"/>
          <p:cNvSpPr>
            <a:spLocks noGrp="1"/>
          </p:cNvSpPr>
          <p:nvPr>
            <p:ph idx="1"/>
          </p:nvPr>
        </p:nvSpPr>
        <p:spPr>
          <a:xfrm>
            <a:off x="457200" y="1600200"/>
            <a:ext cx="8435280" cy="4525963"/>
          </a:xfrm>
        </p:spPr>
        <p:txBody>
          <a:bodyPr/>
          <a:lstStyle/>
          <a:p>
            <a:r>
              <a:rPr lang="cs-CZ" dirty="0" smtClean="0"/>
              <a:t>Pusťte si film „Zkažená mládež“ („</a:t>
            </a:r>
            <a:r>
              <a:rPr lang="cs-CZ" dirty="0" err="1" smtClean="0"/>
              <a:t>Klass</a:t>
            </a:r>
            <a:r>
              <a:rPr lang="cs-CZ" dirty="0"/>
              <a:t>“, 2007) </a:t>
            </a:r>
            <a:r>
              <a:rPr lang="cs-CZ" dirty="0" smtClean="0">
                <a:hlinkClick r:id="rId2"/>
              </a:rPr>
              <a:t>https</a:t>
            </a:r>
            <a:r>
              <a:rPr lang="cs-CZ" dirty="0">
                <a:hlinkClick r:id="rId2"/>
              </a:rPr>
              <a:t>://</a:t>
            </a:r>
            <a:r>
              <a:rPr lang="cs-CZ" dirty="0" smtClean="0">
                <a:hlinkClick r:id="rId2"/>
              </a:rPr>
              <a:t>www.youtube.com/watch?v=fmlABtw_A0Q</a:t>
            </a:r>
            <a:endParaRPr lang="cs-CZ" dirty="0" smtClean="0"/>
          </a:p>
          <a:p>
            <a:pPr marL="0" indent="0">
              <a:buNone/>
            </a:pPr>
            <a:r>
              <a:rPr lang="cs-CZ" dirty="0" smtClean="0"/>
              <a:t>Jaké sociální jevy, o nichž jsme se bavili, dovedete ve filmu identifikovat</a:t>
            </a:r>
            <a:r>
              <a:rPr lang="cs-CZ" dirty="0" smtClean="0"/>
              <a:t>?</a:t>
            </a:r>
          </a:p>
        </p:txBody>
      </p:sp>
    </p:spTree>
    <p:extLst>
      <p:ext uri="{BB962C8B-B14F-4D97-AF65-F5344CB8AC3E}">
        <p14:creationId xmlns:p14="http://schemas.microsoft.com/office/powerpoint/2010/main" val="11392864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Nadpis 1"/>
          <p:cNvSpPr>
            <a:spLocks noGrp="1"/>
          </p:cNvSpPr>
          <p:nvPr>
            <p:ph type="title"/>
          </p:nvPr>
        </p:nvSpPr>
        <p:spPr>
          <a:xfrm>
            <a:off x="395536" y="0"/>
            <a:ext cx="8229600" cy="1143000"/>
          </a:xfrm>
        </p:spPr>
        <p:txBody>
          <a:bodyPr/>
          <a:lstStyle/>
          <a:p>
            <a:pPr eaLnBrk="1" hangingPunct="1"/>
            <a:r>
              <a:rPr lang="cs-CZ" altLang="cs-CZ" dirty="0" smtClean="0"/>
              <a:t>Zdroje:</a:t>
            </a:r>
          </a:p>
        </p:txBody>
      </p:sp>
      <p:sp>
        <p:nvSpPr>
          <p:cNvPr id="27651" name="Zástupný symbol pro obsah 2"/>
          <p:cNvSpPr>
            <a:spLocks noGrp="1"/>
          </p:cNvSpPr>
          <p:nvPr>
            <p:ph idx="1"/>
          </p:nvPr>
        </p:nvSpPr>
        <p:spPr>
          <a:xfrm>
            <a:off x="395536" y="1196752"/>
            <a:ext cx="8568952" cy="5328592"/>
          </a:xfrm>
        </p:spPr>
        <p:txBody>
          <a:bodyPr rtlCol="0">
            <a:normAutofit fontScale="85000" lnSpcReduction="20000"/>
          </a:bodyPr>
          <a:lstStyle/>
          <a:p>
            <a:pPr eaLnBrk="1" fontAlgn="auto" hangingPunct="1">
              <a:spcAft>
                <a:spcPts val="0"/>
              </a:spcAft>
              <a:buFont typeface="Arial" pitchFamily="34" charset="0"/>
              <a:buChar char="•"/>
              <a:defRPr/>
            </a:pPr>
            <a:r>
              <a:rPr lang="cs-CZ" altLang="cs-CZ" dirty="0" smtClean="0"/>
              <a:t>Braun, R. (2008). </a:t>
            </a:r>
            <a:r>
              <a:rPr lang="cs-CZ" altLang="cs-CZ" i="1" dirty="0" smtClean="0"/>
              <a:t>Diagnostika školní třídy. Skupinová práce se třídou v rámci primární prevence</a:t>
            </a:r>
            <a:r>
              <a:rPr lang="cs-CZ" altLang="cs-CZ" dirty="0" smtClean="0"/>
              <a:t>. Praha: IPPP ČR.</a:t>
            </a:r>
          </a:p>
          <a:p>
            <a:pPr eaLnBrk="1" fontAlgn="auto" hangingPunct="1">
              <a:spcAft>
                <a:spcPts val="0"/>
              </a:spcAft>
              <a:buFont typeface="Arial" pitchFamily="34" charset="0"/>
              <a:buChar char="•"/>
              <a:defRPr/>
            </a:pPr>
            <a:r>
              <a:rPr lang="cs-CZ" dirty="0"/>
              <a:t>Čáp, J., &amp; Mareš, J. (2001). </a:t>
            </a:r>
            <a:r>
              <a:rPr lang="cs-CZ" i="1" dirty="0"/>
              <a:t>Psychologie pro učitele</a:t>
            </a:r>
            <a:r>
              <a:rPr lang="cs-CZ" dirty="0"/>
              <a:t>. Praha: Portál.</a:t>
            </a:r>
            <a:endParaRPr lang="cs-CZ" altLang="cs-CZ" dirty="0"/>
          </a:p>
          <a:p>
            <a:pPr eaLnBrk="1" fontAlgn="auto" hangingPunct="1">
              <a:spcAft>
                <a:spcPts val="0"/>
              </a:spcAft>
              <a:buFont typeface="Arial" pitchFamily="34" charset="0"/>
              <a:buChar char="•"/>
              <a:defRPr/>
            </a:pPr>
            <a:r>
              <a:rPr lang="cs-CZ" dirty="0" smtClean="0"/>
              <a:t>Čapek</a:t>
            </a:r>
            <a:r>
              <a:rPr lang="cs-CZ" dirty="0"/>
              <a:t>, R. (2010). </a:t>
            </a:r>
            <a:r>
              <a:rPr lang="cs-CZ" i="1" dirty="0"/>
              <a:t>Třídní klima a školní klima</a:t>
            </a:r>
            <a:r>
              <a:rPr lang="cs-CZ" dirty="0"/>
              <a:t>.</a:t>
            </a:r>
            <a:endParaRPr lang="cs-CZ" altLang="cs-CZ" dirty="0"/>
          </a:p>
          <a:p>
            <a:pPr eaLnBrk="1" fontAlgn="auto" hangingPunct="1">
              <a:spcAft>
                <a:spcPts val="0"/>
              </a:spcAft>
              <a:buFont typeface="Arial" pitchFamily="34" charset="0"/>
              <a:buChar char="•"/>
              <a:defRPr/>
            </a:pPr>
            <a:r>
              <a:rPr lang="cs-CZ" altLang="cs-CZ" dirty="0" smtClean="0"/>
              <a:t>Hayesová, N</a:t>
            </a:r>
            <a:r>
              <a:rPr lang="cs-CZ" altLang="cs-CZ" dirty="0"/>
              <a:t>. </a:t>
            </a:r>
            <a:r>
              <a:rPr lang="cs-CZ" altLang="cs-CZ" dirty="0" smtClean="0"/>
              <a:t> (1998). </a:t>
            </a:r>
            <a:r>
              <a:rPr lang="cs-CZ" altLang="cs-CZ" i="1" dirty="0" smtClean="0"/>
              <a:t>Základy </a:t>
            </a:r>
            <a:r>
              <a:rPr lang="cs-CZ" altLang="cs-CZ" i="1" dirty="0"/>
              <a:t>sociální psychologie</a:t>
            </a:r>
            <a:r>
              <a:rPr lang="cs-CZ" altLang="cs-CZ" dirty="0" smtClean="0"/>
              <a:t>. Praha: Portál.</a:t>
            </a:r>
          </a:p>
          <a:p>
            <a:pPr eaLnBrk="1" fontAlgn="auto" hangingPunct="1">
              <a:spcAft>
                <a:spcPts val="0"/>
              </a:spcAft>
              <a:buFont typeface="Arial" pitchFamily="34" charset="0"/>
              <a:buChar char="•"/>
              <a:defRPr/>
            </a:pPr>
            <a:r>
              <a:rPr lang="cs-CZ" altLang="cs-CZ" dirty="0" err="1" smtClean="0"/>
              <a:t>Hermochová</a:t>
            </a:r>
            <a:r>
              <a:rPr lang="cs-CZ" altLang="cs-CZ" dirty="0" smtClean="0"/>
              <a:t>, S. (2005</a:t>
            </a:r>
            <a:r>
              <a:rPr lang="cs-CZ" altLang="cs-CZ" dirty="0" smtClean="0"/>
              <a:t>). </a:t>
            </a:r>
            <a:r>
              <a:rPr lang="cs-CZ" altLang="cs-CZ" i="1" dirty="0" smtClean="0"/>
              <a:t>Skupinová </a:t>
            </a:r>
            <a:r>
              <a:rPr lang="cs-CZ" altLang="cs-CZ" i="1" dirty="0" smtClean="0"/>
              <a:t>dynamika ve školní třídě</a:t>
            </a:r>
            <a:r>
              <a:rPr lang="cs-CZ" altLang="cs-CZ" dirty="0" smtClean="0"/>
              <a:t>. Praha: AISIS.</a:t>
            </a:r>
          </a:p>
          <a:p>
            <a:pPr eaLnBrk="1" fontAlgn="auto" hangingPunct="1">
              <a:spcAft>
                <a:spcPts val="0"/>
              </a:spcAft>
              <a:buFont typeface="Arial" pitchFamily="34" charset="0"/>
              <a:buChar char="•"/>
              <a:defRPr/>
            </a:pPr>
            <a:r>
              <a:rPr lang="cs-CZ" altLang="cs-CZ" dirty="0" smtClean="0"/>
              <a:t>Kolařík, M. (2011). </a:t>
            </a:r>
            <a:r>
              <a:rPr lang="cs-CZ" altLang="cs-CZ" i="1" dirty="0" smtClean="0"/>
              <a:t>Interakční psychologický výcvik</a:t>
            </a:r>
            <a:r>
              <a:rPr lang="cs-CZ" altLang="cs-CZ" dirty="0" smtClean="0"/>
              <a:t>. Praha: </a:t>
            </a:r>
            <a:r>
              <a:rPr lang="cs-CZ" altLang="cs-CZ" dirty="0" err="1" smtClean="0"/>
              <a:t>Grada</a:t>
            </a:r>
            <a:r>
              <a:rPr lang="cs-CZ" altLang="cs-CZ" dirty="0" smtClean="0"/>
              <a:t>.</a:t>
            </a:r>
          </a:p>
          <a:p>
            <a:pPr eaLnBrk="1" fontAlgn="auto" hangingPunct="1">
              <a:spcAft>
                <a:spcPts val="0"/>
              </a:spcAft>
              <a:buFont typeface="Arial" pitchFamily="34" charset="0"/>
              <a:buChar char="•"/>
              <a:defRPr/>
            </a:pPr>
            <a:r>
              <a:rPr lang="cs-CZ" dirty="0">
                <a:hlinkClick r:id="rId2"/>
              </a:rPr>
              <a:t>http://osobnostnirozvojpedagoga.cz/moduly/m1d/index.html#obsah</a:t>
            </a:r>
            <a:r>
              <a:rPr lang="cs-CZ" dirty="0"/>
              <a:t> </a:t>
            </a:r>
            <a:endParaRPr lang="cs-CZ" altLang="cs-CZ" dirty="0" smtClean="0"/>
          </a:p>
          <a:p>
            <a:pPr eaLnBrk="1" fontAlgn="auto" hangingPunct="1">
              <a:spcAft>
                <a:spcPts val="0"/>
              </a:spcAft>
              <a:buFont typeface="Arial" pitchFamily="34" charset="0"/>
              <a:buChar char="•"/>
              <a:defRPr/>
            </a:pPr>
            <a:endParaRPr lang="cs-CZ" dirty="0" smtClean="0"/>
          </a:p>
          <a:p>
            <a:pPr eaLnBrk="1" fontAlgn="auto" hangingPunct="1">
              <a:spcAft>
                <a:spcPts val="0"/>
              </a:spcAft>
              <a:buFont typeface="Arial" pitchFamily="34" charset="0"/>
              <a:buChar char="•"/>
              <a:defRPr/>
            </a:pPr>
            <a:endParaRPr lang="cs-CZ" dirty="0" smtClean="0"/>
          </a:p>
          <a:p>
            <a:pPr eaLnBrk="1" fontAlgn="auto" hangingPunct="1">
              <a:spcAft>
                <a:spcPts val="0"/>
              </a:spcAft>
              <a:buFont typeface="Arial" pitchFamily="34" charset="0"/>
              <a:buChar char="•"/>
              <a:defRPr/>
            </a:pPr>
            <a:endParaRPr lang="cs-CZ"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a:xfrm>
            <a:off x="468313" y="0"/>
            <a:ext cx="8229600" cy="908050"/>
          </a:xfrm>
        </p:spPr>
        <p:txBody>
          <a:bodyPr/>
          <a:lstStyle/>
          <a:p>
            <a:r>
              <a:rPr lang="cs-CZ" i="1" smtClean="0"/>
              <a:t>Cvičení na úvod - reflexe</a:t>
            </a:r>
          </a:p>
        </p:txBody>
      </p:sp>
      <p:sp>
        <p:nvSpPr>
          <p:cNvPr id="3" name="Zástupný symbol pro obsah 2"/>
          <p:cNvSpPr>
            <a:spLocks noGrp="1"/>
          </p:cNvSpPr>
          <p:nvPr>
            <p:ph idx="1"/>
          </p:nvPr>
        </p:nvSpPr>
        <p:spPr>
          <a:xfrm>
            <a:off x="457200" y="1196975"/>
            <a:ext cx="8507413" cy="5327650"/>
          </a:xfrm>
        </p:spPr>
        <p:txBody>
          <a:bodyPr/>
          <a:lstStyle/>
          <a:p>
            <a:r>
              <a:rPr lang="cs-CZ" i="1" smtClean="0"/>
              <a:t>Jak jste se cítili?</a:t>
            </a:r>
          </a:p>
          <a:p>
            <a:pPr lvl="1"/>
            <a:r>
              <a:rPr lang="cs-CZ" smtClean="0"/>
              <a:t>„učitelé“</a:t>
            </a:r>
          </a:p>
          <a:p>
            <a:pPr lvl="1"/>
            <a:r>
              <a:rPr lang="cs-CZ" smtClean="0"/>
              <a:t>„zkoušení“</a:t>
            </a:r>
          </a:p>
          <a:p>
            <a:endParaRPr lang="cs-CZ" smtClean="0"/>
          </a:p>
          <a:p>
            <a:r>
              <a:rPr lang="cs-CZ" sz="2800" i="1" smtClean="0"/>
              <a:t>Dovedete odhadnout, jaké sociální procesy/ fenomény jsme mohli pozorovat?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a:xfrm>
            <a:off x="468313" y="0"/>
            <a:ext cx="8229600" cy="1143000"/>
          </a:xfrm>
        </p:spPr>
        <p:txBody>
          <a:bodyPr/>
          <a:lstStyle/>
          <a:p>
            <a:r>
              <a:rPr lang="cs-CZ" smtClean="0"/>
              <a:t>Významné sociální experimenty I</a:t>
            </a:r>
          </a:p>
        </p:txBody>
      </p:sp>
      <p:sp>
        <p:nvSpPr>
          <p:cNvPr id="8195" name="Zástupný symbol pro obsah 2"/>
          <p:cNvSpPr>
            <a:spLocks noGrp="1"/>
          </p:cNvSpPr>
          <p:nvPr>
            <p:ph idx="1"/>
          </p:nvPr>
        </p:nvSpPr>
        <p:spPr>
          <a:xfrm>
            <a:off x="250825" y="981075"/>
            <a:ext cx="8893175" cy="5145088"/>
          </a:xfrm>
        </p:spPr>
        <p:txBody>
          <a:bodyPr/>
          <a:lstStyle/>
          <a:p>
            <a:r>
              <a:rPr lang="cs-CZ" b="1" dirty="0" err="1" smtClean="0"/>
              <a:t>Stanley</a:t>
            </a:r>
            <a:r>
              <a:rPr lang="cs-CZ" b="1" dirty="0" smtClean="0"/>
              <a:t> </a:t>
            </a:r>
            <a:r>
              <a:rPr lang="cs-CZ" b="1" dirty="0" err="1" smtClean="0"/>
              <a:t>Milgram</a:t>
            </a:r>
            <a:r>
              <a:rPr lang="cs-CZ" b="1" dirty="0" smtClean="0"/>
              <a:t> (1963) – Studie poslušnosti</a:t>
            </a:r>
          </a:p>
          <a:p>
            <a:pPr lvl="1"/>
            <a:r>
              <a:rPr lang="cs-CZ" dirty="0" smtClean="0"/>
              <a:t>2.sv.v. a Norimberský proces: „pouze jsem poslouchal/a rozkazy“</a:t>
            </a:r>
          </a:p>
          <a:p>
            <a:pPr lvl="1"/>
            <a:r>
              <a:rPr lang="cs-CZ" dirty="0" smtClean="0"/>
              <a:t>učitel, žák (herec) a elektrošoky</a:t>
            </a:r>
          </a:p>
          <a:p>
            <a:pPr lvl="1"/>
            <a:r>
              <a:rPr lang="cs-CZ" dirty="0" smtClean="0"/>
              <a:t>100 % účastníku udělilo 300V, 65 % udělilo 450V</a:t>
            </a:r>
          </a:p>
          <a:p>
            <a:pPr lvl="1"/>
            <a:r>
              <a:rPr lang="cs-CZ" dirty="0" smtClean="0">
                <a:hlinkClick r:id="rId2"/>
              </a:rPr>
              <a:t>http://www.simplypsychology.org/milgram.html</a:t>
            </a:r>
            <a:endParaRPr lang="cs-CZ" dirty="0" smtClean="0"/>
          </a:p>
          <a:p>
            <a:r>
              <a:rPr lang="cs-CZ" b="1" dirty="0" smtClean="0"/>
              <a:t>Philip </a:t>
            </a:r>
            <a:r>
              <a:rPr lang="cs-CZ" b="1" dirty="0" err="1" smtClean="0"/>
              <a:t>Zimbardo</a:t>
            </a:r>
            <a:r>
              <a:rPr lang="cs-CZ" b="1" dirty="0" smtClean="0"/>
              <a:t> (1973) – Stanfordský experiment</a:t>
            </a:r>
          </a:p>
          <a:p>
            <a:pPr lvl="1"/>
            <a:r>
              <a:rPr lang="cs-CZ" dirty="0" smtClean="0"/>
              <a:t>jsou </a:t>
            </a:r>
            <a:r>
              <a:rPr lang="cs-CZ" dirty="0" err="1" smtClean="0"/>
              <a:t>vězenští</a:t>
            </a:r>
            <a:r>
              <a:rPr lang="cs-CZ" dirty="0" smtClean="0"/>
              <a:t> dozorci „brutální“ sami od sebe?</a:t>
            </a:r>
          </a:p>
          <a:p>
            <a:pPr lvl="1"/>
            <a:r>
              <a:rPr lang="cs-CZ" dirty="0" smtClean="0"/>
              <a:t>placení, „otestovaní“ dobrovolníci z řad studentů</a:t>
            </a:r>
          </a:p>
          <a:p>
            <a:pPr lvl="1"/>
            <a:r>
              <a:rPr lang="cs-CZ" dirty="0" smtClean="0"/>
              <a:t>realistický </a:t>
            </a:r>
            <a:r>
              <a:rPr lang="cs-CZ" dirty="0" err="1" smtClean="0"/>
              <a:t>setting</a:t>
            </a:r>
            <a:r>
              <a:rPr lang="cs-CZ" dirty="0" smtClean="0"/>
              <a:t>,  ukončeno po 6 dnech (z plán. 14)</a:t>
            </a:r>
          </a:p>
          <a:p>
            <a:pPr lvl="1"/>
            <a:r>
              <a:rPr lang="cs-CZ" dirty="0" smtClean="0">
                <a:hlinkClick r:id="rId3"/>
              </a:rPr>
              <a:t>http://www.simplypsychology.org/zimbardo.html</a:t>
            </a:r>
            <a:endParaRPr 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5">
                                            <p:txEl>
                                              <p:pRg st="5" end="5"/>
                                            </p:txEl>
                                          </p:spTgt>
                                        </p:tgtEl>
                                        <p:attrNameLst>
                                          <p:attrName>style.visibility</p:attrName>
                                        </p:attrNameLst>
                                      </p:cBhvr>
                                      <p:to>
                                        <p:strVal val="visible"/>
                                      </p:to>
                                    </p:set>
                                    <p:animEffect transition="in" filter="fade">
                                      <p:cBhvr>
                                        <p:cTn id="7" dur="500"/>
                                        <p:tgtEl>
                                          <p:spTgt spid="8195">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5">
                                            <p:txEl>
                                              <p:pRg st="6" end="6"/>
                                            </p:txEl>
                                          </p:spTgt>
                                        </p:tgtEl>
                                        <p:attrNameLst>
                                          <p:attrName>style.visibility</p:attrName>
                                        </p:attrNameLst>
                                      </p:cBhvr>
                                      <p:to>
                                        <p:strVal val="visible"/>
                                      </p:to>
                                    </p:set>
                                    <p:animEffect transition="in" filter="fade">
                                      <p:cBhvr>
                                        <p:cTn id="10" dur="500"/>
                                        <p:tgtEl>
                                          <p:spTgt spid="8195">
                                            <p:txEl>
                                              <p:pRg st="6" end="6"/>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195">
                                            <p:txEl>
                                              <p:pRg st="7" end="7"/>
                                            </p:txEl>
                                          </p:spTgt>
                                        </p:tgtEl>
                                        <p:attrNameLst>
                                          <p:attrName>style.visibility</p:attrName>
                                        </p:attrNameLst>
                                      </p:cBhvr>
                                      <p:to>
                                        <p:strVal val="visible"/>
                                      </p:to>
                                    </p:set>
                                    <p:animEffect transition="in" filter="fade">
                                      <p:cBhvr>
                                        <p:cTn id="13" dur="500"/>
                                        <p:tgtEl>
                                          <p:spTgt spid="8195">
                                            <p:txEl>
                                              <p:pRg st="7" end="7"/>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195">
                                            <p:txEl>
                                              <p:pRg st="8" end="8"/>
                                            </p:txEl>
                                          </p:spTgt>
                                        </p:tgtEl>
                                        <p:attrNameLst>
                                          <p:attrName>style.visibility</p:attrName>
                                        </p:attrNameLst>
                                      </p:cBhvr>
                                      <p:to>
                                        <p:strVal val="visible"/>
                                      </p:to>
                                    </p:set>
                                    <p:animEffect transition="in" filter="fade">
                                      <p:cBhvr>
                                        <p:cTn id="16" dur="500"/>
                                        <p:tgtEl>
                                          <p:spTgt spid="8195">
                                            <p:txEl>
                                              <p:pRg st="8" end="8"/>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195">
                                            <p:txEl>
                                              <p:pRg st="9" end="9"/>
                                            </p:txEl>
                                          </p:spTgt>
                                        </p:tgtEl>
                                        <p:attrNameLst>
                                          <p:attrName>style.visibility</p:attrName>
                                        </p:attrNameLst>
                                      </p:cBhvr>
                                      <p:to>
                                        <p:strVal val="visible"/>
                                      </p:to>
                                    </p:set>
                                    <p:animEffect transition="in" filter="fade">
                                      <p:cBhvr>
                                        <p:cTn id="19" dur="500"/>
                                        <p:tgtEl>
                                          <p:spTgt spid="819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468313" y="0"/>
            <a:ext cx="8229600" cy="908050"/>
          </a:xfrm>
        </p:spPr>
        <p:txBody>
          <a:bodyPr/>
          <a:lstStyle/>
          <a:p>
            <a:r>
              <a:rPr lang="cs-CZ" i="1" smtClean="0"/>
              <a:t>Cvičení II</a:t>
            </a:r>
          </a:p>
        </p:txBody>
      </p:sp>
      <p:sp>
        <p:nvSpPr>
          <p:cNvPr id="3" name="Zástupný symbol pro obsah 2"/>
          <p:cNvSpPr>
            <a:spLocks noGrp="1"/>
          </p:cNvSpPr>
          <p:nvPr>
            <p:ph idx="1"/>
          </p:nvPr>
        </p:nvSpPr>
        <p:spPr>
          <a:xfrm>
            <a:off x="457200" y="1052513"/>
            <a:ext cx="8507413" cy="5472112"/>
          </a:xfrm>
        </p:spPr>
        <p:txBody>
          <a:bodyPr/>
          <a:lstStyle/>
          <a:p>
            <a:pPr>
              <a:defRPr/>
            </a:pPr>
            <a:r>
              <a:rPr lang="cs-CZ" dirty="0" smtClean="0">
                <a:solidFill>
                  <a:schemeClr val="bg1">
                    <a:lumMod val="50000"/>
                  </a:schemeClr>
                </a:solidFill>
              </a:rPr>
              <a:t>Kdo zná experiment S. </a:t>
            </a:r>
            <a:r>
              <a:rPr lang="cs-CZ" dirty="0" err="1" smtClean="0">
                <a:solidFill>
                  <a:schemeClr val="bg1">
                    <a:lumMod val="50000"/>
                  </a:schemeClr>
                </a:solidFill>
              </a:rPr>
              <a:t>Asche</a:t>
            </a:r>
            <a:r>
              <a:rPr lang="cs-CZ" dirty="0" smtClean="0">
                <a:solidFill>
                  <a:schemeClr val="bg1">
                    <a:lumMod val="50000"/>
                  </a:schemeClr>
                </a:solidFill>
              </a:rPr>
              <a:t>? Za mnou!</a:t>
            </a:r>
          </a:p>
          <a:p>
            <a:pPr>
              <a:defRPr/>
            </a:pPr>
            <a:r>
              <a:rPr lang="cs-CZ" dirty="0" smtClean="0"/>
              <a:t>Řekněte, která z čar A, B, C je stejně dlouhá, jako čára X</a:t>
            </a:r>
          </a:p>
        </p:txBody>
      </p:sp>
      <p:pic>
        <p:nvPicPr>
          <p:cNvPr id="9220" name="Obrázek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27250" y="2749550"/>
            <a:ext cx="4968875" cy="383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19250" y="1125538"/>
            <a:ext cx="6005513" cy="4846637"/>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647825" y="1125538"/>
            <a:ext cx="5948363" cy="4846637"/>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2404</TotalTime>
  <Words>2672</Words>
  <Application>Microsoft Office PowerPoint</Application>
  <PresentationFormat>Předvádění na obrazovce (4:3)</PresentationFormat>
  <Paragraphs>340</Paragraphs>
  <Slides>41</Slides>
  <Notes>14</Notes>
  <HiddenSlides>4</HiddenSlides>
  <MMClips>0</MMClips>
  <ScaleCrop>false</ScaleCrop>
  <HeadingPairs>
    <vt:vector size="4" baseType="variant">
      <vt:variant>
        <vt:lpstr>Motiv</vt:lpstr>
      </vt:variant>
      <vt:variant>
        <vt:i4>1</vt:i4>
      </vt:variant>
      <vt:variant>
        <vt:lpstr>Nadpisy snímků</vt:lpstr>
      </vt:variant>
      <vt:variant>
        <vt:i4>41</vt:i4>
      </vt:variant>
    </vt:vector>
  </HeadingPairs>
  <TitlesOfParts>
    <vt:vector size="42" baseType="lpstr">
      <vt:lpstr>Motiv systému Office</vt:lpstr>
      <vt:lpstr>Sociální psychologie a její aplikace ve škole</vt:lpstr>
      <vt:lpstr>Co je v plánu/Klíčová slova</vt:lpstr>
      <vt:lpstr>Cvičení na úvod</vt:lpstr>
      <vt:lpstr>Cvičení na úvod - Příklady</vt:lpstr>
      <vt:lpstr>Cvičení na úvod - reflexe</vt:lpstr>
      <vt:lpstr>Významné sociální experimenty I</vt:lpstr>
      <vt:lpstr>Cvičení II</vt:lpstr>
      <vt:lpstr>Prezentace aplikace PowerPoint</vt:lpstr>
      <vt:lpstr>Prezentace aplikace PowerPoint</vt:lpstr>
      <vt:lpstr>Prezentace aplikace PowerPoint</vt:lpstr>
      <vt:lpstr>Prezentace aplikace PowerPoint</vt:lpstr>
      <vt:lpstr>Významné sociální experimenty II</vt:lpstr>
      <vt:lpstr>Efekty skupinového myšlení a rozhodování</vt:lpstr>
      <vt:lpstr>Efekty skupinového myšlení a rozhodování I</vt:lpstr>
      <vt:lpstr>Efekty skupiny na chování jednotlivce</vt:lpstr>
      <vt:lpstr>Významné sociální experimenty III</vt:lpstr>
      <vt:lpstr>Významné sociální experimenty IV</vt:lpstr>
      <vt:lpstr>Co si z toho odnést:</vt:lpstr>
      <vt:lpstr>Školní třída jako sociální skupina - formálně </vt:lpstr>
      <vt:lpstr>Školní třída jako sociální skupina</vt:lpstr>
      <vt:lpstr>Hierarchie třídy – pozice členů skupiny (psychodynamické Schindlerovo pojetí)</vt:lpstr>
      <vt:lpstr> Role žáků ve třídě (M. Vágnerová) </vt:lpstr>
      <vt:lpstr>Jiné pojmenování pozic… (Jan Svoboda)</vt:lpstr>
      <vt:lpstr>Prezentace aplikace PowerPoint</vt:lpstr>
      <vt:lpstr>Co si z toho odnést II</vt:lpstr>
      <vt:lpstr>Role učitele ve třídě</vt:lpstr>
      <vt:lpstr>K tvorbě norem:</vt:lpstr>
      <vt:lpstr>Typy třídních kolektivů podle jejich minulosti  (M. Kolařík, E. Smékalová, 2010)</vt:lpstr>
      <vt:lpstr>1.Zcela nový kolektiv</vt:lpstr>
      <vt:lpstr>2. Částečně nový kolektiv</vt:lpstr>
      <vt:lpstr>3. Zaběhaný kolektiv s funkčními pozitivními normami</vt:lpstr>
      <vt:lpstr>4. Zaběhaný kolektiv bez pocitu sounáležitosti ke třídě</vt:lpstr>
      <vt:lpstr>Na co pozor u třídy bez sounáležitosti</vt:lpstr>
      <vt:lpstr>5. Zaběhaný kolektiv s funkčními negativními normami </vt:lpstr>
      <vt:lpstr>Komplikace se třídou s negativními normami</vt:lpstr>
      <vt:lpstr>Třída s negativními normami – nejčastější rizika</vt:lpstr>
      <vt:lpstr>Co si z toho odnést III</vt:lpstr>
      <vt:lpstr>Prezentace aplikace PowerPoint</vt:lpstr>
      <vt:lpstr> Třídní klima, školní klima </vt:lpstr>
      <vt:lpstr>Cvičení na doma:</vt:lpstr>
      <vt:lpstr>Zdroje:</vt:lpstr>
    </vt:vector>
  </TitlesOfParts>
  <Company>ATC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Fenomén „učitel“</dc:title>
  <dc:creator>Uzivatel</dc:creator>
  <cp:lastModifiedBy>DELL</cp:lastModifiedBy>
  <cp:revision>117</cp:revision>
  <dcterms:created xsi:type="dcterms:W3CDTF">2012-12-18T12:50:56Z</dcterms:created>
  <dcterms:modified xsi:type="dcterms:W3CDTF">2017-02-22T12:23:56Z</dcterms:modified>
</cp:coreProperties>
</file>