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CAE7-D89C-4A48-80F5-15BDFEAD310E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4988-2F1A-47E3-BC98-B4E3D7B2B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63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CAE7-D89C-4A48-80F5-15BDFEAD310E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4988-2F1A-47E3-BC98-B4E3D7B2B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59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CAE7-D89C-4A48-80F5-15BDFEAD310E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4988-2F1A-47E3-BC98-B4E3D7B2B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15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CAE7-D89C-4A48-80F5-15BDFEAD310E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4988-2F1A-47E3-BC98-B4E3D7B2B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431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CAE7-D89C-4A48-80F5-15BDFEAD310E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4988-2F1A-47E3-BC98-B4E3D7B2B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87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CAE7-D89C-4A48-80F5-15BDFEAD310E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4988-2F1A-47E3-BC98-B4E3D7B2B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54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CAE7-D89C-4A48-80F5-15BDFEAD310E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4988-2F1A-47E3-BC98-B4E3D7B2B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096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CAE7-D89C-4A48-80F5-15BDFEAD310E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4988-2F1A-47E3-BC98-B4E3D7B2B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203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CAE7-D89C-4A48-80F5-15BDFEAD310E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4988-2F1A-47E3-BC98-B4E3D7B2B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185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CAE7-D89C-4A48-80F5-15BDFEAD310E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4988-2F1A-47E3-BC98-B4E3D7B2B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38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8CAE7-D89C-4A48-80F5-15BDFEAD310E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4988-2F1A-47E3-BC98-B4E3D7B2B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51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8CAE7-D89C-4A48-80F5-15BDFEAD310E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E4988-2F1A-47E3-BC98-B4E3D7B2B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0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Vývojová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Psychologie pro učitele</a:t>
            </a:r>
          </a:p>
          <a:p>
            <a:r>
              <a:rPr lang="cs-CZ" dirty="0" smtClean="0"/>
              <a:t>4.přednáška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4655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err="1"/>
              <a:t>Periodizace</a:t>
            </a:r>
            <a:r>
              <a:rPr lang="sk-SK" dirty="0"/>
              <a:t> psychického </a:t>
            </a:r>
            <a:r>
              <a:rPr lang="sk-SK" dirty="0" smtClean="0"/>
              <a:t>vývoje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Erik </a:t>
            </a:r>
            <a:r>
              <a:rPr lang="cs-CZ" dirty="0" err="1" smtClean="0"/>
              <a:t>Erickson</a:t>
            </a:r>
            <a:r>
              <a:rPr lang="cs-CZ" dirty="0" smtClean="0"/>
              <a:t> – osm věků - vývojové úkoly</a:t>
            </a:r>
          </a:p>
          <a:p>
            <a:endParaRPr lang="cs-CZ" dirty="0"/>
          </a:p>
          <a:p>
            <a:r>
              <a:rPr lang="cs-CZ" dirty="0" smtClean="0"/>
              <a:t>Adolescence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477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Osm věků člověka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sk-SK" b="1" dirty="0"/>
              <a:t>1.etapa - </a:t>
            </a:r>
            <a:r>
              <a:rPr lang="sk-SK" b="1" dirty="0" err="1"/>
              <a:t>kojenecké</a:t>
            </a:r>
            <a:r>
              <a:rPr lang="sk-SK" b="1" dirty="0"/>
              <a:t> </a:t>
            </a:r>
            <a:r>
              <a:rPr lang="sk-SK" b="1" dirty="0" smtClean="0"/>
              <a:t>období </a:t>
            </a:r>
            <a:r>
              <a:rPr lang="sk-SK" dirty="0" smtClean="0"/>
              <a:t> </a:t>
            </a:r>
            <a:r>
              <a:rPr lang="sk-SK" dirty="0"/>
              <a:t>– </a:t>
            </a:r>
            <a:r>
              <a:rPr lang="sk-SK" dirty="0" smtClean="0"/>
              <a:t> </a:t>
            </a:r>
            <a:r>
              <a:rPr lang="sk-SK" dirty="0"/>
              <a:t>„</a:t>
            </a:r>
            <a:r>
              <a:rPr lang="sk-SK" dirty="0" err="1"/>
              <a:t>Jsem</a:t>
            </a:r>
            <a:r>
              <a:rPr lang="sk-SK" dirty="0"/>
              <a:t> to, </a:t>
            </a:r>
            <a:r>
              <a:rPr lang="sk-SK" dirty="0" err="1"/>
              <a:t>co</a:t>
            </a:r>
            <a:r>
              <a:rPr lang="sk-SK" dirty="0"/>
              <a:t> </a:t>
            </a:r>
            <a:r>
              <a:rPr lang="sk-SK" dirty="0" err="1"/>
              <a:t>cítím</a:t>
            </a:r>
            <a:r>
              <a:rPr lang="sk-SK" dirty="0"/>
              <a:t>“. </a:t>
            </a:r>
            <a:r>
              <a:rPr lang="sk-SK" dirty="0" err="1"/>
              <a:t>Smyslem</a:t>
            </a:r>
            <a:r>
              <a:rPr lang="sk-SK" dirty="0"/>
              <a:t> je </a:t>
            </a:r>
            <a:r>
              <a:rPr lang="sk-SK" dirty="0" err="1"/>
              <a:t>získat</a:t>
            </a:r>
            <a:r>
              <a:rPr lang="sk-SK" dirty="0"/>
              <a:t> </a:t>
            </a:r>
            <a:r>
              <a:rPr lang="sk-SK" dirty="0" err="1"/>
              <a:t>naději</a:t>
            </a:r>
            <a:r>
              <a:rPr lang="sk-SK" dirty="0"/>
              <a:t>.</a:t>
            </a:r>
            <a:endParaRPr lang="cs-CZ" dirty="0"/>
          </a:p>
          <a:p>
            <a:pPr marL="0" lvl="0" indent="0">
              <a:buNone/>
            </a:pPr>
            <a:endParaRPr lang="sk-SK" b="1" dirty="0" smtClean="0"/>
          </a:p>
          <a:p>
            <a:pPr marL="0" lvl="0" indent="0">
              <a:buNone/>
            </a:pPr>
            <a:r>
              <a:rPr lang="sk-SK" b="1" dirty="0" smtClean="0"/>
              <a:t>2.etapa </a:t>
            </a:r>
            <a:r>
              <a:rPr lang="sk-SK" b="1" dirty="0"/>
              <a:t>- </a:t>
            </a:r>
            <a:r>
              <a:rPr lang="sk-SK" b="1" dirty="0" err="1"/>
              <a:t>batole</a:t>
            </a:r>
            <a:r>
              <a:rPr lang="sk-SK" dirty="0"/>
              <a:t> (2.-3. rok) </a:t>
            </a:r>
            <a:r>
              <a:rPr lang="sk-SK" dirty="0" smtClean="0"/>
              <a:t>„</a:t>
            </a:r>
            <a:r>
              <a:rPr lang="sk-SK" dirty="0" err="1"/>
              <a:t>Jsem</a:t>
            </a:r>
            <a:r>
              <a:rPr lang="sk-SK" dirty="0"/>
              <a:t>, </a:t>
            </a:r>
            <a:r>
              <a:rPr lang="sk-SK" dirty="0" err="1"/>
              <a:t>co</a:t>
            </a:r>
            <a:r>
              <a:rPr lang="sk-SK" dirty="0"/>
              <a:t> chci </a:t>
            </a:r>
            <a:r>
              <a:rPr lang="sk-SK" dirty="0" err="1"/>
              <a:t>prosadit</a:t>
            </a:r>
            <a:r>
              <a:rPr lang="sk-SK" dirty="0"/>
              <a:t>“, </a:t>
            </a:r>
            <a:r>
              <a:rPr lang="sk-SK" dirty="0" err="1"/>
              <a:t>cílem</a:t>
            </a:r>
            <a:r>
              <a:rPr lang="sk-SK" dirty="0"/>
              <a:t> je rozvoj </a:t>
            </a:r>
            <a:r>
              <a:rPr lang="sk-SK" dirty="0" err="1"/>
              <a:t>vůle</a:t>
            </a:r>
            <a:r>
              <a:rPr lang="sk-SK" dirty="0"/>
              <a:t>. </a:t>
            </a:r>
            <a:endParaRPr lang="cs-CZ" dirty="0"/>
          </a:p>
          <a:p>
            <a:pPr marL="0" lvl="0" indent="0">
              <a:buNone/>
            </a:pPr>
            <a:endParaRPr lang="sk-SK" b="1" dirty="0" smtClean="0"/>
          </a:p>
          <a:p>
            <a:pPr marL="0" lvl="0" indent="0">
              <a:buNone/>
            </a:pPr>
            <a:r>
              <a:rPr lang="sk-SK" b="1" dirty="0" smtClean="0"/>
              <a:t>3.etapa </a:t>
            </a:r>
            <a:r>
              <a:rPr lang="sk-SK" b="1" dirty="0"/>
              <a:t>- v </a:t>
            </a:r>
            <a:r>
              <a:rPr lang="sk-SK" b="1" dirty="0" err="1"/>
              <a:t>předškolním</a:t>
            </a:r>
            <a:r>
              <a:rPr lang="sk-SK" b="1" dirty="0"/>
              <a:t> období</a:t>
            </a:r>
            <a:r>
              <a:rPr lang="sk-SK" dirty="0"/>
              <a:t> </a:t>
            </a:r>
            <a:r>
              <a:rPr lang="sk-SK" dirty="0" smtClean="0"/>
              <a:t>„</a:t>
            </a:r>
            <a:r>
              <a:rPr lang="sk-SK" dirty="0" err="1"/>
              <a:t>Jsem</a:t>
            </a:r>
            <a:r>
              <a:rPr lang="sk-SK" dirty="0"/>
              <a:t> to, </a:t>
            </a:r>
            <a:r>
              <a:rPr lang="sk-SK" dirty="0" err="1"/>
              <a:t>co</a:t>
            </a:r>
            <a:r>
              <a:rPr lang="sk-SK" dirty="0"/>
              <a:t> dokážu“. </a:t>
            </a:r>
            <a:r>
              <a:rPr lang="sk-SK" dirty="0" err="1"/>
              <a:t>Cílem</a:t>
            </a:r>
            <a:r>
              <a:rPr lang="sk-SK" dirty="0"/>
              <a:t> je </a:t>
            </a:r>
            <a:r>
              <a:rPr lang="sk-SK" dirty="0" err="1"/>
              <a:t>porozumění</a:t>
            </a:r>
            <a:r>
              <a:rPr lang="sk-SK" dirty="0"/>
              <a:t> účelu  a </a:t>
            </a:r>
            <a:r>
              <a:rPr lang="sk-SK" dirty="0" err="1"/>
              <a:t>následkům</a:t>
            </a:r>
            <a:r>
              <a:rPr lang="sk-SK" dirty="0"/>
              <a:t> </a:t>
            </a:r>
            <a:r>
              <a:rPr lang="sk-SK" dirty="0" err="1"/>
              <a:t>svého</a:t>
            </a:r>
            <a:r>
              <a:rPr lang="sk-SK" dirty="0"/>
              <a:t> </a:t>
            </a:r>
            <a:r>
              <a:rPr lang="sk-SK" dirty="0" err="1"/>
              <a:t>chování</a:t>
            </a:r>
            <a:r>
              <a:rPr lang="sk-SK" dirty="0" smtClean="0"/>
              <a:t>. Rozvoj </a:t>
            </a:r>
            <a:r>
              <a:rPr lang="sk-SK" dirty="0" err="1" smtClean="0"/>
              <a:t>svědomí</a:t>
            </a:r>
            <a:r>
              <a:rPr lang="sk-SK" dirty="0" smtClean="0"/>
              <a:t>.</a:t>
            </a:r>
            <a:r>
              <a:rPr lang="sk-SK" dirty="0"/>
              <a:t>		               </a:t>
            </a:r>
            <a:endParaRPr lang="cs-CZ" dirty="0"/>
          </a:p>
          <a:p>
            <a:pPr marL="0" lvl="0" indent="0">
              <a:buNone/>
            </a:pPr>
            <a:endParaRPr lang="sk-SK" b="1" dirty="0" smtClean="0"/>
          </a:p>
          <a:p>
            <a:pPr marL="0" lvl="0" indent="0">
              <a:buNone/>
            </a:pPr>
            <a:r>
              <a:rPr lang="sk-SK" b="1" dirty="0" smtClean="0"/>
              <a:t>4.etapa </a:t>
            </a:r>
            <a:r>
              <a:rPr lang="sk-SK" b="1" dirty="0"/>
              <a:t>- v mladším </a:t>
            </a:r>
            <a:r>
              <a:rPr lang="sk-SK" b="1" dirty="0" err="1"/>
              <a:t>školním</a:t>
            </a:r>
            <a:r>
              <a:rPr lang="sk-SK" b="1" dirty="0"/>
              <a:t> </a:t>
            </a:r>
            <a:r>
              <a:rPr lang="sk-SK" dirty="0" smtClean="0"/>
              <a:t>„ </a:t>
            </a:r>
            <a:r>
              <a:rPr lang="sk-SK" dirty="0" err="1"/>
              <a:t>Jsem</a:t>
            </a:r>
            <a:r>
              <a:rPr lang="sk-SK" dirty="0"/>
              <a:t> to, </a:t>
            </a:r>
            <a:r>
              <a:rPr lang="sk-SK" dirty="0" err="1"/>
              <a:t>co</a:t>
            </a:r>
            <a:r>
              <a:rPr lang="sk-SK" dirty="0"/>
              <a:t> </a:t>
            </a:r>
            <a:r>
              <a:rPr lang="sk-SK" dirty="0" err="1"/>
              <a:t>dělám</a:t>
            </a:r>
            <a:r>
              <a:rPr lang="sk-SK" dirty="0"/>
              <a:t>“, </a:t>
            </a:r>
            <a:r>
              <a:rPr lang="sk-SK" dirty="0" err="1"/>
              <a:t>smyslem</a:t>
            </a:r>
            <a:r>
              <a:rPr lang="sk-SK" dirty="0"/>
              <a:t> je </a:t>
            </a:r>
            <a:r>
              <a:rPr lang="sk-SK" dirty="0" err="1"/>
              <a:t>dosažení</a:t>
            </a:r>
            <a:r>
              <a:rPr lang="sk-SK" dirty="0"/>
              <a:t> </a:t>
            </a:r>
            <a:r>
              <a:rPr lang="sk-SK" dirty="0" err="1"/>
              <a:t>kompetence</a:t>
            </a:r>
            <a:r>
              <a:rPr lang="sk-SK" dirty="0"/>
              <a:t>. </a:t>
            </a:r>
            <a:r>
              <a:rPr lang="sk-SK" dirty="0" smtClean="0"/>
              <a:t>Rozvoj </a:t>
            </a:r>
            <a:r>
              <a:rPr lang="sk-SK" dirty="0" err="1" smtClean="0"/>
              <a:t>sebeúcty</a:t>
            </a:r>
            <a:r>
              <a:rPr lang="sk-SK" dirty="0" smtClean="0"/>
              <a:t>. </a:t>
            </a:r>
            <a:endParaRPr lang="cs-CZ" dirty="0"/>
          </a:p>
          <a:p>
            <a:pPr marL="0" lvl="0" indent="0">
              <a:buNone/>
            </a:pPr>
            <a:endParaRPr lang="sk-SK" b="1" dirty="0" smtClean="0"/>
          </a:p>
          <a:p>
            <a:pPr marL="0" lvl="0" indent="0">
              <a:buNone/>
            </a:pPr>
            <a:r>
              <a:rPr lang="sk-SK" b="1" dirty="0" smtClean="0"/>
              <a:t>5.etapa </a:t>
            </a:r>
            <a:r>
              <a:rPr lang="sk-SK" b="1" dirty="0"/>
              <a:t>- </a:t>
            </a:r>
            <a:r>
              <a:rPr lang="sk-SK" b="1" dirty="0" err="1"/>
              <a:t>dalším</a:t>
            </a:r>
            <a:r>
              <a:rPr lang="sk-SK" b="1" dirty="0"/>
              <a:t> </a:t>
            </a:r>
            <a:r>
              <a:rPr lang="sk-SK" b="1" dirty="0" err="1"/>
              <a:t>odbobím</a:t>
            </a:r>
            <a:r>
              <a:rPr lang="sk-SK" b="1" dirty="0"/>
              <a:t> je </a:t>
            </a:r>
            <a:r>
              <a:rPr lang="sk-SK" b="1" dirty="0" err="1"/>
              <a:t>dospívání</a:t>
            </a:r>
            <a:r>
              <a:rPr lang="sk-SK" dirty="0"/>
              <a:t> (až do 20-ti </a:t>
            </a:r>
            <a:r>
              <a:rPr lang="sk-SK" dirty="0" smtClean="0"/>
              <a:t>let) „</a:t>
            </a:r>
            <a:r>
              <a:rPr lang="sk-SK" dirty="0" err="1" smtClean="0"/>
              <a:t>Jsem</a:t>
            </a:r>
            <a:r>
              <a:rPr lang="sk-SK" dirty="0" smtClean="0"/>
              <a:t> </a:t>
            </a:r>
            <a:r>
              <a:rPr lang="sk-SK" dirty="0"/>
              <a:t>to, </a:t>
            </a:r>
            <a:r>
              <a:rPr lang="sk-SK" dirty="0" err="1"/>
              <a:t>čemu</a:t>
            </a:r>
            <a:r>
              <a:rPr lang="sk-SK" dirty="0"/>
              <a:t> </a:t>
            </a:r>
            <a:r>
              <a:rPr lang="sk-SK" dirty="0" err="1"/>
              <a:t>věřím</a:t>
            </a:r>
            <a:r>
              <a:rPr lang="sk-SK" dirty="0"/>
              <a:t>“ a  </a:t>
            </a:r>
            <a:r>
              <a:rPr lang="sk-SK" dirty="0" err="1"/>
              <a:t>směřuje</a:t>
            </a:r>
            <a:r>
              <a:rPr lang="sk-SK" dirty="0"/>
              <a:t> k </a:t>
            </a:r>
            <a:r>
              <a:rPr lang="sk-SK" dirty="0" err="1"/>
              <a:t>poznání</a:t>
            </a:r>
            <a:r>
              <a:rPr lang="sk-SK" dirty="0"/>
              <a:t> </a:t>
            </a:r>
            <a:r>
              <a:rPr lang="sk-SK" dirty="0" err="1"/>
              <a:t>věrnosti</a:t>
            </a:r>
            <a:r>
              <a:rPr lang="sk-SK" dirty="0" smtClean="0"/>
              <a:t>. </a:t>
            </a:r>
            <a:r>
              <a:rPr lang="sk-SK" dirty="0" err="1" smtClean="0"/>
              <a:t>Hledání</a:t>
            </a:r>
            <a:r>
              <a:rPr lang="sk-SK" dirty="0" smtClean="0"/>
              <a:t> identity.</a:t>
            </a:r>
            <a:endParaRPr lang="cs-CZ" dirty="0"/>
          </a:p>
          <a:p>
            <a:pPr marL="0" lvl="0" indent="0">
              <a:buNone/>
            </a:pPr>
            <a:endParaRPr lang="sk-SK" b="1" dirty="0" smtClean="0"/>
          </a:p>
          <a:p>
            <a:pPr marL="0" lvl="0" indent="0">
              <a:buNone/>
            </a:pPr>
            <a:r>
              <a:rPr lang="sk-SK" b="1" dirty="0" smtClean="0"/>
              <a:t>6.etapa </a:t>
            </a:r>
            <a:r>
              <a:rPr lang="sk-SK" b="1" dirty="0"/>
              <a:t>- raná </a:t>
            </a:r>
            <a:r>
              <a:rPr lang="sk-SK" b="1" dirty="0" err="1"/>
              <a:t>dospělost</a:t>
            </a:r>
            <a:r>
              <a:rPr lang="sk-SK" dirty="0"/>
              <a:t> (20 – 30 let) </a:t>
            </a:r>
            <a:r>
              <a:rPr lang="sk-SK" dirty="0" smtClean="0"/>
              <a:t>,, </a:t>
            </a:r>
            <a:r>
              <a:rPr lang="sk-SK" dirty="0" err="1"/>
              <a:t>Jsem</a:t>
            </a:r>
            <a:r>
              <a:rPr lang="sk-SK" dirty="0"/>
              <a:t> to, </a:t>
            </a:r>
            <a:r>
              <a:rPr lang="sk-SK" dirty="0" err="1"/>
              <a:t>co</a:t>
            </a:r>
            <a:r>
              <a:rPr lang="sk-SK" dirty="0"/>
              <a:t> </a:t>
            </a:r>
            <a:r>
              <a:rPr lang="sk-SK" dirty="0" err="1"/>
              <a:t>miluji</a:t>
            </a:r>
            <a:r>
              <a:rPr lang="sk-SK" dirty="0"/>
              <a:t>“ a </a:t>
            </a:r>
            <a:r>
              <a:rPr lang="sk-SK" dirty="0" err="1"/>
              <a:t>smyslem</a:t>
            </a:r>
            <a:r>
              <a:rPr lang="sk-SK" dirty="0"/>
              <a:t> je </a:t>
            </a:r>
            <a:r>
              <a:rPr lang="sk-SK" dirty="0" err="1"/>
              <a:t>poznání</a:t>
            </a:r>
            <a:r>
              <a:rPr lang="sk-SK" dirty="0"/>
              <a:t> hodnoty lásky. </a:t>
            </a:r>
            <a:endParaRPr lang="cs-CZ" dirty="0"/>
          </a:p>
          <a:p>
            <a:pPr marL="0" lvl="0" indent="0">
              <a:buNone/>
            </a:pPr>
            <a:endParaRPr lang="sk-SK" b="1" dirty="0" smtClean="0"/>
          </a:p>
          <a:p>
            <a:pPr marL="0" lvl="0" indent="0">
              <a:buNone/>
            </a:pPr>
            <a:r>
              <a:rPr lang="sk-SK" b="1" dirty="0" smtClean="0"/>
              <a:t>7.etapa </a:t>
            </a:r>
            <a:r>
              <a:rPr lang="sk-SK" b="1" dirty="0"/>
              <a:t>-  </a:t>
            </a:r>
            <a:r>
              <a:rPr lang="sk-SK" b="1" dirty="0" err="1"/>
              <a:t>střední</a:t>
            </a:r>
            <a:r>
              <a:rPr lang="sk-SK" b="1" dirty="0"/>
              <a:t> </a:t>
            </a:r>
            <a:r>
              <a:rPr lang="sk-SK" b="1" dirty="0" err="1"/>
              <a:t>dospělost</a:t>
            </a:r>
            <a:r>
              <a:rPr lang="sk-SK" dirty="0"/>
              <a:t> (30 – 65) </a:t>
            </a:r>
            <a:r>
              <a:rPr lang="sk-SK" dirty="0" smtClean="0"/>
              <a:t>–„ </a:t>
            </a:r>
            <a:r>
              <a:rPr lang="sk-SK" dirty="0" err="1"/>
              <a:t>Jsem</a:t>
            </a:r>
            <a:r>
              <a:rPr lang="sk-SK" dirty="0"/>
              <a:t> to, </a:t>
            </a:r>
            <a:r>
              <a:rPr lang="sk-SK" dirty="0" err="1"/>
              <a:t>co</a:t>
            </a:r>
            <a:r>
              <a:rPr lang="sk-SK" dirty="0"/>
              <a:t> </a:t>
            </a:r>
            <a:r>
              <a:rPr lang="sk-SK" dirty="0" err="1"/>
              <a:t>poskytuji</a:t>
            </a:r>
            <a:r>
              <a:rPr lang="sk-SK" dirty="0"/>
              <a:t>“ a </a:t>
            </a:r>
            <a:r>
              <a:rPr lang="sk-SK" dirty="0" err="1"/>
              <a:t>úkolem</a:t>
            </a:r>
            <a:r>
              <a:rPr lang="sk-SK" dirty="0"/>
              <a:t> </a:t>
            </a:r>
            <a:r>
              <a:rPr lang="sk-SK" dirty="0" err="1" smtClean="0"/>
              <a:t>tohoto</a:t>
            </a:r>
            <a:r>
              <a:rPr lang="sk-SK" dirty="0" smtClean="0"/>
              <a:t> období </a:t>
            </a:r>
            <a:r>
              <a:rPr lang="sk-SK" dirty="0"/>
              <a:t>je </a:t>
            </a:r>
            <a:r>
              <a:rPr lang="sk-SK" dirty="0" err="1"/>
              <a:t>péče</a:t>
            </a:r>
            <a:r>
              <a:rPr lang="sk-SK" dirty="0"/>
              <a:t>.  </a:t>
            </a:r>
            <a:endParaRPr lang="cs-CZ" dirty="0"/>
          </a:p>
          <a:p>
            <a:pPr marL="0" lvl="0" indent="0">
              <a:buNone/>
            </a:pPr>
            <a:endParaRPr lang="sk-SK" b="1" dirty="0" smtClean="0"/>
          </a:p>
          <a:p>
            <a:pPr marL="0" lvl="0" indent="0">
              <a:buNone/>
            </a:pPr>
            <a:r>
              <a:rPr lang="sk-SK" b="1" dirty="0" smtClean="0"/>
              <a:t>8.etapa </a:t>
            </a:r>
            <a:r>
              <a:rPr lang="sk-SK" b="1" dirty="0"/>
              <a:t>- </a:t>
            </a:r>
            <a:r>
              <a:rPr lang="sk-SK" b="1" dirty="0" err="1"/>
              <a:t>pozdní</a:t>
            </a:r>
            <a:r>
              <a:rPr lang="sk-SK" b="1" dirty="0"/>
              <a:t> </a:t>
            </a:r>
            <a:r>
              <a:rPr lang="sk-SK" b="1" dirty="0" err="1"/>
              <a:t>dospělost</a:t>
            </a:r>
            <a:r>
              <a:rPr lang="sk-SK" b="1" dirty="0"/>
              <a:t> (</a:t>
            </a:r>
            <a:r>
              <a:rPr lang="sk-SK" b="1" dirty="0" err="1"/>
              <a:t>stáří</a:t>
            </a:r>
            <a:r>
              <a:rPr lang="sk-SK" b="1" dirty="0"/>
              <a:t>)</a:t>
            </a:r>
            <a:r>
              <a:rPr lang="sk-SK" dirty="0"/>
              <a:t> </a:t>
            </a:r>
            <a:r>
              <a:rPr lang="sk-SK" dirty="0" smtClean="0"/>
              <a:t>–„</a:t>
            </a:r>
            <a:r>
              <a:rPr lang="sk-SK" dirty="0" err="1"/>
              <a:t>Jsem</a:t>
            </a:r>
            <a:r>
              <a:rPr lang="sk-SK" dirty="0"/>
              <a:t> to, </a:t>
            </a:r>
            <a:r>
              <a:rPr lang="sk-SK" dirty="0" err="1"/>
              <a:t>co</a:t>
            </a:r>
            <a:r>
              <a:rPr lang="sk-SK" dirty="0"/>
              <a:t> po </a:t>
            </a:r>
            <a:r>
              <a:rPr lang="sk-SK" dirty="0" err="1"/>
              <a:t>mně</a:t>
            </a:r>
            <a:r>
              <a:rPr lang="sk-SK" dirty="0"/>
              <a:t> </a:t>
            </a:r>
            <a:r>
              <a:rPr lang="sk-SK" dirty="0" err="1"/>
              <a:t>zůstane</a:t>
            </a:r>
            <a:r>
              <a:rPr lang="sk-SK" dirty="0"/>
              <a:t>“, </a:t>
            </a:r>
            <a:r>
              <a:rPr lang="sk-SK" dirty="0" err="1"/>
              <a:t>úkolem</a:t>
            </a:r>
            <a:r>
              <a:rPr lang="sk-SK" dirty="0"/>
              <a:t> je </a:t>
            </a:r>
            <a:r>
              <a:rPr lang="sk-SK" dirty="0" err="1"/>
              <a:t>přetvoření</a:t>
            </a:r>
            <a:r>
              <a:rPr lang="sk-SK" dirty="0"/>
              <a:t> </a:t>
            </a:r>
            <a:r>
              <a:rPr lang="sk-SK" dirty="0" err="1"/>
              <a:t>dosavadních</a:t>
            </a:r>
            <a:r>
              <a:rPr lang="sk-SK" dirty="0"/>
              <a:t> </a:t>
            </a:r>
            <a:r>
              <a:rPr lang="sk-SK" dirty="0" err="1"/>
              <a:t>zkušeností</a:t>
            </a:r>
            <a:r>
              <a:rPr lang="sk-SK" dirty="0"/>
              <a:t> v životní </a:t>
            </a:r>
            <a:r>
              <a:rPr lang="sk-SK" dirty="0" err="1"/>
              <a:t>moudrost</a:t>
            </a:r>
            <a:r>
              <a:rPr lang="sk-SK" dirty="0" smtClean="0"/>
              <a:t>. </a:t>
            </a:r>
            <a:r>
              <a:rPr lang="sk-SK" dirty="0" err="1" smtClean="0"/>
              <a:t>Odkoádání</a:t>
            </a:r>
            <a:r>
              <a:rPr lang="sk-SK" dirty="0" smtClean="0"/>
              <a:t> </a:t>
            </a:r>
            <a:r>
              <a:rPr lang="sk-SK" dirty="0" err="1" smtClean="0"/>
              <a:t>předchozích</a:t>
            </a:r>
            <a:r>
              <a:rPr lang="sk-SK" dirty="0" smtClean="0"/>
              <a:t> rolí.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2833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Adolescence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 smtClean="0"/>
              <a:t>časná </a:t>
            </a:r>
            <a:r>
              <a:rPr lang="sk-SK" dirty="0" err="1"/>
              <a:t>adolescence</a:t>
            </a:r>
            <a:r>
              <a:rPr lang="sk-SK" dirty="0"/>
              <a:t> (</a:t>
            </a:r>
            <a:r>
              <a:rPr lang="sk-SK" dirty="0" err="1"/>
              <a:t>prepuberta</a:t>
            </a:r>
            <a:r>
              <a:rPr lang="sk-SK" dirty="0"/>
              <a:t>): 10 – 13 let</a:t>
            </a:r>
            <a:endParaRPr lang="cs-CZ" dirty="0"/>
          </a:p>
          <a:p>
            <a:pPr lvl="0"/>
            <a:endParaRPr lang="sk-SK" dirty="0" smtClean="0"/>
          </a:p>
          <a:p>
            <a:pPr lvl="0"/>
            <a:r>
              <a:rPr lang="sk-SK" dirty="0" err="1" smtClean="0"/>
              <a:t>střední</a:t>
            </a:r>
            <a:r>
              <a:rPr lang="sk-SK" dirty="0" smtClean="0"/>
              <a:t> </a:t>
            </a:r>
            <a:r>
              <a:rPr lang="sk-SK" dirty="0" err="1"/>
              <a:t>adolescence</a:t>
            </a:r>
            <a:r>
              <a:rPr lang="sk-SK" dirty="0"/>
              <a:t> (puberta): 14 – 16 let</a:t>
            </a:r>
            <a:endParaRPr lang="cs-CZ" dirty="0"/>
          </a:p>
          <a:p>
            <a:pPr lvl="0"/>
            <a:endParaRPr lang="sk-SK" dirty="0" smtClean="0"/>
          </a:p>
          <a:p>
            <a:pPr lvl="0"/>
            <a:r>
              <a:rPr lang="sk-SK" dirty="0" err="1" smtClean="0"/>
              <a:t>pozdní</a:t>
            </a:r>
            <a:r>
              <a:rPr lang="sk-SK" dirty="0" smtClean="0"/>
              <a:t> </a:t>
            </a:r>
            <a:r>
              <a:rPr lang="sk-SK" dirty="0" err="1"/>
              <a:t>adolescence</a:t>
            </a:r>
            <a:r>
              <a:rPr lang="sk-SK" dirty="0"/>
              <a:t> (</a:t>
            </a:r>
            <a:r>
              <a:rPr lang="sk-SK" dirty="0" err="1"/>
              <a:t>adolescence</a:t>
            </a:r>
            <a:r>
              <a:rPr lang="sk-SK" dirty="0"/>
              <a:t>): 17 – 20 </a:t>
            </a:r>
            <a:r>
              <a:rPr lang="sk-SK" dirty="0" smtClean="0"/>
              <a:t>let</a:t>
            </a:r>
          </a:p>
          <a:p>
            <a:pPr marL="0" lvl="0" indent="0">
              <a:buNone/>
            </a:pPr>
            <a:endParaRPr lang="sk-SK" dirty="0" smtClean="0"/>
          </a:p>
          <a:p>
            <a:pPr marL="0" lvl="0" indent="0">
              <a:buNone/>
            </a:pPr>
            <a:r>
              <a:rPr lang="sk-SK" dirty="0" err="1" smtClean="0"/>
              <a:t>Vrstevnická</a:t>
            </a:r>
            <a:r>
              <a:rPr lang="sk-SK" dirty="0" smtClean="0"/>
              <a:t> aréna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4455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James </a:t>
            </a:r>
            <a:r>
              <a:rPr lang="cs-CZ" dirty="0" err="1" smtClean="0"/>
              <a:t>Marcia</a:t>
            </a:r>
            <a:r>
              <a:rPr lang="cs-CZ" dirty="0" smtClean="0"/>
              <a:t> – hledání identity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1. bez krize – </a:t>
            </a:r>
            <a:r>
              <a:rPr lang="cs-CZ" dirty="0" err="1" smtClean="0"/>
              <a:t>forclosure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2. Rozptýlená identita</a:t>
            </a:r>
          </a:p>
          <a:p>
            <a:pPr marL="0" indent="0">
              <a:buNone/>
            </a:pPr>
            <a:r>
              <a:rPr lang="cs-CZ" dirty="0" smtClean="0"/>
              <a:t>3. Moratorium – oddalování závazků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Optimální – prožití a překonání krize + přijetí závazku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9304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Kontrolní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4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sk-SK" sz="4800" dirty="0"/>
              <a:t>Definujte </a:t>
            </a:r>
            <a:r>
              <a:rPr lang="sk-SK" sz="4800" dirty="0" err="1"/>
              <a:t>předmět</a:t>
            </a:r>
            <a:r>
              <a:rPr lang="sk-SK" sz="4800" dirty="0"/>
              <a:t> vývojové </a:t>
            </a:r>
            <a:r>
              <a:rPr lang="sk-SK" sz="4800" dirty="0" err="1"/>
              <a:t>psychologie</a:t>
            </a:r>
            <a:r>
              <a:rPr lang="sk-SK" sz="4800" dirty="0"/>
              <a:t> a uveďte hlavní psychologické charakteristiky vývoje </a:t>
            </a:r>
            <a:r>
              <a:rPr lang="sk-SK" sz="4800" dirty="0" err="1"/>
              <a:t>člověka</a:t>
            </a:r>
            <a:r>
              <a:rPr lang="sk-SK" sz="4800" dirty="0"/>
              <a:t>.</a:t>
            </a:r>
            <a:endParaRPr lang="cs-CZ" sz="4800" dirty="0"/>
          </a:p>
          <a:p>
            <a:pPr marL="514350" lvl="0" indent="-514350">
              <a:buFont typeface="+mj-lt"/>
              <a:buAutoNum type="arabicPeriod"/>
            </a:pPr>
            <a:endParaRPr lang="sk-SK" sz="4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sk-SK" sz="4800" dirty="0" err="1" smtClean="0"/>
              <a:t>Popište</a:t>
            </a:r>
            <a:r>
              <a:rPr lang="sk-SK" sz="4800" dirty="0"/>
              <a:t>, </a:t>
            </a:r>
            <a:r>
              <a:rPr lang="sk-SK" sz="4800" dirty="0" err="1"/>
              <a:t>co</a:t>
            </a:r>
            <a:r>
              <a:rPr lang="sk-SK" sz="4800" dirty="0"/>
              <a:t> znamená pojem „</a:t>
            </a:r>
            <a:r>
              <a:rPr lang="sk-SK" sz="4800" dirty="0" err="1"/>
              <a:t>třetí</a:t>
            </a:r>
            <a:r>
              <a:rPr lang="sk-SK" sz="4800" dirty="0"/>
              <a:t> skupina </a:t>
            </a:r>
            <a:r>
              <a:rPr lang="sk-SK" sz="4800" dirty="0" err="1"/>
              <a:t>činitelů</a:t>
            </a:r>
            <a:r>
              <a:rPr lang="sk-SK" sz="4800" dirty="0"/>
              <a:t>“ </a:t>
            </a:r>
            <a:r>
              <a:rPr lang="sk-SK" sz="4800" dirty="0" err="1"/>
              <a:t>ve</a:t>
            </a:r>
            <a:r>
              <a:rPr lang="sk-SK" sz="4800" dirty="0"/>
              <a:t> vývoji </a:t>
            </a:r>
            <a:r>
              <a:rPr lang="sk-SK" sz="4800" dirty="0" err="1"/>
              <a:t>člověka</a:t>
            </a:r>
            <a:r>
              <a:rPr lang="sk-SK" sz="4800" dirty="0"/>
              <a:t>. </a:t>
            </a:r>
            <a:endParaRPr lang="cs-CZ" sz="4800" dirty="0"/>
          </a:p>
          <a:p>
            <a:pPr marL="514350" lvl="0" indent="-514350">
              <a:buFont typeface="+mj-lt"/>
              <a:buAutoNum type="arabicPeriod"/>
            </a:pPr>
            <a:endParaRPr lang="sk-SK" sz="4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sk-SK" sz="4800" dirty="0" err="1" smtClean="0"/>
              <a:t>Vysvětlete</a:t>
            </a:r>
            <a:r>
              <a:rPr lang="sk-SK" sz="4800" dirty="0"/>
              <a:t>, </a:t>
            </a:r>
            <a:r>
              <a:rPr lang="sk-SK" sz="4800" dirty="0" err="1"/>
              <a:t>co</a:t>
            </a:r>
            <a:r>
              <a:rPr lang="sk-SK" sz="4800" dirty="0"/>
              <a:t> </a:t>
            </a:r>
            <a:r>
              <a:rPr lang="sk-SK" sz="4800" dirty="0" err="1"/>
              <a:t>znamenají</a:t>
            </a:r>
            <a:r>
              <a:rPr lang="sk-SK" sz="4800" dirty="0"/>
              <a:t> pojmy </a:t>
            </a:r>
            <a:r>
              <a:rPr lang="sk-SK" sz="4800" dirty="0" err="1"/>
              <a:t>asimilace</a:t>
            </a:r>
            <a:r>
              <a:rPr lang="sk-SK" sz="4800" dirty="0"/>
              <a:t> a </a:t>
            </a:r>
            <a:r>
              <a:rPr lang="sk-SK" sz="4800" dirty="0" err="1"/>
              <a:t>akomodace</a:t>
            </a:r>
            <a:r>
              <a:rPr lang="sk-SK" sz="4800" dirty="0"/>
              <a:t>.</a:t>
            </a:r>
            <a:endParaRPr lang="cs-CZ" sz="4800" dirty="0"/>
          </a:p>
          <a:p>
            <a:pPr marL="514350" lvl="0" indent="-514350">
              <a:buFont typeface="+mj-lt"/>
              <a:buAutoNum type="arabicPeriod"/>
            </a:pPr>
            <a:endParaRPr lang="sk-SK" sz="4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sk-SK" sz="4800" dirty="0" err="1" smtClean="0"/>
              <a:t>Porovnejte</a:t>
            </a:r>
            <a:r>
              <a:rPr lang="sk-SK" sz="4800" dirty="0" smtClean="0"/>
              <a:t> </a:t>
            </a:r>
            <a:r>
              <a:rPr lang="sk-SK" sz="4800" dirty="0" err="1"/>
              <a:t>koncepce</a:t>
            </a:r>
            <a:r>
              <a:rPr lang="sk-SK" sz="4800" dirty="0"/>
              <a:t> </a:t>
            </a:r>
            <a:r>
              <a:rPr lang="sk-SK" sz="4800" dirty="0" err="1"/>
              <a:t>Jeana</a:t>
            </a:r>
            <a:r>
              <a:rPr lang="sk-SK" sz="4800" dirty="0"/>
              <a:t> </a:t>
            </a:r>
            <a:r>
              <a:rPr lang="sk-SK" sz="4800" dirty="0" err="1"/>
              <a:t>Piageta</a:t>
            </a:r>
            <a:r>
              <a:rPr lang="sk-SK" sz="4800" dirty="0"/>
              <a:t> a </a:t>
            </a:r>
            <a:r>
              <a:rPr lang="sk-SK" sz="4800" dirty="0" err="1"/>
              <a:t>Lva</a:t>
            </a:r>
            <a:r>
              <a:rPr lang="sk-SK" sz="4800" dirty="0"/>
              <a:t> </a:t>
            </a:r>
            <a:r>
              <a:rPr lang="sk-SK" sz="4800" dirty="0" err="1"/>
              <a:t>Vygoského</a:t>
            </a:r>
            <a:r>
              <a:rPr lang="sk-SK" sz="4800" dirty="0"/>
              <a:t>, </a:t>
            </a:r>
            <a:r>
              <a:rPr lang="sk-SK" sz="4800" dirty="0" err="1"/>
              <a:t>pokud</a:t>
            </a:r>
            <a:r>
              <a:rPr lang="sk-SK" sz="4800" dirty="0"/>
              <a:t> </a:t>
            </a:r>
            <a:r>
              <a:rPr lang="sk-SK" sz="4800" dirty="0" err="1"/>
              <a:t>jde</a:t>
            </a:r>
            <a:r>
              <a:rPr lang="sk-SK" sz="4800" dirty="0"/>
              <a:t> o </a:t>
            </a:r>
            <a:r>
              <a:rPr lang="sk-SK" sz="4800" dirty="0" err="1"/>
              <a:t>kognitivní</a:t>
            </a:r>
            <a:r>
              <a:rPr lang="sk-SK" sz="4800" dirty="0"/>
              <a:t> vývoj</a:t>
            </a:r>
            <a:r>
              <a:rPr lang="sk-SK" sz="4800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endParaRPr lang="sk-SK" sz="4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sk-SK" sz="4800" dirty="0" err="1" smtClean="0"/>
              <a:t>Vysvětlete</a:t>
            </a:r>
            <a:r>
              <a:rPr lang="sk-SK" sz="4800" dirty="0" smtClean="0"/>
              <a:t> </a:t>
            </a:r>
            <a:r>
              <a:rPr lang="sk-SK" sz="4800" dirty="0"/>
              <a:t>pojem </a:t>
            </a:r>
            <a:r>
              <a:rPr lang="sk-SK" sz="4800" dirty="0" err="1"/>
              <a:t>konstruktivismus</a:t>
            </a:r>
            <a:r>
              <a:rPr lang="sk-SK" sz="4800" dirty="0"/>
              <a:t> </a:t>
            </a:r>
            <a:r>
              <a:rPr lang="sk-SK" sz="4800" dirty="0" err="1"/>
              <a:t>ve</a:t>
            </a:r>
            <a:r>
              <a:rPr lang="sk-SK" sz="4800" dirty="0"/>
              <a:t> </a:t>
            </a:r>
            <a:r>
              <a:rPr lang="sk-SK" sz="4800" dirty="0" err="1"/>
              <a:t>vzdělávání</a:t>
            </a:r>
            <a:r>
              <a:rPr lang="sk-SK" sz="4800" dirty="0"/>
              <a:t>.</a:t>
            </a:r>
            <a:endParaRPr lang="cs-CZ" sz="4800" dirty="0"/>
          </a:p>
          <a:p>
            <a:pPr marL="514350" lvl="0" indent="-514350">
              <a:buFont typeface="+mj-lt"/>
              <a:buAutoNum type="arabicPeriod"/>
            </a:pPr>
            <a:endParaRPr lang="sk-SK" sz="4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sk-SK" sz="4800" dirty="0" err="1" smtClean="0"/>
              <a:t>Jmenujte</a:t>
            </a:r>
            <a:r>
              <a:rPr lang="sk-SK" sz="4800" dirty="0" smtClean="0"/>
              <a:t> </a:t>
            </a:r>
            <a:r>
              <a:rPr lang="sk-SK" sz="4800" dirty="0"/>
              <a:t>jednotlivá </a:t>
            </a:r>
            <a:r>
              <a:rPr lang="sk-SK" sz="4800" dirty="0" err="1"/>
              <a:t>stádia</a:t>
            </a:r>
            <a:r>
              <a:rPr lang="sk-SK" sz="4800" dirty="0"/>
              <a:t> vývoje </a:t>
            </a:r>
            <a:r>
              <a:rPr lang="sk-SK" sz="4800" dirty="0" err="1"/>
              <a:t>podle</a:t>
            </a:r>
            <a:r>
              <a:rPr lang="sk-SK" sz="4800" dirty="0"/>
              <a:t> Erika </a:t>
            </a:r>
            <a:r>
              <a:rPr lang="sk-SK" sz="4800" dirty="0" err="1"/>
              <a:t>Ericksona</a:t>
            </a:r>
            <a:r>
              <a:rPr lang="sk-SK" sz="4800" dirty="0"/>
              <a:t> a </a:t>
            </a:r>
            <a:r>
              <a:rPr lang="sk-SK" sz="4800" dirty="0" err="1"/>
              <a:t>jejich</a:t>
            </a:r>
            <a:r>
              <a:rPr lang="sk-SK" sz="4800" dirty="0"/>
              <a:t> hlavní </a:t>
            </a:r>
            <a:r>
              <a:rPr lang="sk-SK" sz="4800" dirty="0" err="1"/>
              <a:t>psychosociální</a:t>
            </a:r>
            <a:r>
              <a:rPr lang="sk-SK" sz="4800" dirty="0"/>
              <a:t> úkoly.</a:t>
            </a:r>
            <a:endParaRPr lang="cs-CZ" sz="4800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0"/>
            <a:endParaRPr lang="sk-SK" dirty="0" smtClean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724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Předmět vývojové psychologie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dirty="0" smtClean="0"/>
              <a:t>studium </a:t>
            </a:r>
            <a:r>
              <a:rPr lang="cs-CZ" dirty="0"/>
              <a:t>změn v prožívání a chování člověka od jeho početí až po </a:t>
            </a:r>
            <a:r>
              <a:rPr lang="cs-CZ" dirty="0" smtClean="0"/>
              <a:t>smrt</a:t>
            </a:r>
          </a:p>
          <a:p>
            <a:r>
              <a:rPr lang="cs-CZ" dirty="0" smtClean="0"/>
              <a:t>ve </a:t>
            </a:r>
            <a:r>
              <a:rPr lang="cs-CZ" dirty="0"/>
              <a:t>svých počátcích se zaměřovala především na dětský </a:t>
            </a:r>
            <a:r>
              <a:rPr lang="cs-CZ" dirty="0" smtClean="0"/>
              <a:t>věk</a:t>
            </a:r>
          </a:p>
          <a:p>
            <a:r>
              <a:rPr lang="cs-CZ" dirty="0" smtClean="0"/>
              <a:t>postupně </a:t>
            </a:r>
            <a:r>
              <a:rPr lang="cs-CZ" dirty="0"/>
              <a:t>rozšířila svůj zájem na celé období lidského </a:t>
            </a:r>
            <a:r>
              <a:rPr lang="cs-CZ" dirty="0" smtClean="0"/>
              <a:t>života</a:t>
            </a:r>
          </a:p>
          <a:p>
            <a:pPr marL="0" indent="0" algn="ctr">
              <a:buNone/>
            </a:pPr>
            <a:r>
              <a:rPr lang="cs-CZ" dirty="0" smtClean="0"/>
              <a:t>Prenatální období</a:t>
            </a:r>
          </a:p>
          <a:p>
            <a:pPr marL="0" indent="0" algn="ctr">
              <a:buNone/>
            </a:pPr>
            <a:r>
              <a:rPr lang="cs-CZ" dirty="0" smtClean="0"/>
              <a:t>Stáří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030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člověka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Růst, změny</a:t>
            </a:r>
          </a:p>
          <a:p>
            <a:r>
              <a:rPr lang="cs-CZ" dirty="0" smtClean="0"/>
              <a:t>Vývojový pohyb – prolíná se v procesech biologických, kognitivních, citových, sociálních</a:t>
            </a:r>
          </a:p>
          <a:p>
            <a:r>
              <a:rPr lang="cs-CZ" dirty="0" smtClean="0"/>
              <a:t>Evoluce/involuce</a:t>
            </a:r>
          </a:p>
          <a:p>
            <a:r>
              <a:rPr lang="cs-CZ" dirty="0" smtClean="0"/>
              <a:t>Klíčová období, senzitivní období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481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probíhá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Roviny vývoje – obecné a </a:t>
            </a:r>
            <a:r>
              <a:rPr lang="cs-CZ" dirty="0" err="1" smtClean="0"/>
              <a:t>invidividuální</a:t>
            </a:r>
            <a:r>
              <a:rPr lang="cs-CZ" dirty="0" smtClean="0"/>
              <a:t> změny</a:t>
            </a:r>
          </a:p>
          <a:p>
            <a:endParaRPr lang="cs-CZ" dirty="0" smtClean="0"/>
          </a:p>
          <a:p>
            <a:r>
              <a:rPr lang="cs-CZ" dirty="0" smtClean="0"/>
              <a:t>Rovnice vývoje:  zrání + učení = vývoj</a:t>
            </a:r>
          </a:p>
          <a:p>
            <a:endParaRPr lang="cs-CZ" dirty="0" smtClean="0"/>
          </a:p>
          <a:p>
            <a:r>
              <a:rPr lang="cs-CZ" dirty="0" smtClean="0"/>
              <a:t>Co není vývoj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8326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Činitelé vývoje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Dědičnost – </a:t>
            </a:r>
            <a:r>
              <a:rPr lang="cs-CZ" dirty="0" err="1" smtClean="0"/>
              <a:t>nature</a:t>
            </a:r>
            <a:r>
              <a:rPr lang="cs-CZ" dirty="0" smtClean="0"/>
              <a:t> </a:t>
            </a:r>
          </a:p>
          <a:p>
            <a:pPr marL="457200" lvl="1" indent="0">
              <a:buNone/>
            </a:pPr>
            <a:r>
              <a:rPr lang="cs-CZ" dirty="0" smtClean="0"/>
              <a:t>					viz determinace</a:t>
            </a:r>
          </a:p>
          <a:p>
            <a:r>
              <a:rPr lang="cs-CZ" dirty="0" smtClean="0"/>
              <a:t>Prostředí - </a:t>
            </a:r>
            <a:r>
              <a:rPr lang="cs-CZ" dirty="0" err="1" smtClean="0"/>
              <a:t>nurture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Nový proud – humanistická psychologie:</a:t>
            </a:r>
          </a:p>
          <a:p>
            <a:r>
              <a:rPr lang="sk-SK" dirty="0" err="1" smtClean="0"/>
              <a:t>Sebeaktualizační</a:t>
            </a:r>
            <a:r>
              <a:rPr lang="sk-SK" dirty="0" smtClean="0"/>
              <a:t> </a:t>
            </a:r>
          </a:p>
          <a:p>
            <a:pPr marL="0" indent="0">
              <a:buNone/>
            </a:pPr>
            <a:r>
              <a:rPr lang="sk-SK" dirty="0" smtClean="0"/>
              <a:t>	( </a:t>
            </a:r>
            <a:r>
              <a:rPr lang="sk-SK" dirty="0" err="1" smtClean="0"/>
              <a:t>resilience</a:t>
            </a:r>
            <a:r>
              <a:rPr lang="sk-SK" dirty="0" smtClean="0"/>
              <a:t>, </a:t>
            </a:r>
            <a:r>
              <a:rPr lang="sk-SK" dirty="0" err="1" smtClean="0"/>
              <a:t>hardinnes</a:t>
            </a:r>
            <a:r>
              <a:rPr lang="sk-SK" dirty="0" smtClean="0"/>
              <a:t>, </a:t>
            </a:r>
            <a:r>
              <a:rPr lang="sk-SK" dirty="0" err="1" smtClean="0"/>
              <a:t>self-efficasy</a:t>
            </a:r>
            <a:r>
              <a:rPr lang="sk-SK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4575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err="1"/>
              <a:t>Kognitivní</a:t>
            </a:r>
            <a:r>
              <a:rPr lang="sk-SK" b="1" dirty="0"/>
              <a:t> vývoj </a:t>
            </a:r>
            <a:r>
              <a:rPr lang="sk-SK" b="1" dirty="0" err="1"/>
              <a:t>podle</a:t>
            </a:r>
            <a:r>
              <a:rPr lang="sk-SK" b="1" dirty="0"/>
              <a:t> </a:t>
            </a:r>
            <a:r>
              <a:rPr lang="sk-SK" b="1" dirty="0" err="1"/>
              <a:t>Jeana</a:t>
            </a:r>
            <a:r>
              <a:rPr lang="sk-SK" b="1" dirty="0"/>
              <a:t> </a:t>
            </a:r>
            <a:r>
              <a:rPr lang="sk-SK" b="1" dirty="0" err="1"/>
              <a:t>Piageta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dítě</a:t>
            </a:r>
            <a:r>
              <a:rPr lang="sk-SK" dirty="0"/>
              <a:t> postupuje od </a:t>
            </a:r>
            <a:r>
              <a:rPr lang="sk-SK" dirty="0" err="1"/>
              <a:t>jednodušších</a:t>
            </a:r>
            <a:r>
              <a:rPr lang="sk-SK" dirty="0"/>
              <a:t> </a:t>
            </a:r>
            <a:r>
              <a:rPr lang="sk-SK" dirty="0" err="1"/>
              <a:t>strategií</a:t>
            </a:r>
            <a:r>
              <a:rPr lang="sk-SK" dirty="0"/>
              <a:t> až k </a:t>
            </a:r>
            <a:r>
              <a:rPr lang="sk-SK" dirty="0" err="1"/>
              <a:t>těm</a:t>
            </a:r>
            <a:r>
              <a:rPr lang="sk-SK" dirty="0"/>
              <a:t> </a:t>
            </a:r>
            <a:r>
              <a:rPr lang="sk-SK" dirty="0" err="1" smtClean="0"/>
              <a:t>nejsložitějším</a:t>
            </a:r>
            <a:r>
              <a:rPr lang="sk-SK" dirty="0" smtClean="0"/>
              <a:t> – </a:t>
            </a:r>
            <a:r>
              <a:rPr lang="sk-SK" dirty="0" err="1" smtClean="0"/>
              <a:t>interakce</a:t>
            </a:r>
            <a:r>
              <a:rPr lang="sk-SK" dirty="0" smtClean="0"/>
              <a:t>, aktivita</a:t>
            </a:r>
          </a:p>
          <a:p>
            <a:r>
              <a:rPr lang="sk-SK" dirty="0" err="1" smtClean="0"/>
              <a:t>čtyři</a:t>
            </a:r>
            <a:r>
              <a:rPr lang="sk-SK" dirty="0" smtClean="0"/>
              <a:t> </a:t>
            </a:r>
            <a:r>
              <a:rPr lang="sk-SK" dirty="0" err="1" smtClean="0"/>
              <a:t>stádia</a:t>
            </a:r>
            <a:r>
              <a:rPr lang="sk-SK" dirty="0" smtClean="0"/>
              <a:t>: </a:t>
            </a:r>
            <a:r>
              <a:rPr lang="sk-SK" dirty="0" err="1" smtClean="0"/>
              <a:t>senzomotorické</a:t>
            </a:r>
            <a:r>
              <a:rPr lang="sk-SK" dirty="0" smtClean="0"/>
              <a:t>, </a:t>
            </a:r>
            <a:r>
              <a:rPr lang="sk-SK" dirty="0" err="1" smtClean="0"/>
              <a:t>předoperační</a:t>
            </a:r>
            <a:r>
              <a:rPr lang="sk-SK" dirty="0" smtClean="0"/>
              <a:t>, </a:t>
            </a:r>
            <a:r>
              <a:rPr lang="sk-SK" dirty="0" err="1" smtClean="0"/>
              <a:t>konkrétních</a:t>
            </a:r>
            <a:r>
              <a:rPr lang="sk-SK" dirty="0" smtClean="0"/>
              <a:t> </a:t>
            </a:r>
            <a:r>
              <a:rPr lang="sk-SK" dirty="0" err="1"/>
              <a:t>operací</a:t>
            </a:r>
            <a:r>
              <a:rPr lang="sk-SK" dirty="0"/>
              <a:t> a </a:t>
            </a:r>
            <a:r>
              <a:rPr lang="sk-SK" dirty="0" err="1" smtClean="0"/>
              <a:t>formálních</a:t>
            </a:r>
            <a:r>
              <a:rPr lang="sk-SK" dirty="0" smtClean="0"/>
              <a:t> </a:t>
            </a:r>
            <a:r>
              <a:rPr lang="sk-SK" dirty="0" err="1" smtClean="0"/>
              <a:t>operací</a:t>
            </a:r>
            <a:endParaRPr lang="sk-SK" dirty="0" smtClean="0"/>
          </a:p>
          <a:p>
            <a:r>
              <a:rPr lang="sk-SK" dirty="0" err="1" smtClean="0"/>
              <a:t>Centrace</a:t>
            </a:r>
            <a:r>
              <a:rPr lang="sk-SK" dirty="0" smtClean="0"/>
              <a:t>, Ireverzibilita</a:t>
            </a:r>
          </a:p>
          <a:p>
            <a:r>
              <a:rPr lang="sk-SK" dirty="0" err="1" smtClean="0"/>
              <a:t>Kognitivní</a:t>
            </a:r>
            <a:r>
              <a:rPr lang="sk-SK" dirty="0" smtClean="0"/>
              <a:t> pochody – </a:t>
            </a:r>
            <a:r>
              <a:rPr lang="sk-SK" dirty="0" err="1" smtClean="0"/>
              <a:t>asimilace</a:t>
            </a:r>
            <a:r>
              <a:rPr lang="sk-SK" dirty="0" smtClean="0"/>
              <a:t> /</a:t>
            </a:r>
            <a:r>
              <a:rPr lang="sk-SK" dirty="0" err="1" smtClean="0"/>
              <a:t>akomodace</a:t>
            </a:r>
            <a:r>
              <a:rPr lang="sk-SK" dirty="0" smtClean="0"/>
              <a:t>, </a:t>
            </a:r>
            <a:r>
              <a:rPr lang="sk-SK" dirty="0" err="1" smtClean="0"/>
              <a:t>ekvilibrace</a:t>
            </a:r>
            <a:endParaRPr lang="sk-SK" dirty="0" smtClean="0"/>
          </a:p>
          <a:p>
            <a:r>
              <a:rPr lang="sk-SK" dirty="0" err="1" smtClean="0"/>
              <a:t>Zrání</a:t>
            </a:r>
            <a:r>
              <a:rPr lang="sk-SK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908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Morální vývoj podle Jeana </a:t>
            </a:r>
            <a:r>
              <a:rPr lang="cs-CZ" dirty="0" err="1" smtClean="0"/>
              <a:t>Piageta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heteronomní morálka</a:t>
            </a:r>
          </a:p>
          <a:p>
            <a:r>
              <a:rPr lang="sk-SK" dirty="0" err="1"/>
              <a:t>rovnostářský</a:t>
            </a:r>
            <a:r>
              <a:rPr lang="sk-SK" dirty="0"/>
              <a:t> </a:t>
            </a:r>
            <a:r>
              <a:rPr lang="sk-SK" dirty="0" err="1" smtClean="0"/>
              <a:t>fanatismus</a:t>
            </a:r>
            <a:endParaRPr lang="sk-SK" dirty="0" smtClean="0"/>
          </a:p>
          <a:p>
            <a:r>
              <a:rPr lang="sk-SK" dirty="0" err="1" smtClean="0"/>
              <a:t>autonomní</a:t>
            </a:r>
            <a:r>
              <a:rPr lang="sk-SK" dirty="0" smtClean="0"/>
              <a:t> </a:t>
            </a:r>
            <a:r>
              <a:rPr lang="sk-SK" dirty="0"/>
              <a:t>morálka </a:t>
            </a:r>
            <a:endParaRPr lang="cs-CZ" dirty="0" smtClean="0"/>
          </a:p>
          <a:p>
            <a:endParaRPr lang="cs-CZ" dirty="0" smtClean="0"/>
          </a:p>
          <a:p>
            <a:r>
              <a:rPr lang="sk-SK" dirty="0" err="1"/>
              <a:t>Piagetův</a:t>
            </a:r>
            <a:r>
              <a:rPr lang="sk-SK" dirty="0"/>
              <a:t> </a:t>
            </a:r>
            <a:r>
              <a:rPr lang="sk-SK" dirty="0" err="1"/>
              <a:t>žák</a:t>
            </a:r>
            <a:r>
              <a:rPr lang="sk-SK" dirty="0"/>
              <a:t> </a:t>
            </a:r>
            <a:r>
              <a:rPr lang="sk-SK" dirty="0" err="1"/>
              <a:t>Lawrence</a:t>
            </a:r>
            <a:r>
              <a:rPr lang="sk-SK" dirty="0"/>
              <a:t> </a:t>
            </a:r>
            <a:r>
              <a:rPr lang="sk-SK" dirty="0" err="1"/>
              <a:t>Kohlberg</a:t>
            </a:r>
            <a:r>
              <a:rPr lang="sk-SK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6640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Vygotskij</a:t>
            </a:r>
            <a:r>
              <a:rPr lang="sk-SK" dirty="0"/>
              <a:t> a jeho </a:t>
            </a:r>
            <a:r>
              <a:rPr lang="sk-SK" dirty="0" err="1"/>
              <a:t>pojetí</a:t>
            </a:r>
            <a:r>
              <a:rPr lang="sk-SK" dirty="0"/>
              <a:t>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Sdílené učení</a:t>
            </a:r>
          </a:p>
          <a:p>
            <a:endParaRPr lang="cs-CZ" dirty="0" smtClean="0"/>
          </a:p>
          <a:p>
            <a:r>
              <a:rPr lang="cs-CZ" dirty="0" smtClean="0"/>
              <a:t>Zóna nejbližšího vývoje</a:t>
            </a:r>
          </a:p>
          <a:p>
            <a:endParaRPr lang="cs-CZ" dirty="0" smtClean="0"/>
          </a:p>
          <a:p>
            <a:r>
              <a:rPr lang="cs-CZ" dirty="0" smtClean="0"/>
              <a:t>Urychlení rozumového vývoje</a:t>
            </a:r>
          </a:p>
          <a:p>
            <a:endParaRPr lang="cs-CZ" dirty="0" smtClean="0"/>
          </a:p>
          <a:p>
            <a:r>
              <a:rPr lang="cs-CZ" dirty="0" smtClean="0"/>
              <a:t>„Americká otázka“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co je dříve – učení nebo zrání?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479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Konstruktivismus ve vývojové psychologii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Jean</a:t>
            </a:r>
            <a:r>
              <a:rPr lang="sk-SK" dirty="0"/>
              <a:t> </a:t>
            </a:r>
            <a:r>
              <a:rPr lang="sk-SK" dirty="0" err="1"/>
              <a:t>Piaget</a:t>
            </a:r>
            <a:r>
              <a:rPr lang="sk-SK" dirty="0"/>
              <a:t> a Lev </a:t>
            </a:r>
            <a:r>
              <a:rPr lang="sk-SK" dirty="0" err="1"/>
              <a:t>Vygotskij</a:t>
            </a:r>
            <a:r>
              <a:rPr lang="sk-SK" dirty="0"/>
              <a:t> </a:t>
            </a:r>
            <a:endParaRPr lang="sk-SK" dirty="0" smtClean="0"/>
          </a:p>
          <a:p>
            <a:r>
              <a:rPr lang="sk-SK" dirty="0" err="1" smtClean="0"/>
              <a:t>nejvhodnější</a:t>
            </a:r>
            <a:r>
              <a:rPr lang="sk-SK" dirty="0" smtClean="0"/>
              <a:t> </a:t>
            </a:r>
            <a:r>
              <a:rPr lang="sk-SK" dirty="0" err="1"/>
              <a:t>pojetí</a:t>
            </a:r>
            <a:r>
              <a:rPr lang="sk-SK" dirty="0"/>
              <a:t> učení a </a:t>
            </a:r>
            <a:r>
              <a:rPr lang="sk-SK" dirty="0" err="1" smtClean="0"/>
              <a:t>vyučování</a:t>
            </a:r>
            <a:r>
              <a:rPr lang="sk-SK" dirty="0" smtClean="0"/>
              <a:t> dnešní doby</a:t>
            </a:r>
          </a:p>
          <a:p>
            <a:r>
              <a:rPr lang="sk-SK" dirty="0" err="1" smtClean="0"/>
              <a:t>Sociální</a:t>
            </a:r>
            <a:r>
              <a:rPr lang="sk-SK" dirty="0" smtClean="0"/>
              <a:t> </a:t>
            </a:r>
            <a:r>
              <a:rPr lang="sk-SK" dirty="0" err="1" smtClean="0"/>
              <a:t>konstruktivismus</a:t>
            </a:r>
            <a:endParaRPr lang="sk-SK" dirty="0" smtClean="0"/>
          </a:p>
          <a:p>
            <a:r>
              <a:rPr lang="sk-SK" dirty="0" err="1" smtClean="0"/>
              <a:t>prekoncepty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5096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258</Words>
  <Application>Microsoft Office PowerPoint</Application>
  <PresentationFormat>Předvádění na obrazovce (4:3)</PresentationFormat>
  <Paragraphs>104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Vývojová psychologie</vt:lpstr>
      <vt:lpstr>Předmět vývojové psychologie </vt:lpstr>
      <vt:lpstr>Vývoj člověka</vt:lpstr>
      <vt:lpstr>Jak probíhá vývoj</vt:lpstr>
      <vt:lpstr>Činitelé vývoje</vt:lpstr>
      <vt:lpstr>Kognitivní vývoj podle Jeana Piageta </vt:lpstr>
      <vt:lpstr>Morální vývoj podle Jeana Piageta</vt:lpstr>
      <vt:lpstr>Vygotskij a jeho pojetí učení</vt:lpstr>
      <vt:lpstr>Konstruktivismus ve vývojové psychologii</vt:lpstr>
      <vt:lpstr>Periodizace psychického vývoje</vt:lpstr>
      <vt:lpstr>Osm věků člověka</vt:lpstr>
      <vt:lpstr>Adolescence</vt:lpstr>
      <vt:lpstr>James Marcia – hledání identity</vt:lpstr>
      <vt:lpstr>Kontrolní otázky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</dc:title>
  <dc:creator>Uzivatel</dc:creator>
  <cp:lastModifiedBy>ff-lektor</cp:lastModifiedBy>
  <cp:revision>11</cp:revision>
  <dcterms:created xsi:type="dcterms:W3CDTF">2016-10-10T09:29:28Z</dcterms:created>
  <dcterms:modified xsi:type="dcterms:W3CDTF">2017-11-11T09:32:36Z</dcterms:modified>
</cp:coreProperties>
</file>