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03" r:id="rId3"/>
    <p:sldId id="258" r:id="rId4"/>
    <p:sldId id="292" r:id="rId5"/>
    <p:sldId id="293" r:id="rId6"/>
    <p:sldId id="294" r:id="rId7"/>
    <p:sldId id="304" r:id="rId8"/>
    <p:sldId id="259" r:id="rId9"/>
    <p:sldId id="298" r:id="rId10"/>
    <p:sldId id="305" r:id="rId11"/>
    <p:sldId id="291" r:id="rId12"/>
    <p:sldId id="260" r:id="rId13"/>
    <p:sldId id="308" r:id="rId14"/>
    <p:sldId id="262" r:id="rId15"/>
    <p:sldId id="320" r:id="rId16"/>
    <p:sldId id="264" r:id="rId17"/>
    <p:sldId id="310" r:id="rId18"/>
    <p:sldId id="322" r:id="rId19"/>
    <p:sldId id="267" r:id="rId20"/>
    <p:sldId id="312" r:id="rId21"/>
    <p:sldId id="313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315" r:id="rId33"/>
    <p:sldId id="316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318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2E30C-CCBC-465D-8452-2CB260DE39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DF1A-2F93-4115-A74D-B0B29EE6CF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38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DF1A-2F93-4115-A74D-B0B29EE6CF5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074EF-16BD-4AFA-AD8A-9B8E3413E6F7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2CB6-ABDF-4F4F-BB83-6D0507394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A96Fba-WHk" TargetMode="External"/><Relationship Id="rId2" Type="http://schemas.openxmlformats.org/officeDocument/2006/relationships/hyperlink" Target="http://www.youtube.com/watch?v=y-g2OmRXb0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0034" y="1124744"/>
            <a:ext cx="8229600" cy="3744416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latin typeface="Corbel" pitchFamily="34" charset="0"/>
              </a:rPr>
              <a:t>BEHAVIORISMUS</a:t>
            </a:r>
            <a:br>
              <a:rPr lang="cs-CZ" sz="8000" b="1" dirty="0" smtClean="0">
                <a:latin typeface="Corbel" pitchFamily="34" charset="0"/>
              </a:rPr>
            </a:br>
            <a:r>
              <a:rPr lang="cs-CZ" dirty="0" smtClean="0">
                <a:latin typeface="Corbel" pitchFamily="34" charset="0"/>
              </a:rPr>
              <a:t>a KOGNITIVNÍ PŘÍSTUP</a:t>
            </a:r>
            <a:endParaRPr lang="cs-CZ" sz="80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John Watson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altLang="cs-CZ" sz="2600" smtClean="0"/>
              <a:t>využil objevy Pavlova a Thorndika a založil behaviorismus (S-R teorie) -  jeho myšlenky jsou notoricky známé – včetně jeho pokusů na malém chlapci Albertovi, kterému napodmiňoval strach z chlupatých předmětů… </a:t>
            </a:r>
          </a:p>
          <a:p>
            <a:r>
              <a:rPr lang="cs-CZ" altLang="cs-CZ" sz="2600" smtClean="0"/>
              <a:t>Podle něj a jeho následovníků je mysl člověka pouhá „black box“, do níž nelze nahlédnout a proto je nevědecké se jí zabývat. Psychologie má být správně vědou o chování člověka, protože pouze to lze pozorovat, měřit a měnit</a:t>
            </a:r>
            <a:r>
              <a:rPr lang="cs-CZ" altLang="cs-CZ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016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18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588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cs-CZ" b="1" dirty="0" smtClean="0">
                <a:latin typeface="Corbel" pitchFamily="34" charset="0"/>
              </a:rPr>
              <a:t>JOHN WATSON</a:t>
            </a:r>
          </a:p>
        </p:txBody>
      </p:sp>
      <p:pic>
        <p:nvPicPr>
          <p:cNvPr id="4" name="Obrázek 3" descr="little-alb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4815225" cy="4500594"/>
          </a:xfrm>
          <a:prstGeom prst="rect">
            <a:avLst/>
          </a:prstGeom>
        </p:spPr>
      </p:pic>
      <p:pic>
        <p:nvPicPr>
          <p:cNvPr id="5" name="Obrázek 4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285860"/>
            <a:ext cx="3071834" cy="415837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592933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Krajní hledisko determinace psychiky – jakékoliv dítě lze ovlivnit jakýmkoliv směrem – bez ohledu na dědičnost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8045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B.F. </a:t>
            </a:r>
            <a:r>
              <a:rPr lang="cs-CZ" altLang="cs-CZ" dirty="0" err="1" smtClean="0"/>
              <a:t>Skinner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b="1" dirty="0">
                <a:latin typeface="Corbel" pitchFamily="34" charset="0"/>
              </a:rPr>
              <a:t>NEOBEHAVEORISMUS</a:t>
            </a:r>
            <a:r>
              <a:rPr lang="cs-CZ" altLang="cs-CZ" dirty="0" smtClean="0"/>
              <a:t> </a:t>
            </a:r>
          </a:p>
        </p:txBody>
      </p:sp>
      <p:sp>
        <p:nvSpPr>
          <p:cNvPr id="1013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jako hlavní metodu k podpoře učení doporučoval odměny v podobě sociální (především pochvalu)</a:t>
            </a:r>
          </a:p>
          <a:p>
            <a:r>
              <a:rPr lang="cs-CZ" altLang="cs-CZ" smtClean="0"/>
              <a:t>proces učení zkoumal podobně jako Thorndike v laboratořích na chování zvířat v tzv. Skinner boxech  (krysy, holubi atd.)..  Vytvořil teorii učení, která popisuje, jak proces učení probíhá, jde tedy o </a:t>
            </a:r>
            <a:r>
              <a:rPr lang="cs-CZ" altLang="cs-CZ" i="1" smtClean="0"/>
              <a:t>deskriptivní teorii. 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7424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B.F. Skinner </a:t>
            </a:r>
          </a:p>
        </p:txBody>
      </p:sp>
      <p:pic>
        <p:nvPicPr>
          <p:cNvPr id="4" name="Obrázek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3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RESPONDENTNÍ A OPERANTNÍ CHOVÁNÍ</a:t>
            </a:r>
            <a:endParaRPr lang="cs-CZ" altLang="cs-CZ" sz="3600" dirty="0" smtClean="0"/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900" dirty="0" err="1" smtClean="0"/>
              <a:t>Skinner</a:t>
            </a:r>
            <a:r>
              <a:rPr lang="cs-CZ" altLang="cs-CZ" sz="2900" dirty="0" smtClean="0"/>
              <a:t> rozlišil</a:t>
            </a:r>
            <a:r>
              <a:rPr lang="cs-CZ" altLang="cs-CZ" sz="2900" i="1" dirty="0" smtClean="0"/>
              <a:t> </a:t>
            </a:r>
            <a:r>
              <a:rPr lang="cs-CZ" altLang="cs-CZ" sz="2900" i="1" dirty="0" err="1" smtClean="0"/>
              <a:t>respondentní</a:t>
            </a:r>
            <a:r>
              <a:rPr lang="cs-CZ" altLang="cs-CZ" sz="2900" i="1" dirty="0" smtClean="0"/>
              <a:t> chování, </a:t>
            </a:r>
            <a:r>
              <a:rPr lang="cs-CZ" altLang="cs-CZ" sz="2900" dirty="0" smtClean="0"/>
              <a:t>kdy organismus reaguje na odezvy okolí a</a:t>
            </a:r>
            <a:r>
              <a:rPr lang="cs-CZ" altLang="cs-CZ" sz="2900" i="1" dirty="0" smtClean="0"/>
              <a:t> </a:t>
            </a:r>
            <a:r>
              <a:rPr lang="cs-CZ" altLang="cs-CZ" sz="2900" i="1" dirty="0" smtClean="0">
                <a:solidFill>
                  <a:srgbClr val="FF0000"/>
                </a:solidFill>
              </a:rPr>
              <a:t>operantní chování , </a:t>
            </a:r>
            <a:r>
              <a:rPr lang="cs-CZ" altLang="cs-CZ" sz="2900" dirty="0" smtClean="0">
                <a:solidFill>
                  <a:srgbClr val="FF0000"/>
                </a:solidFill>
              </a:rPr>
              <a:t>které je určováno svými důsledky</a:t>
            </a:r>
            <a:r>
              <a:rPr lang="cs-CZ" altLang="cs-CZ" sz="2900" dirty="0" smtClean="0"/>
              <a:t>. </a:t>
            </a:r>
          </a:p>
          <a:p>
            <a:r>
              <a:rPr lang="cs-CZ" altLang="cs-CZ" sz="2900" dirty="0" smtClean="0"/>
              <a:t>U </a:t>
            </a:r>
            <a:r>
              <a:rPr lang="cs-CZ" altLang="cs-CZ" sz="2900" dirty="0" smtClean="0">
                <a:solidFill>
                  <a:srgbClr val="FF0000"/>
                </a:solidFill>
              </a:rPr>
              <a:t>operantního chování </a:t>
            </a:r>
            <a:r>
              <a:rPr lang="cs-CZ" altLang="cs-CZ" sz="2900" dirty="0" smtClean="0"/>
              <a:t>nejde </a:t>
            </a:r>
            <a:r>
              <a:rPr lang="cs-CZ" altLang="cs-CZ" sz="2900" dirty="0" smtClean="0"/>
              <a:t>o kauzální vztah jako u </a:t>
            </a:r>
            <a:r>
              <a:rPr lang="cs-CZ" altLang="cs-CZ" sz="2900" dirty="0" err="1" smtClean="0"/>
              <a:t>respondentního</a:t>
            </a:r>
            <a:r>
              <a:rPr lang="cs-CZ" altLang="cs-CZ" sz="2900" dirty="0" smtClean="0"/>
              <a:t> chování, ale o vztah </a:t>
            </a:r>
            <a:r>
              <a:rPr lang="cs-CZ" altLang="cs-CZ" sz="2900" dirty="0" smtClean="0">
                <a:solidFill>
                  <a:srgbClr val="FF0000"/>
                </a:solidFill>
              </a:rPr>
              <a:t>finální. </a:t>
            </a:r>
          </a:p>
          <a:p>
            <a:r>
              <a:rPr lang="cs-CZ" altLang="cs-CZ" sz="2900" dirty="0" smtClean="0"/>
              <a:t>Organismus se naučí nějakému chování tehdy, když má toto chování pozitivní odezvu – tomu říká </a:t>
            </a:r>
            <a:r>
              <a:rPr lang="cs-CZ" altLang="cs-CZ" sz="2900" dirty="0" err="1" smtClean="0"/>
              <a:t>Skinner</a:t>
            </a:r>
            <a:r>
              <a:rPr lang="cs-CZ" altLang="cs-CZ" sz="2900" dirty="0" smtClean="0"/>
              <a:t> </a:t>
            </a:r>
            <a:r>
              <a:rPr lang="cs-CZ" altLang="cs-CZ" sz="2900" dirty="0" smtClean="0">
                <a:solidFill>
                  <a:srgbClr val="FF0000"/>
                </a:solidFill>
              </a:rPr>
              <a:t>posilování. </a:t>
            </a:r>
          </a:p>
        </p:txBody>
      </p:sp>
    </p:spTree>
    <p:extLst>
      <p:ext uri="{BB962C8B-B14F-4D97-AF65-F5344CB8AC3E}">
        <p14:creationId xmlns:p14="http://schemas.microsoft.com/office/powerpoint/2010/main" val="949086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atin typeface="Corbel" pitchFamily="34" charset="0"/>
              </a:rPr>
              <a:t>ODMĚNY A TRESTY</a:t>
            </a:r>
            <a:endParaRPr lang="cs-CZ" sz="4800" b="1" dirty="0">
              <a:latin typeface="Corbe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1802" y="1844824"/>
            <a:ext cx="6072198" cy="5013176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orbel" pitchFamily="34" charset="0"/>
              </a:rPr>
              <a:t>Pozitivní posílení – přijde něco příjemného</a:t>
            </a:r>
          </a:p>
          <a:p>
            <a:r>
              <a:rPr lang="cs-CZ" sz="2800" dirty="0" smtClean="0">
                <a:latin typeface="Corbel" pitchFamily="34" charset="0"/>
              </a:rPr>
              <a:t>Negativní posílení – odebere se něco nepříjemného</a:t>
            </a:r>
          </a:p>
          <a:p>
            <a:r>
              <a:rPr lang="cs-CZ" sz="2800" dirty="0" smtClean="0">
                <a:latin typeface="Corbel" pitchFamily="34" charset="0"/>
              </a:rPr>
              <a:t>Trest 1 – přijde něco nepříjemného</a:t>
            </a:r>
          </a:p>
          <a:p>
            <a:r>
              <a:rPr lang="cs-CZ" sz="2800" dirty="0" smtClean="0">
                <a:latin typeface="Corbel" pitchFamily="34" charset="0"/>
              </a:rPr>
              <a:t>Trest 2 – odebere se něco příjemného</a:t>
            </a:r>
          </a:p>
          <a:p>
            <a:endParaRPr lang="cs-CZ" sz="2800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Corbel" pitchFamily="34" charset="0"/>
              </a:rPr>
              <a:t>Výhody a nevýhody odměn a trestů</a:t>
            </a:r>
          </a:p>
          <a:p>
            <a:pPr marL="0" indent="0">
              <a:buNone/>
            </a:pPr>
            <a:r>
              <a:rPr lang="cs-CZ" sz="2800" dirty="0" smtClean="0">
                <a:latin typeface="Corbel" pitchFamily="34" charset="0"/>
              </a:rPr>
              <a:t>??? (</a:t>
            </a:r>
            <a:r>
              <a:rPr lang="cs-CZ" sz="2400" dirty="0" smtClean="0">
                <a:latin typeface="Corbel" pitchFamily="34" charset="0"/>
              </a:rPr>
              <a:t>viz Nováčková: Mýty ve vzdělávání)</a:t>
            </a:r>
            <a:endParaRPr lang="cs-CZ" sz="2400" dirty="0">
              <a:latin typeface="Corbel" pitchFamily="34" charset="0"/>
            </a:endParaRPr>
          </a:p>
        </p:txBody>
      </p:sp>
      <p:pic>
        <p:nvPicPr>
          <p:cNvPr id="4" name="Obrázek 3" descr="bf_skinner_by_maecentric-d4podw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06"/>
            <a:ext cx="3182740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6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Shaping</a:t>
            </a:r>
            <a:endParaRPr lang="cs-CZ" altLang="cs-CZ" dirty="0" smtClean="0"/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i="1" dirty="0" err="1" smtClean="0"/>
              <a:t>Shaping</a:t>
            </a:r>
            <a:r>
              <a:rPr lang="cs-CZ" altLang="cs-CZ" sz="2400" dirty="0" smtClean="0"/>
              <a:t> znamená postupné utváření chování – chování se modifikuje postupným posilováním těsnějších a těsnějších přiblížení k žádoucí reakci, používá se tam, kde jedinec není schopen provést požadovanou reakci ihned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(drezúra zvířat v cirkuse)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Aplikací tohoto postupu je například </a:t>
            </a:r>
            <a:r>
              <a:rPr lang="cs-CZ" altLang="cs-CZ" sz="2400" dirty="0" err="1" smtClean="0"/>
              <a:t>Skinnerem</a:t>
            </a:r>
            <a:r>
              <a:rPr lang="cs-CZ" altLang="cs-CZ" sz="2400" dirty="0" smtClean="0"/>
              <a:t> vytvořená metoda </a:t>
            </a:r>
            <a:r>
              <a:rPr lang="cs-CZ" altLang="cs-CZ" sz="2400" b="1" i="1" dirty="0" smtClean="0"/>
              <a:t>programovaného učení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– učivo je rozděleno do malých kroků, které jsou postupně posilovány zpětnou vazbou – ta je v případě správné odpovědi posílením. 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Výhody a nevýhody tohoto postupu?</a:t>
            </a:r>
          </a:p>
          <a:p>
            <a:r>
              <a:rPr lang="cs-CZ" altLang="cs-CZ" sz="2400" dirty="0" smtClean="0"/>
              <a:t>pojem Token </a:t>
            </a:r>
            <a:r>
              <a:rPr lang="cs-CZ" altLang="cs-CZ" sz="2400" dirty="0" err="1" smtClean="0"/>
              <a:t>economy</a:t>
            </a:r>
            <a:r>
              <a:rPr lang="cs-CZ" altLang="cs-CZ" sz="2400" dirty="0" smtClean="0"/>
              <a:t> (o</a:t>
            </a:r>
            <a:r>
              <a:rPr lang="cs-CZ" sz="2400" dirty="0" smtClean="0"/>
              <a:t>slabení </a:t>
            </a:r>
            <a:r>
              <a:rPr lang="cs-CZ" sz="2400" dirty="0"/>
              <a:t>vnitřní </a:t>
            </a:r>
            <a:r>
              <a:rPr lang="cs-CZ" sz="2400" dirty="0" smtClean="0"/>
              <a:t>motivace, </a:t>
            </a:r>
            <a:r>
              <a:rPr lang="cs-CZ" sz="2400" dirty="0" err="1" smtClean="0"/>
              <a:t>instiotucionální</a:t>
            </a:r>
            <a:r>
              <a:rPr lang="cs-CZ" sz="2400" dirty="0" smtClean="0"/>
              <a:t> výchova)</a:t>
            </a:r>
            <a:endParaRPr lang="cs-CZ" sz="2400" dirty="0"/>
          </a:p>
          <a:p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5574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E. Chace Tolman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900" smtClean="0"/>
              <a:t>přispěl k posunu k neobehaveorismu </a:t>
            </a:r>
          </a:p>
          <a:p>
            <a:r>
              <a:rPr lang="cs-CZ" altLang="cs-CZ" sz="2900" smtClean="0"/>
              <a:t>(S-O-R teorie)</a:t>
            </a:r>
          </a:p>
          <a:p>
            <a:r>
              <a:rPr lang="cs-CZ" altLang="cs-CZ" sz="2900" smtClean="0"/>
              <a:t> „ O“ znamená intervenující proměnnou, což jsou stavy organismu, dřívější zkušenosti, osobnostní charakteristiky.  </a:t>
            </a:r>
          </a:p>
          <a:p>
            <a:r>
              <a:rPr lang="cs-CZ" altLang="cs-CZ" sz="2900" smtClean="0"/>
              <a:t>Zkoumal zákonitosti učení na myších, známý je jeho pojem </a:t>
            </a:r>
            <a:r>
              <a:rPr lang="cs-CZ" altLang="cs-CZ" sz="2900" b="1" smtClean="0"/>
              <a:t>kognitivní  mapa</a:t>
            </a:r>
            <a:r>
              <a:rPr lang="cs-CZ" altLang="cs-CZ" sz="2900" smtClean="0"/>
              <a:t>, díky němuž je považován za praotce kognitivní psychologie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473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200" b="1" dirty="0" smtClean="0">
                <a:latin typeface="Corbel" pitchFamily="34" charset="0"/>
              </a:rPr>
              <a:t>BRUNEROVA PRESKRIPTIVNÍ TEORIE</a:t>
            </a:r>
            <a:r>
              <a:rPr lang="cs-CZ" sz="4000" b="1" dirty="0" smtClean="0">
                <a:latin typeface="Corbel" pitchFamily="34" charset="0"/>
              </a:rPr>
              <a:t>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3174" y="857232"/>
            <a:ext cx="4043362" cy="614354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cs-CZ" sz="2800" b="1" dirty="0" smtClean="0">
                <a:latin typeface="Corbel" pitchFamily="34" charset="0"/>
              </a:rPr>
              <a:t>PROCESS OF EDUCATION</a:t>
            </a:r>
          </a:p>
        </p:txBody>
      </p:sp>
      <p:pic>
        <p:nvPicPr>
          <p:cNvPr id="4" name="Obrázek 3" descr="Jerome Bru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870" y="1928802"/>
            <a:ext cx="6981867" cy="4929198"/>
          </a:xfrm>
          <a:prstGeom prst="rect">
            <a:avLst/>
          </a:prstGeom>
        </p:spPr>
      </p:pic>
      <p:pic>
        <p:nvPicPr>
          <p:cNvPr id="5" name="Obrázek 4" descr="41ILCiz8yy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39" y="1928802"/>
            <a:ext cx="3184262" cy="49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Lee Thorndike</a:t>
            </a: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altLang="cs-CZ" sz="2400" smtClean="0"/>
              <a:t>proces učení se dá pochopit prostřednictvím laboratorního experimentu, zkoumal hlavně chování koček v kleci ve speciálních podmínkách </a:t>
            </a:r>
          </a:p>
          <a:p>
            <a:r>
              <a:rPr lang="cs-CZ" altLang="cs-CZ" sz="2400" smtClean="0"/>
              <a:t>Za učení považoval proces utváření spojů (konekcí) mezi podnětem a reakcí – </a:t>
            </a:r>
            <a:r>
              <a:rPr lang="cs-CZ" altLang="cs-CZ" sz="2400" i="1" smtClean="0"/>
              <a:t>konekcionalismus</a:t>
            </a:r>
          </a:p>
          <a:p>
            <a:r>
              <a:rPr lang="cs-CZ" altLang="cs-CZ" sz="2400" i="1" smtClean="0"/>
              <a:t> instrumentální posilování</a:t>
            </a:r>
          </a:p>
          <a:p>
            <a:r>
              <a:rPr lang="cs-CZ" altLang="cs-CZ" sz="2400" i="1" smtClean="0"/>
              <a:t>Zákon účinku</a:t>
            </a:r>
            <a:r>
              <a:rPr lang="cs-CZ" altLang="cs-CZ" sz="2400" smtClean="0"/>
              <a:t> – pozitivní účinky chování posilují spoj mezi podnětem a reakcí, negativní důsledky ji naopak zeslabují</a:t>
            </a:r>
          </a:p>
          <a:p>
            <a:r>
              <a:rPr lang="cs-CZ" altLang="cs-CZ" sz="2400" i="1" smtClean="0"/>
              <a:t>Zákon cviku</a:t>
            </a:r>
            <a:r>
              <a:rPr lang="cs-CZ" altLang="cs-CZ" sz="2400" smtClean="0"/>
              <a:t> – spoje se zesilují opakováním</a:t>
            </a:r>
          </a:p>
          <a:p>
            <a:r>
              <a:rPr lang="cs-CZ" altLang="cs-CZ" sz="2400" i="1" smtClean="0"/>
              <a:t>Zákon pohotovosti</a:t>
            </a:r>
            <a:r>
              <a:rPr lang="cs-CZ" altLang="cs-CZ" sz="2400" smtClean="0"/>
              <a:t> – se týká motivačních faktorů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15265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smtClean="0"/>
              <a:t>BRUNEROVA PRESKRIPTIVNÍ TEORIE</a:t>
            </a:r>
            <a:r>
              <a:rPr lang="cs-CZ" altLang="cs-CZ" sz="4000" b="1" smtClean="0"/>
              <a:t> </a:t>
            </a:r>
            <a:br>
              <a:rPr lang="cs-CZ" altLang="cs-CZ" sz="4000" b="1" smtClean="0"/>
            </a:br>
            <a:endParaRPr lang="cs-CZ" altLang="cs-CZ" sz="400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základní pravidlo vědy: </a:t>
            </a:r>
            <a:r>
              <a:rPr lang="cs-CZ" altLang="cs-CZ" sz="2800" i="1" smtClean="0"/>
              <a:t>Začněte se sledováním údajů, z  nichž pak mají být koncipovány závěry</a:t>
            </a:r>
            <a:r>
              <a:rPr lang="cs-CZ" altLang="cs-CZ" sz="2800" smtClean="0"/>
              <a:t> </a:t>
            </a:r>
          </a:p>
          <a:p>
            <a:pPr eaLnBrk="1" hangingPunct="1"/>
            <a:r>
              <a:rPr lang="cs-CZ" altLang="cs-CZ" sz="2800" smtClean="0"/>
              <a:t>V roce 1962 Bruner publikoval mimořádně důležitou knihu Process of Education (“Proces vzdělávání“)</a:t>
            </a:r>
          </a:p>
          <a:p>
            <a:pPr eaLnBrk="1" hangingPunct="1"/>
            <a:r>
              <a:rPr lang="cs-CZ" altLang="cs-CZ" sz="2800" smtClean="0"/>
              <a:t>školy by měly usilovat učit spíše obecnou povahu či strukturu předmětu než všechny detaily a fakta předmětu </a:t>
            </a:r>
          </a:p>
          <a:p>
            <a:pPr eaLnBrk="1" hangingPunct="1"/>
            <a:r>
              <a:rPr lang="cs-CZ" altLang="cs-CZ" sz="2800" smtClean="0"/>
              <a:t>zdůraznil význam intuice v učení (návaznost na tvarové psychology)</a:t>
            </a:r>
          </a:p>
        </p:txBody>
      </p:sp>
    </p:spTree>
    <p:extLst>
      <p:ext uri="{BB962C8B-B14F-4D97-AF65-F5344CB8AC3E}">
        <p14:creationId xmlns:p14="http://schemas.microsoft.com/office/powerpoint/2010/main" val="1785223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smtClean="0"/>
              <a:t>JEROME BRUNER</a:t>
            </a:r>
            <a:br>
              <a:rPr lang="cs-CZ" altLang="cs-CZ" sz="3600" smtClean="0"/>
            </a:br>
            <a:r>
              <a:rPr lang="cs-CZ" altLang="cs-CZ" sz="3600" smtClean="0"/>
              <a:t>a jeho teorie vyučování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theory of instruction (Teorie instrukce – vyučování) </a:t>
            </a:r>
          </a:p>
          <a:p>
            <a:pPr eaLnBrk="1" hangingPunct="1"/>
            <a:r>
              <a:rPr lang="cs-CZ" altLang="cs-CZ" smtClean="0"/>
              <a:t>teorie instrukce je </a:t>
            </a:r>
            <a:r>
              <a:rPr lang="cs-CZ" altLang="cs-CZ" i="1" smtClean="0"/>
              <a:t>preskriptivní</a:t>
            </a:r>
            <a:r>
              <a:rPr lang="cs-CZ" altLang="cs-CZ" smtClean="0"/>
              <a:t>: doporučuje (předepisuje), jak daný předmět nejlépe vyučovat</a:t>
            </a:r>
          </a:p>
          <a:p>
            <a:pPr eaLnBrk="1" hangingPunct="1"/>
            <a:r>
              <a:rPr lang="cs-CZ" altLang="cs-CZ" smtClean="0"/>
              <a:t>Brunerova teorie má čtyři hlavní principy: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*motivace *struktury *následnosti  * posílení. </a:t>
            </a:r>
          </a:p>
        </p:txBody>
      </p:sp>
    </p:spTree>
    <p:extLst>
      <p:ext uri="{BB962C8B-B14F-4D97-AF65-F5344CB8AC3E}">
        <p14:creationId xmlns:p14="http://schemas.microsoft.com/office/powerpoint/2010/main" val="1084550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Corbel" pitchFamily="34" charset="0"/>
              </a:rPr>
              <a:t>PRINCIP MOTIVACE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cs-CZ" sz="4000" dirty="0" smtClean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4000" dirty="0" smtClean="0">
                <a:latin typeface="Corbel" pitchFamily="34" charset="0"/>
              </a:rPr>
              <a:t>WILL TO LEARN</a:t>
            </a:r>
          </a:p>
          <a:p>
            <a:pPr>
              <a:lnSpc>
                <a:spcPct val="80000"/>
              </a:lnSpc>
            </a:pPr>
            <a:endParaRPr lang="cs-CZ" sz="4000" dirty="0" smtClean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4000" dirty="0" smtClean="0">
                <a:latin typeface="Corbel" pitchFamily="34" charset="0"/>
              </a:rPr>
              <a:t>INTRISTICKÁ MOTIVACE (ZVÍDAVOST)</a:t>
            </a:r>
          </a:p>
        </p:txBody>
      </p:sp>
    </p:spTree>
    <p:extLst>
      <p:ext uri="{BB962C8B-B14F-4D97-AF65-F5344CB8AC3E}">
        <p14:creationId xmlns:p14="http://schemas.microsoft.com/office/powerpoint/2010/main" val="2891270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Corbel" pitchFamily="34" charset="0"/>
              </a:rPr>
              <a:t>PRINCIP STRUKTURY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orbel" pitchFamily="34" charset="0"/>
              </a:rPr>
              <a:t>jakákoliv daná předmětová oblast, jakákoliv masa vědomostí, může být organizována určitým optimálním způsobem tak, aby mohla být předána a pochopena téměř jakýmkoliv žákem či studentem (</a:t>
            </a:r>
            <a:r>
              <a:rPr lang="cs-CZ" sz="2800" dirty="0" err="1" smtClean="0">
                <a:latin typeface="Corbel" pitchFamily="34" charset="0"/>
              </a:rPr>
              <a:t>Bruner</a:t>
            </a:r>
            <a:r>
              <a:rPr lang="cs-CZ" sz="2800" dirty="0" smtClean="0">
                <a:latin typeface="Corbel" pitchFamily="34" charset="0"/>
              </a:rPr>
              <a:t>, 1966).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>
                <a:latin typeface="Corbel" pitchFamily="34" charset="0"/>
              </a:rPr>
              <a:t>STRUKTURACE LÁTKY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orbel" pitchFamily="34" charset="0"/>
              </a:rPr>
              <a:t>Podle </a:t>
            </a:r>
            <a:r>
              <a:rPr lang="cs-CZ" sz="2800" dirty="0" err="1" smtClean="0">
                <a:latin typeface="Corbel" pitchFamily="34" charset="0"/>
              </a:rPr>
              <a:t>Brunera</a:t>
            </a:r>
            <a:r>
              <a:rPr lang="cs-CZ" sz="2800" dirty="0" smtClean="0">
                <a:latin typeface="Corbel" pitchFamily="34" charset="0"/>
              </a:rPr>
              <a:t> může být jakékoliv množství vědomostí charakterizováno třemi mody: 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</a:pPr>
            <a:r>
              <a:rPr lang="cs-CZ" sz="3200" dirty="0" smtClean="0">
                <a:latin typeface="Corbel" pitchFamily="34" charset="0"/>
              </a:rPr>
              <a:t>modem prezentace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</a:pPr>
            <a:r>
              <a:rPr lang="cs-CZ" sz="3200" dirty="0" smtClean="0">
                <a:latin typeface="Corbel" pitchFamily="34" charset="0"/>
              </a:rPr>
              <a:t>modem hospodárnosti (shrnutí)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</a:pPr>
            <a:r>
              <a:rPr lang="cs-CZ" sz="3200" dirty="0" smtClean="0">
                <a:latin typeface="Corbel" pitchFamily="34" charset="0"/>
              </a:rPr>
              <a:t>modem síly (jednoduchost)</a:t>
            </a:r>
          </a:p>
        </p:txBody>
      </p:sp>
    </p:spTree>
    <p:extLst>
      <p:ext uri="{BB962C8B-B14F-4D97-AF65-F5344CB8AC3E}">
        <p14:creationId xmlns:p14="http://schemas.microsoft.com/office/powerpoint/2010/main" val="19021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i="1" dirty="0" smtClean="0">
                <a:latin typeface="Corbel" pitchFamily="34" charset="0"/>
              </a:rPr>
              <a:t>MODUS PREZENTACE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128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3600" b="1" dirty="0" smtClean="0"/>
              <a:t>SOULAD SE ZKUŠENOSTÍ DÍTĚTE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3600" b="1" dirty="0" smtClean="0"/>
              <a:t>PREZENTACE: </a:t>
            </a:r>
          </a:p>
          <a:p>
            <a:pPr marL="1543050" lvl="2" indent="-742950">
              <a:lnSpc>
                <a:spcPct val="80000"/>
              </a:lnSpc>
              <a:buFont typeface="+mj-lt"/>
              <a:buAutoNum type="arabicPeriod"/>
            </a:pPr>
            <a:r>
              <a:rPr lang="cs-CZ" sz="3600" b="1" dirty="0" smtClean="0"/>
              <a:t>AKTIVNÍ</a:t>
            </a:r>
          </a:p>
          <a:p>
            <a:pPr marL="1543050" lvl="2" indent="-742950">
              <a:lnSpc>
                <a:spcPct val="80000"/>
              </a:lnSpc>
              <a:buFont typeface="+mj-lt"/>
              <a:buAutoNum type="arabicPeriod"/>
            </a:pPr>
            <a:r>
              <a:rPr lang="cs-CZ" sz="3600" b="1" dirty="0" smtClean="0"/>
              <a:t>IKONICKÁ</a:t>
            </a:r>
          </a:p>
          <a:p>
            <a:pPr marL="1543050" lvl="2" indent="-742950">
              <a:lnSpc>
                <a:spcPct val="80000"/>
              </a:lnSpc>
              <a:buFont typeface="+mj-lt"/>
              <a:buAutoNum type="arabicPeriod"/>
            </a:pPr>
            <a:r>
              <a:rPr lang="cs-CZ" sz="3600" b="1" dirty="0" smtClean="0"/>
              <a:t>SYMBOLICKÁ</a:t>
            </a:r>
          </a:p>
        </p:txBody>
      </p:sp>
      <p:sp>
        <p:nvSpPr>
          <p:cNvPr id="84997" name="Line 7"/>
          <p:cNvSpPr>
            <a:spLocks noChangeShapeType="1"/>
          </p:cNvSpPr>
          <p:nvPr/>
        </p:nvSpPr>
        <p:spPr bwMode="auto">
          <a:xfrm>
            <a:off x="4427538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9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dirty="0" smtClean="0">
                <a:latin typeface="Corbel" pitchFamily="34" charset="0"/>
              </a:rPr>
              <a:t>Aktivní prezentace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4000" dirty="0" smtClean="0">
                <a:latin typeface="Corbel" pitchFamily="34" charset="0"/>
              </a:rPr>
              <a:t>CHÁPÁNÍ PROSTŘEDNICTVÍM AKCE</a:t>
            </a:r>
          </a:p>
          <a:p>
            <a:pPr eaLnBrk="1" hangingPunct="1">
              <a:lnSpc>
                <a:spcPct val="80000"/>
              </a:lnSpc>
            </a:pPr>
            <a:r>
              <a:rPr lang="cs-CZ" sz="4000" dirty="0" smtClean="0">
                <a:latin typeface="Corbel" pitchFamily="34" charset="0"/>
              </a:rPr>
              <a:t>ROVNOVÁHA – ZKUŠENOST</a:t>
            </a:r>
          </a:p>
          <a:p>
            <a:pPr eaLnBrk="1" hangingPunct="1">
              <a:lnSpc>
                <a:spcPct val="80000"/>
              </a:lnSpc>
            </a:pPr>
            <a:r>
              <a:rPr lang="cs-CZ" sz="4000" dirty="0" smtClean="0">
                <a:latin typeface="Corbel" pitchFamily="34" charset="0"/>
              </a:rPr>
              <a:t>U DOSPĚLÝCH NAPŘ. LYŽOVÁNÍ</a:t>
            </a:r>
          </a:p>
          <a:p>
            <a:pPr eaLnBrk="1" hangingPunct="1">
              <a:lnSpc>
                <a:spcPct val="80000"/>
              </a:lnSpc>
            </a:pPr>
            <a:r>
              <a:rPr lang="cs-CZ" sz="4000" dirty="0" smtClean="0">
                <a:latin typeface="Corbel" pitchFamily="34" charset="0"/>
              </a:rPr>
              <a:t>BEZE SLOV</a:t>
            </a:r>
            <a:endParaRPr lang="cs-CZ" sz="4000" i="1" dirty="0" smtClean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latin typeface="Corbe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39673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dirty="0" smtClean="0">
                <a:latin typeface="Corbel" pitchFamily="34" charset="0"/>
              </a:rPr>
              <a:t>Ikonická prezentace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>
                <a:latin typeface="Corbel" pitchFamily="34" charset="0"/>
              </a:rPr>
              <a:t>IKONICKÁ ÚROVEŇ (IKONY – OBRÁZKY)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800" dirty="0" smtClean="0"/>
          </a:p>
        </p:txBody>
      </p:sp>
      <p:pic>
        <p:nvPicPr>
          <p:cNvPr id="4" name="Obrázek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14530"/>
            <a:ext cx="7429552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4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dirty="0" smtClean="0">
                <a:latin typeface="Corbel" pitchFamily="34" charset="0"/>
              </a:rPr>
              <a:t>Symbolická prezentace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Corbel" pitchFamily="34" charset="0"/>
              </a:rPr>
              <a:t>ZKUŠENOSTI &gt; SLOVA</a:t>
            </a:r>
          </a:p>
          <a:p>
            <a:pPr eaLnBrk="1" hangingPunct="1"/>
            <a:r>
              <a:rPr lang="cs-CZ" b="1" dirty="0" smtClean="0">
                <a:latin typeface="Corbel" pitchFamily="34" charset="0"/>
              </a:rPr>
              <a:t>VERBALIZOVÁNÍ</a:t>
            </a:r>
          </a:p>
          <a:p>
            <a:pPr eaLnBrk="1" hangingPunct="1"/>
            <a:r>
              <a:rPr lang="cs-CZ" b="1" dirty="0" smtClean="0">
                <a:latin typeface="Corbel" pitchFamily="34" charset="0"/>
              </a:rPr>
              <a:t>ODVOZOVÁNÍ VZTAHŮ, KOMPAKTNÍ MYŠLENÍ</a:t>
            </a:r>
          </a:p>
          <a:p>
            <a:pPr eaLnBrk="1" hangingPunct="1">
              <a:buFontTx/>
              <a:buNone/>
            </a:pPr>
            <a:endParaRPr lang="cs-CZ" b="1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6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>
                <a:latin typeface="Corbel" pitchFamily="34" charset="0"/>
              </a:rPr>
              <a:t>Modus hospodárnosti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 smtClean="0">
                <a:latin typeface="Corbel" pitchFamily="34" charset="0"/>
              </a:rPr>
              <a:t>Menší kvantum informací &gt; větší hospodárnost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 smtClean="0">
                <a:latin typeface="Corbel" pitchFamily="34" charset="0"/>
              </a:rPr>
              <a:t>Shrnutí učiva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dirty="0" smtClean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 smtClean="0">
                <a:latin typeface="Corbel" pitchFamily="34" charset="0"/>
              </a:rPr>
              <a:t>Je mnohem ekonomičtější shrnout americkou občanskou válku jako „válku o otroctví“ než jako  “… „boj mezi rozvíjející se průmyslově rozvinutou oblastí a oblastí s třídní společností o kontrolu nad ekonomickou mocí” </a:t>
            </a:r>
          </a:p>
        </p:txBody>
      </p:sp>
    </p:spTree>
    <p:extLst>
      <p:ext uri="{BB962C8B-B14F-4D97-AF65-F5344CB8AC3E}">
        <p14:creationId xmlns:p14="http://schemas.microsoft.com/office/powerpoint/2010/main" val="3317108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 smtClean="0">
                <a:latin typeface="Corbel" pitchFamily="34" charset="0"/>
              </a:rPr>
              <a:t>Modus síly</a:t>
            </a:r>
            <a:endParaRPr lang="cs-CZ" sz="3600" b="1" i="1" dirty="0">
              <a:latin typeface="Corbel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b="1" dirty="0" smtClean="0">
                <a:latin typeface="Corbel" pitchFamily="34" charset="0"/>
              </a:rPr>
              <a:t>PODSTATNÉ A PŘIROZENÉ JE JEDNODUCHÉ</a:t>
            </a:r>
          </a:p>
          <a:p>
            <a:pPr>
              <a:lnSpc>
                <a:spcPct val="90000"/>
              </a:lnSpc>
            </a:pPr>
            <a:r>
              <a:rPr lang="cs-CZ" sz="3600" b="1" dirty="0" smtClean="0">
                <a:latin typeface="Corbel" pitchFamily="34" charset="0"/>
              </a:rPr>
              <a:t>SILNÁ PREZENTACE &gt; JEDNODUCHÁ</a:t>
            </a:r>
          </a:p>
          <a:p>
            <a:pPr>
              <a:lnSpc>
                <a:spcPct val="90000"/>
              </a:lnSpc>
            </a:pPr>
            <a:r>
              <a:rPr lang="cs-CZ" sz="3600" b="1" dirty="0" smtClean="0">
                <a:latin typeface="Corbel" pitchFamily="34" charset="0"/>
              </a:rPr>
              <a:t>PŘEDEVŠÍM V </a:t>
            </a:r>
            <a:r>
              <a:rPr lang="cs-CZ" b="1" dirty="0" smtClean="0">
                <a:latin typeface="Corbel" pitchFamily="34" charset="0"/>
              </a:rPr>
              <a:t>MATEMATICE</a:t>
            </a:r>
            <a:endParaRPr lang="cs-CZ" sz="3600" b="1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3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>
          <a:xfrm>
            <a:off x="3071802" y="-71454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atin typeface="Corbel" pitchFamily="34" charset="0"/>
              </a:rPr>
              <a:t>THORNDIKE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>
          <a:xfrm>
            <a:off x="5214942" y="928670"/>
            <a:ext cx="3643338" cy="48577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sz="2800" dirty="0" smtClean="0">
              <a:latin typeface="Corbel" pitchFamily="34" charset="0"/>
            </a:endParaRPr>
          </a:p>
          <a:p>
            <a:pPr>
              <a:buNone/>
            </a:pPr>
            <a:r>
              <a:rPr lang="cs-CZ" sz="2800" b="1" dirty="0" smtClean="0">
                <a:latin typeface="Corbel" pitchFamily="34" charset="0"/>
              </a:rPr>
              <a:t>KOČKY</a:t>
            </a:r>
          </a:p>
          <a:p>
            <a:pPr>
              <a:buNone/>
            </a:pPr>
            <a:r>
              <a:rPr lang="cs-CZ" sz="2800" b="1" dirty="0" smtClean="0">
                <a:latin typeface="Corbel" pitchFamily="34" charset="0"/>
              </a:rPr>
              <a:t>Puzzle box</a:t>
            </a:r>
          </a:p>
          <a:p>
            <a:pPr>
              <a:buNone/>
            </a:pPr>
            <a:endParaRPr lang="cs-CZ" sz="2800" b="1" dirty="0" smtClean="0">
              <a:latin typeface="Corbel" pitchFamily="34" charset="0"/>
            </a:endParaRPr>
          </a:p>
          <a:p>
            <a:pPr>
              <a:buNone/>
            </a:pPr>
            <a:r>
              <a:rPr lang="cs-CZ" sz="2800" b="1" dirty="0" smtClean="0">
                <a:latin typeface="Corbel" pitchFamily="34" charset="0"/>
              </a:rPr>
              <a:t>KONEKCIONALISMUS</a:t>
            </a:r>
          </a:p>
          <a:p>
            <a:pPr>
              <a:buNone/>
            </a:pPr>
            <a:endParaRPr lang="cs-CZ" sz="2800" b="1" dirty="0" smtClean="0">
              <a:latin typeface="Corbel" pitchFamily="34" charset="0"/>
            </a:endParaRPr>
          </a:p>
          <a:p>
            <a:pPr>
              <a:buNone/>
            </a:pPr>
            <a:r>
              <a:rPr lang="cs-CZ" sz="2800" b="1" dirty="0" smtClean="0">
                <a:latin typeface="Corbel" pitchFamily="34" charset="0"/>
              </a:rPr>
              <a:t>INSTRUMENTÁLNÍ </a:t>
            </a:r>
          </a:p>
          <a:p>
            <a:pPr>
              <a:buNone/>
            </a:pPr>
            <a:r>
              <a:rPr lang="cs-CZ" sz="2800" b="1" dirty="0" smtClean="0">
                <a:latin typeface="Corbel" pitchFamily="34" charset="0"/>
              </a:rPr>
              <a:t>POSILOVÁNÍ</a:t>
            </a:r>
          </a:p>
          <a:p>
            <a:pPr>
              <a:buNone/>
            </a:pPr>
            <a:endParaRPr lang="cs-CZ" sz="2800" b="1" dirty="0" smtClean="0">
              <a:latin typeface="Corbel" pitchFamily="34" charset="0"/>
            </a:endParaRPr>
          </a:p>
          <a:p>
            <a:pPr>
              <a:buNone/>
            </a:pPr>
            <a:r>
              <a:rPr lang="cs-CZ" sz="2800" dirty="0" smtClean="0">
                <a:hlinkClick r:id="rId2"/>
              </a:rPr>
              <a:t>http://www.youtube.com/watch?v=y-g2OmRXb0g</a:t>
            </a:r>
            <a:endParaRPr lang="cs-CZ" sz="2800" dirty="0" smtClean="0"/>
          </a:p>
          <a:p>
            <a:pPr>
              <a:buNone/>
            </a:pPr>
            <a:r>
              <a:rPr lang="cs-CZ" sz="2800" b="1" dirty="0">
                <a:latin typeface="Corbel" pitchFamily="34" charset="0"/>
              </a:rPr>
              <a:t>http://www.youtube.com/watch?v=y-g2OmRXb0g</a:t>
            </a:r>
            <a:endParaRPr lang="cs-CZ" sz="2800" b="1" dirty="0" smtClean="0">
              <a:latin typeface="Corbel" pitchFamily="34" charset="0"/>
            </a:endParaRPr>
          </a:p>
          <a:p>
            <a:pPr>
              <a:buNone/>
            </a:pPr>
            <a:r>
              <a:rPr lang="cs-CZ" dirty="0">
                <a:hlinkClick r:id="rId3"/>
              </a:rPr>
              <a:t>http://www.youtube.com/watch?v=JA96Fba-WHk</a:t>
            </a:r>
            <a:endParaRPr lang="cs-CZ" dirty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264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41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900" b="1" dirty="0">
                <a:latin typeface="Corbel" pitchFamily="34" charset="0"/>
              </a:rPr>
              <a:t>PRINCIP NÁSLEDNOSTI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64305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3600" dirty="0" smtClean="0">
                <a:latin typeface="Corbel" pitchFamily="34" charset="0"/>
              </a:rPr>
              <a:t>VNÍMÁNÍ OBTÍŽNOSTI &gt; POSLOUPNOST</a:t>
            </a:r>
          </a:p>
          <a:p>
            <a:pPr eaLnBrk="1" hangingPunct="1">
              <a:lnSpc>
                <a:spcPct val="80000"/>
              </a:lnSpc>
            </a:pPr>
            <a:r>
              <a:rPr lang="cs-CZ" sz="3600" dirty="0" smtClean="0">
                <a:latin typeface="Corbel" pitchFamily="34" charset="0"/>
              </a:rPr>
              <a:t>SPRÁVNÁ SEKVENCE UČIVA</a:t>
            </a:r>
          </a:p>
          <a:p>
            <a:pPr eaLnBrk="1" hangingPunct="1">
              <a:lnSpc>
                <a:spcPct val="80000"/>
              </a:lnSpc>
            </a:pPr>
            <a:r>
              <a:rPr lang="cs-CZ" sz="3600" dirty="0" smtClean="0">
                <a:latin typeface="Corbel" pitchFamily="34" charset="0"/>
              </a:rPr>
              <a:t>AKTIVNÍ &gt; IKONICKÝ &gt; SYMBOLICKÝ MODUS</a:t>
            </a:r>
          </a:p>
        </p:txBody>
      </p:sp>
    </p:spTree>
    <p:extLst>
      <p:ext uri="{BB962C8B-B14F-4D97-AF65-F5344CB8AC3E}">
        <p14:creationId xmlns:p14="http://schemas.microsoft.com/office/powerpoint/2010/main" val="3443874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900" b="1" dirty="0">
                <a:latin typeface="Corbel" pitchFamily="34" charset="0"/>
              </a:rPr>
              <a:t>PRINCIP POSILOVÁNÍ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3600" dirty="0"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99"/>
            <a:ext cx="8229600" cy="4497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dirty="0" smtClean="0">
                <a:latin typeface="Corbel" pitchFamily="34" charset="0"/>
              </a:rPr>
              <a:t>ZPĚTNÁ VAZBA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smtClean="0">
                <a:latin typeface="Corbel" pitchFamily="34" charset="0"/>
              </a:rPr>
              <a:t>ČASOVÉ ROZPĚTÍ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smtClean="0">
                <a:latin typeface="Corbel" pitchFamily="34" charset="0"/>
              </a:rPr>
              <a:t>VÝSLEDKY MUSÍ BÝT ZNÁMY PRÁVĚ V TU DOBU, KDY STUDENT HODNOTÍ SVŮJ VÝKON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smtClean="0">
                <a:latin typeface="Corbel" pitchFamily="34" charset="0"/>
              </a:rPr>
              <a:t>ROLE ČASU, ROLE UČITELE</a:t>
            </a:r>
          </a:p>
        </p:txBody>
      </p:sp>
    </p:spTree>
    <p:extLst>
      <p:ext uri="{BB962C8B-B14F-4D97-AF65-F5344CB8AC3E}">
        <p14:creationId xmlns:p14="http://schemas.microsoft.com/office/powerpoint/2010/main" val="2327863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Učení objevováním </a:t>
            </a:r>
            <a:br>
              <a:rPr lang="cs-CZ" altLang="cs-CZ" sz="4000" smtClean="0"/>
            </a:br>
            <a:r>
              <a:rPr lang="cs-CZ" altLang="cs-CZ" sz="4000" smtClean="0"/>
              <a:t>(Discovery learning)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Podle Brunera je smysluplné učení takové, při kterém dítě samo v průběhu vlastního hledání </a:t>
            </a:r>
            <a:r>
              <a:rPr lang="cs-CZ" altLang="cs-CZ" sz="2400" b="1" smtClean="0"/>
              <a:t>odhaluje fakta a vztahy mezi nimi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Takové výstupy učení mají mnohem větší tendenci přetrvat a jsou  použitelnější než materiál, který byl pouze „předán“ jako hotový do paměti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Učitelé by tedy měli vytvářet podmínky, ve kterých může takové objevování probíhat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Jde o proces, který znamená induktivní učení, které porbíhá od specifických informací k jejich seskupení do smysluplného celku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na rozdíl od deduktivního učení, kdy učení postupuje od tezí či klíčových slov</a:t>
            </a:r>
          </a:p>
        </p:txBody>
      </p:sp>
    </p:spTree>
    <p:extLst>
      <p:ext uri="{BB962C8B-B14F-4D97-AF65-F5344CB8AC3E}">
        <p14:creationId xmlns:p14="http://schemas.microsoft.com/office/powerpoint/2010/main" val="130194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Důsledky učení objevováním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Učení objevováním je koncepčnější a výzkumy opakovaně ukázaly, že koncepční učení má déletrvající důsledky než nekoncepční činnosti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Koncepční vědomosti také zvyšují pocity sebeúcty u učícího se subjektu. (Deci et al., 1980)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20034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Corbel" pitchFamily="34" charset="0"/>
              </a:rPr>
              <a:t>SPIRÁLOVÉ OSNOVY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JEROME BRUNER</a:t>
            </a:r>
          </a:p>
          <a:p>
            <a:pPr eaLnBrk="1" hangingPunct="1"/>
            <a:r>
              <a:rPr lang="cs-CZ" sz="2800" dirty="0" smtClean="0"/>
              <a:t>KOGNITIVNÍ UČEBNÍ PERSPEKTIVA</a:t>
            </a:r>
          </a:p>
          <a:p>
            <a:pPr eaLnBrk="1" hangingPunct="1"/>
            <a:r>
              <a:rPr lang="cs-CZ" sz="2800" dirty="0" smtClean="0"/>
              <a:t>Kombinace lineárních (postupných)  a cyklických (opakujících se) osnov</a:t>
            </a:r>
          </a:p>
          <a:p>
            <a:pPr eaLnBrk="1" hangingPunct="1"/>
            <a:r>
              <a:rPr lang="cs-CZ" sz="2800" dirty="0" smtClean="0"/>
              <a:t>Od nejnižších ročníků se mají žáci seznamovat se základní strukturou všech učebních předmětů </a:t>
            </a:r>
          </a:p>
          <a:p>
            <a:pPr eaLnBrk="1" hangingPunct="1"/>
            <a:r>
              <a:rPr lang="cs-CZ" sz="2800" dirty="0" smtClean="0"/>
              <a:t>SPECIFICKÉ POJMY &gt; OBECNÉ POJMY</a:t>
            </a:r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695154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4900" b="1" dirty="0" smtClean="0">
                <a:latin typeface="Corbel" pitchFamily="34" charset="0"/>
              </a:rPr>
              <a:t>KATEGORIZACE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04375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3600" dirty="0" smtClean="0">
                <a:latin typeface="Corbel" pitchFamily="34" charset="0"/>
              </a:rPr>
              <a:t>Týká se učení zkušeností (empirického)</a:t>
            </a:r>
          </a:p>
          <a:p>
            <a:pPr eaLnBrk="1" hangingPunct="1">
              <a:lnSpc>
                <a:spcPct val="90000"/>
              </a:lnSpc>
            </a:pPr>
            <a:r>
              <a:rPr lang="cs-CZ" sz="3600" dirty="0" smtClean="0">
                <a:latin typeface="Corbel" pitchFamily="34" charset="0"/>
              </a:rPr>
              <a:t>Induktivní postup</a:t>
            </a:r>
          </a:p>
          <a:p>
            <a:pPr eaLnBrk="1" hangingPunct="1">
              <a:lnSpc>
                <a:spcPct val="90000"/>
              </a:lnSpc>
            </a:pPr>
            <a:r>
              <a:rPr lang="cs-CZ" sz="3600" dirty="0" smtClean="0">
                <a:latin typeface="Corbel" pitchFamily="34" charset="0"/>
              </a:rPr>
              <a:t>Specifické pojmy &gt; generické pojmy</a:t>
            </a:r>
          </a:p>
          <a:p>
            <a:pPr eaLnBrk="1" hangingPunct="1">
              <a:lnSpc>
                <a:spcPct val="90000"/>
              </a:lnSpc>
            </a:pPr>
            <a:r>
              <a:rPr lang="cs-CZ" sz="3600" dirty="0" smtClean="0">
                <a:latin typeface="Corbel" pitchFamily="34" charset="0"/>
              </a:rPr>
              <a:t>Kódovací systém</a:t>
            </a:r>
          </a:p>
          <a:p>
            <a:pPr eaLnBrk="1" hangingPunct="1">
              <a:lnSpc>
                <a:spcPct val="90000"/>
              </a:lnSpc>
            </a:pPr>
            <a:endParaRPr lang="cs-CZ" sz="3600" dirty="0" smtClean="0">
              <a:latin typeface="Corbel" pitchFamily="34" charset="0"/>
            </a:endParaRPr>
          </a:p>
        </p:txBody>
      </p:sp>
      <p:sp>
        <p:nvSpPr>
          <p:cNvPr id="4" name="Šipka nahoru 3"/>
          <p:cNvSpPr/>
          <p:nvPr/>
        </p:nvSpPr>
        <p:spPr>
          <a:xfrm>
            <a:off x="7572396" y="500042"/>
            <a:ext cx="1143008" cy="5715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151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505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SUBSUMACE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0094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dirty="0" err="1" smtClean="0"/>
              <a:t>Expozitory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endParaRPr lang="cs-CZ" dirty="0" smtClean="0"/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Deduktivní postup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Nové informace do existujících struktur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D. </a:t>
            </a:r>
            <a:r>
              <a:rPr lang="cs-CZ" dirty="0" err="1" smtClean="0"/>
              <a:t>Ausubel</a:t>
            </a:r>
            <a:endParaRPr lang="cs-CZ" dirty="0" smtClean="0"/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Klíčová slova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err="1" smtClean="0"/>
              <a:t>Předorganizátoři</a:t>
            </a:r>
            <a:endParaRPr lang="cs-CZ" dirty="0" smtClean="0"/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Vysvětlení, příklady, diskuze, ověřování, zpětná vazba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  <p:sp>
        <p:nvSpPr>
          <p:cNvPr id="4" name="Šipka dolů 3"/>
          <p:cNvSpPr/>
          <p:nvPr/>
        </p:nvSpPr>
        <p:spPr>
          <a:xfrm>
            <a:off x="7929586" y="571480"/>
            <a:ext cx="928694" cy="5715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684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latin typeface="Corbel" pitchFamily="34" charset="0"/>
              </a:rPr>
              <a:t>MOŽNOSTI VYUŽITÍ KOGNITIVNÍ PSYCHOLOGIE</a:t>
            </a:r>
            <a:endParaRPr lang="cs-CZ" sz="3600" b="1" dirty="0">
              <a:latin typeface="Corbe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Corbel" pitchFamily="34" charset="0"/>
              </a:rPr>
              <a:t>Metakognice</a:t>
            </a:r>
            <a:endParaRPr lang="cs-CZ" dirty="0" smtClean="0">
              <a:latin typeface="Corbel" pitchFamily="34" charset="0"/>
            </a:endParaRPr>
          </a:p>
          <a:p>
            <a:r>
              <a:rPr lang="cs-CZ" dirty="0" smtClean="0">
                <a:latin typeface="Corbel" pitchFamily="34" charset="0"/>
              </a:rPr>
              <a:t>Výzkumy paměti – zákonitosti při učení</a:t>
            </a:r>
          </a:p>
          <a:p>
            <a:pPr marL="0" indent="0">
              <a:buNone/>
            </a:pPr>
            <a:r>
              <a:rPr lang="cs-CZ" dirty="0" smtClean="0">
                <a:latin typeface="Corbel" pitchFamily="34" charset="0"/>
              </a:rPr>
              <a:t>Popis fází paměti, zákonitosti zapamatování</a:t>
            </a:r>
          </a:p>
          <a:p>
            <a:r>
              <a:rPr lang="cs-CZ" dirty="0" smtClean="0">
                <a:latin typeface="Corbel" pitchFamily="34" charset="0"/>
              </a:rPr>
              <a:t>Kognitivní styl</a:t>
            </a:r>
          </a:p>
          <a:p>
            <a:r>
              <a:rPr lang="cs-CZ" dirty="0" smtClean="0">
                <a:latin typeface="Corbel" pitchFamily="34" charset="0"/>
              </a:rPr>
              <a:t>Učební styl</a:t>
            </a:r>
          </a:p>
          <a:p>
            <a:r>
              <a:rPr lang="cs-CZ" dirty="0">
                <a:latin typeface="Corbel" pitchFamily="34" charset="0"/>
              </a:rPr>
              <a:t>Hledání individuálních způsobů, jak se učit</a:t>
            </a:r>
          </a:p>
          <a:p>
            <a:r>
              <a:rPr lang="cs-CZ" dirty="0" smtClean="0">
                <a:latin typeface="Corbel" pitchFamily="34" charset="0"/>
              </a:rPr>
              <a:t>Možnost </a:t>
            </a:r>
            <a:r>
              <a:rPr lang="cs-CZ" dirty="0">
                <a:latin typeface="Corbel" pitchFamily="34" charset="0"/>
              </a:rPr>
              <a:t>seberegulace při učení</a:t>
            </a:r>
          </a:p>
          <a:p>
            <a:endParaRPr lang="cs-CZ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08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Kognitivní nebo učební styl?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b="1" dirty="0" smtClean="0">
                <a:latin typeface="Corbel" pitchFamily="34" charset="0"/>
              </a:rPr>
              <a:t>KOGNITIVNÍ STYL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cs-CZ" sz="2800" dirty="0" smtClean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800" dirty="0" smtClean="0">
                <a:latin typeface="Corbel" pitchFamily="34" charset="0"/>
              </a:rPr>
              <a:t>Lišíme se ve vnímání, zpracování a ukládání informací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cs-CZ" sz="2800" dirty="0" smtClean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800" dirty="0" smtClean="0">
                <a:latin typeface="Corbel" pitchFamily="34" charset="0"/>
              </a:rPr>
              <a:t>Jak se na základě jejich zpracování rozhodujeme a zaujímáme nějaké postoje či se nějak chováme.</a:t>
            </a:r>
          </a:p>
          <a:p>
            <a:pPr>
              <a:defRPr/>
            </a:pPr>
            <a:endParaRPr lang="cs-CZ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48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„Závislost </a:t>
            </a:r>
            <a:r>
              <a:rPr lang="cs-CZ" dirty="0"/>
              <a:t>či nezávislost na poli“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 smtClean="0"/>
              <a:t>Tento kognitivní styl popsal </a:t>
            </a:r>
            <a:r>
              <a:rPr lang="cs-CZ" sz="2400" dirty="0" err="1" smtClean="0"/>
              <a:t>Witkin</a:t>
            </a:r>
            <a:r>
              <a:rPr lang="cs-CZ" sz="2400" dirty="0" smtClean="0"/>
              <a:t> (in </a:t>
            </a:r>
            <a:r>
              <a:rPr lang="cs-CZ" sz="2400" dirty="0" err="1" smtClean="0"/>
              <a:t>Fontana</a:t>
            </a:r>
            <a:r>
              <a:rPr lang="cs-CZ" sz="2400" dirty="0" smtClean="0"/>
              <a:t>, 1995)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 smtClean="0"/>
              <a:t>Někteří lidé vnímají své okolí globálně a jednotlivé vjemy a informace chápou v kontextu těch ostatních, čili řekli bychom, že jsou </a:t>
            </a:r>
            <a:r>
              <a:rPr lang="cs-CZ" sz="2400" b="1" dirty="0" smtClean="0"/>
              <a:t>závislí na poli. </a:t>
            </a:r>
            <a:r>
              <a:rPr lang="cs-CZ" sz="2400" dirty="0" smtClean="0"/>
              <a:t>Jiní lidé ve vnímání okolí rozlišují a třídí, co je pro ně důležité, dá se říci, že stále analyzují situaci či </a:t>
            </a:r>
            <a:r>
              <a:rPr lang="cs-CZ" sz="2400" dirty="0" err="1" smtClean="0"/>
              <a:t>podnětové</a:t>
            </a:r>
            <a:r>
              <a:rPr lang="cs-CZ" sz="2400" dirty="0" smtClean="0"/>
              <a:t> pole, pak o nich můžeme říct, že jsou </a:t>
            </a:r>
            <a:r>
              <a:rPr lang="cs-CZ" sz="2400" b="1" dirty="0" smtClean="0"/>
              <a:t>nezávislí na poli</a:t>
            </a:r>
            <a:r>
              <a:rPr lang="cs-CZ" sz="2400" dirty="0" smtClean="0"/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 smtClean="0"/>
              <a:t>Dva póly, přičemž málokdo z nás je vyhraněný natolik, že používá pouze krajní kognitivní styl. Většinou se nacházíme někde na kontinuu mezi těmito póly. Kdo je více </a:t>
            </a:r>
            <a:r>
              <a:rPr lang="cs-CZ" sz="2400" b="1" dirty="0" smtClean="0"/>
              <a:t>„analytik</a:t>
            </a:r>
            <a:r>
              <a:rPr lang="cs-CZ" sz="2400" dirty="0" smtClean="0"/>
              <a:t>“, má lepší šanci učit se novým poznatkům, kdo je spíše </a:t>
            </a:r>
            <a:r>
              <a:rPr lang="cs-CZ" sz="2400" b="1" dirty="0" smtClean="0"/>
              <a:t>„globalista</a:t>
            </a:r>
            <a:r>
              <a:rPr lang="cs-CZ" sz="2400" dirty="0" smtClean="0"/>
              <a:t>“, bude potřebovat více se zaměřit na třídění a porovnávání poznatků.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Pro další příklady kognitivních stylů a další vysvětlení odkazujeme na </a:t>
            </a:r>
            <a:r>
              <a:rPr lang="cs-CZ" sz="2400" dirty="0" err="1" smtClean="0"/>
              <a:t>Fontanovu</a:t>
            </a:r>
            <a:r>
              <a:rPr lang="cs-CZ" sz="2400" dirty="0" smtClean="0"/>
              <a:t> publikaci Psychologie ve školní praxi.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008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8576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6000" b="1" dirty="0" smtClean="0">
                <a:latin typeface="Corbel" pitchFamily="34" charset="0"/>
              </a:rPr>
              <a:t>ZÁKON </a:t>
            </a:r>
            <a:br>
              <a:rPr lang="cs-CZ" sz="6000" b="1" dirty="0" smtClean="0">
                <a:latin typeface="Corbel" pitchFamily="34" charset="0"/>
              </a:rPr>
            </a:br>
            <a:r>
              <a:rPr lang="cs-CZ" sz="6000" b="1" dirty="0" smtClean="0">
                <a:latin typeface="Corbel" pitchFamily="34" charset="0"/>
              </a:rPr>
              <a:t>ÚČINKU</a:t>
            </a:r>
            <a:endParaRPr lang="cs-CZ" sz="6000" b="1" dirty="0">
              <a:latin typeface="Corbe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1071546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smtClean="0">
                <a:latin typeface="Corbel" pitchFamily="34" charset="0"/>
              </a:rPr>
              <a:t>POZITIVNÍ ÚČINKY CHOVÁNÍ POSILUJÍ SPOJ MEZI PODNĚTEM A REAKCÍ, NEGATIVNÍ DŮSLEDKY JI NAOPAK ZESLABUJÍ</a:t>
            </a:r>
          </a:p>
          <a:p>
            <a:endParaRPr lang="cs-CZ" sz="2400" dirty="0">
              <a:latin typeface="Corbel" pitchFamily="34" charset="0"/>
            </a:endParaRPr>
          </a:p>
        </p:txBody>
      </p:sp>
      <p:pic>
        <p:nvPicPr>
          <p:cNvPr id="5" name="Obrázek 4" descr="grumpy-c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9" y="3435119"/>
            <a:ext cx="4857752" cy="3422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Učební styl či typ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sz="1600" dirty="0" smtClean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orbel" pitchFamily="34" charset="0"/>
              </a:rPr>
              <a:t>S kognitivním stylem souvisí, je více spojen se situací záměrného a řízeného učení, týká se těch prvků poznávání, které získáváme zkušenostmi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orbel" pitchFamily="34" charset="0"/>
              </a:rPr>
              <a:t>Například </a:t>
            </a:r>
            <a:r>
              <a:rPr lang="cs-CZ" sz="2800" b="1" dirty="0" smtClean="0">
                <a:latin typeface="Corbel" pitchFamily="34" charset="0"/>
              </a:rPr>
              <a:t>povrchový a hloubkový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orbel" pitchFamily="34" charset="0"/>
              </a:rPr>
              <a:t>Podle </a:t>
            </a:r>
            <a:r>
              <a:rPr lang="cs-CZ" sz="2800" b="1" dirty="0" smtClean="0">
                <a:latin typeface="Corbel" pitchFamily="34" charset="0"/>
              </a:rPr>
              <a:t>motivace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orbel" pitchFamily="34" charset="0"/>
              </a:rPr>
              <a:t>Podle fází zkušenostního učení (konkrétní zkušenost, reflexe, konceptualizace problému, plán </a:t>
            </a:r>
            <a:r>
              <a:rPr lang="cs-CZ" sz="2800" dirty="0" err="1" smtClean="0">
                <a:latin typeface="Corbel" pitchFamily="34" charset="0"/>
              </a:rPr>
              <a:t>experimenování</a:t>
            </a:r>
            <a:r>
              <a:rPr lang="cs-CZ" sz="2800" dirty="0" smtClean="0">
                <a:latin typeface="Corbel" pitchFamily="34" charset="0"/>
              </a:rPr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orbel" pitchFamily="34" charset="0"/>
              </a:rPr>
              <a:t>Vizuální, </a:t>
            </a:r>
            <a:r>
              <a:rPr lang="cs-CZ" sz="2800" dirty="0" err="1" smtClean="0">
                <a:latin typeface="Corbel" pitchFamily="34" charset="0"/>
              </a:rPr>
              <a:t>auditivní,haptický</a:t>
            </a:r>
            <a:r>
              <a:rPr lang="cs-CZ" sz="2800" dirty="0" smtClean="0">
                <a:latin typeface="Corbel" pitchFamily="34" charset="0"/>
              </a:rPr>
              <a:t>, logický (mluvíme spíše o typech)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sz="28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56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smtClean="0"/>
              <a:t>Závěrečné porovnání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23907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400" dirty="0" smtClean="0"/>
              <a:t>Vypadá to, že </a:t>
            </a:r>
            <a:r>
              <a:rPr lang="cs-CZ" altLang="cs-CZ" sz="2400" dirty="0" err="1" smtClean="0"/>
              <a:t>Skinner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Bruner</a:t>
            </a:r>
            <a:r>
              <a:rPr lang="cs-CZ" altLang="cs-CZ" sz="2400" dirty="0" smtClean="0"/>
              <a:t> jsou z odlišných světů, protože hovoří o zásadně odlišných koncepcích.</a:t>
            </a:r>
          </a:p>
          <a:p>
            <a:pPr marL="0" indent="0">
              <a:buFontTx/>
              <a:buNone/>
            </a:pPr>
            <a:r>
              <a:rPr lang="cs-CZ" altLang="cs-CZ" sz="2400" dirty="0" err="1" smtClean="0"/>
              <a:t>Skinnerova</a:t>
            </a:r>
            <a:r>
              <a:rPr lang="cs-CZ" altLang="cs-CZ" sz="2400" dirty="0" smtClean="0"/>
              <a:t> data pocházejí primárně z jeho práce s krysami a holuby, </a:t>
            </a:r>
            <a:r>
              <a:rPr lang="cs-CZ" altLang="cs-CZ" sz="2400" dirty="0" err="1" smtClean="0"/>
              <a:t>Brunerova</a:t>
            </a:r>
            <a:r>
              <a:rPr lang="cs-CZ" altLang="cs-CZ" sz="2400" dirty="0" smtClean="0"/>
              <a:t> z jeho pozorování dětí v učebních a vyučovacích situacích. </a:t>
            </a:r>
          </a:p>
          <a:p>
            <a:pPr marL="0" indent="0">
              <a:buFontTx/>
              <a:buNone/>
            </a:pPr>
            <a:r>
              <a:rPr lang="cs-CZ" altLang="cs-CZ" sz="2400" dirty="0" err="1" smtClean="0"/>
              <a:t>Skinner</a:t>
            </a:r>
            <a:r>
              <a:rPr lang="cs-CZ" altLang="cs-CZ" sz="2400" dirty="0" smtClean="0"/>
              <a:t> je v zásadě asocianista, </a:t>
            </a:r>
            <a:r>
              <a:rPr lang="cs-CZ" altLang="cs-CZ" sz="2400" dirty="0" err="1" smtClean="0"/>
              <a:t>Bruner</a:t>
            </a:r>
            <a:r>
              <a:rPr lang="cs-CZ" altLang="cs-CZ" sz="2400" dirty="0" smtClean="0"/>
              <a:t> konstruktivista. </a:t>
            </a:r>
          </a:p>
          <a:p>
            <a:pPr marL="0" indent="0">
              <a:buFontTx/>
              <a:buNone/>
            </a:pPr>
            <a:r>
              <a:rPr lang="cs-CZ" altLang="cs-CZ" sz="2400" dirty="0" smtClean="0"/>
              <a:t>Přitom oba hovoří o učení a oba oslovují učitele v praxi.</a:t>
            </a:r>
          </a:p>
          <a:p>
            <a:pPr marL="0" indent="0">
              <a:buFontTx/>
              <a:buNone/>
            </a:pPr>
            <a:r>
              <a:rPr lang="cs-CZ" altLang="cs-CZ" sz="2400" dirty="0" smtClean="0"/>
              <a:t>?????</a:t>
            </a:r>
          </a:p>
          <a:p>
            <a:pPr marL="0" indent="0">
              <a:buFontTx/>
              <a:buNone/>
            </a:pPr>
            <a:endParaRPr lang="cs-CZ" altLang="cs-CZ" sz="240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cs-CZ" altLang="cs-CZ" sz="2400" smtClean="0">
                <a:solidFill>
                  <a:srgbClr val="FF0000"/>
                </a:solidFill>
              </a:rPr>
              <a:t>Je </a:t>
            </a:r>
            <a:r>
              <a:rPr lang="cs-CZ" altLang="cs-CZ" sz="2400" dirty="0" smtClean="0">
                <a:solidFill>
                  <a:srgbClr val="FF0000"/>
                </a:solidFill>
              </a:rPr>
              <a:t>zřejmé, že ve vývoji člověka se prolínají oba druhy učení a oba mají svůj nezastupitelný význam.</a:t>
            </a:r>
          </a:p>
          <a:p>
            <a:pPr marL="0" indent="0">
              <a:buFontTx/>
              <a:buNone/>
            </a:pPr>
            <a:endParaRPr lang="cs-CZ" altLang="cs-CZ" dirty="0" smtClean="0"/>
          </a:p>
          <a:p>
            <a:pPr marL="0" indent="0"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6299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3406" y="3929066"/>
            <a:ext cx="4500594" cy="100012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Corbel" pitchFamily="34" charset="0"/>
              </a:rPr>
              <a:t>ZÁKON CVIKU (FREKVENCE)</a:t>
            </a:r>
            <a:endParaRPr lang="cs-CZ" b="1" dirty="0">
              <a:latin typeface="Corbe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642918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Corbel" pitchFamily="34" charset="0"/>
              </a:rPr>
              <a:t>REAKCE ZA NEMĚNNÝCH OSTATNÍCH PODMÍNEK BUDE SPJATÁ S PODNĚTEM TÍM PEVNĚJI, ČÍM ČASTĚJI SE S NÍM BUDE SPOJOVAT A ČÍM BUDE VĚTŠÍ DOBA A SÍLA TOHOTO SPOJENÍ. SPOJE SE ZESILUJÍ OPAKOVÁNÍM, NEČINNOSTÍ SLÁBNOU.</a:t>
            </a:r>
            <a:endParaRPr lang="cs-CZ" sz="2800" b="1" dirty="0">
              <a:latin typeface="Corbel" pitchFamily="34" charset="0"/>
            </a:endParaRPr>
          </a:p>
        </p:txBody>
      </p:sp>
      <p:pic>
        <p:nvPicPr>
          <p:cNvPr id="7" name="Obrázek 6" descr="grumpy-c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5119"/>
            <a:ext cx="4857752" cy="3422881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286124"/>
            <a:ext cx="3643338" cy="164306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Corbel" pitchFamily="34" charset="0"/>
              </a:rPr>
              <a:t>ZÁKON  POHOTOVOSTI</a:t>
            </a:r>
            <a:endParaRPr lang="cs-CZ" b="1" dirty="0">
              <a:latin typeface="Corbe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571480"/>
            <a:ext cx="7572428" cy="185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Corbel" pitchFamily="34" charset="0"/>
              </a:rPr>
              <a:t>V SOUVISLOSTI S MOTIVACÍ PODMIŇUJE PŘIPRAVENOST A POTŘEBA ČINNOSTI SNAHU K DOBRÉMU VÝKONU. NEMOTIVOVANÁ ČINNOST VEDE K OPAKU.</a:t>
            </a:r>
            <a:endParaRPr lang="cs-CZ" sz="2800" b="1" dirty="0">
              <a:latin typeface="Corbel" pitchFamily="34" charset="0"/>
            </a:endParaRPr>
          </a:p>
        </p:txBody>
      </p:sp>
      <p:pic>
        <p:nvPicPr>
          <p:cNvPr id="5" name="Obrázek 4" descr="grumpy-c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9" y="3435119"/>
            <a:ext cx="4857752" cy="34228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I. P. Pavlov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smtClean="0"/>
              <a:t>ruský fyziolog </a:t>
            </a:r>
          </a:p>
          <a:p>
            <a:r>
              <a:rPr lang="cs-CZ" altLang="cs-CZ" sz="2800" smtClean="0"/>
              <a:t>Klasické podmiňování objevil spíše mimochodem</a:t>
            </a:r>
          </a:p>
          <a:p>
            <a:r>
              <a:rPr lang="cs-CZ" altLang="cs-CZ" sz="2800" smtClean="0"/>
              <a:t>Watson nazval pavlovovské podmiňování „základním kamenem“ behavioristické teorie a metodologie. Zákonitosti klasického podmiňování fungují nejen u zvířat, ale i u lidí a díky nim se každodenně, většinou nevědomě, učíme novým způsobům chování, návykům,  některé naopak opouštíme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3323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Corbel" pitchFamily="34" charset="0"/>
              </a:rPr>
              <a:t>I. P. PAVLOV</a:t>
            </a:r>
          </a:p>
        </p:txBody>
      </p:sp>
      <p:pic>
        <p:nvPicPr>
          <p:cNvPr id="4" name="Obrázek 3" descr="psychology-joke-pavlo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42984"/>
            <a:ext cx="6929486" cy="55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3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286412"/>
          </a:xfrm>
        </p:spPr>
        <p:txBody>
          <a:bodyPr>
            <a:normAutofit/>
          </a:bodyPr>
          <a:lstStyle/>
          <a:p>
            <a:r>
              <a:rPr lang="cs-CZ" dirty="0" smtClean="0"/>
              <a:t>Nepodmíněný podnět - působí bez jakýchkoliv zvláštních podmínek;</a:t>
            </a:r>
          </a:p>
          <a:p>
            <a:r>
              <a:rPr lang="cs-CZ" dirty="0" smtClean="0"/>
              <a:t>Nepodmíněný reflex - reakce na nepodmíněný podnět (instinkt);</a:t>
            </a:r>
          </a:p>
          <a:p>
            <a:r>
              <a:rPr lang="cs-CZ" dirty="0" smtClean="0"/>
              <a:t>Podmíněný podnět - původně neutrální podnět;</a:t>
            </a:r>
          </a:p>
          <a:p>
            <a:r>
              <a:rPr lang="cs-CZ" dirty="0" smtClean="0"/>
              <a:t>Podmíněný reflex - reakce na podmíněný podnět.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881</Words>
  <Application>Microsoft Office PowerPoint</Application>
  <PresentationFormat>Předvádění na obrazovce (4:3)</PresentationFormat>
  <Paragraphs>194</Paragraphs>
  <Slides>41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sady Office</vt:lpstr>
      <vt:lpstr>BEHAVIORISMUS a KOGNITIVNÍ PŘÍSTUP</vt:lpstr>
      <vt:lpstr>Lee Thorndike</vt:lpstr>
      <vt:lpstr>THORNDIKE</vt:lpstr>
      <vt:lpstr>ZÁKON  ÚČINKU</vt:lpstr>
      <vt:lpstr>ZÁKON CVIKU (FREKVENCE)</vt:lpstr>
      <vt:lpstr>ZÁKON  POHOTOVOSTI</vt:lpstr>
      <vt:lpstr>I. P. Pavlov</vt:lpstr>
      <vt:lpstr>I. P. PAVLOV</vt:lpstr>
      <vt:lpstr>Prezentace aplikace PowerPoint</vt:lpstr>
      <vt:lpstr>John Watson</vt:lpstr>
      <vt:lpstr>Prezentace aplikace PowerPoint</vt:lpstr>
      <vt:lpstr>JOHN WATSON</vt:lpstr>
      <vt:lpstr>B.F. Skinner NEOBEHAVEORISMUS </vt:lpstr>
      <vt:lpstr>B.F. Skinner </vt:lpstr>
      <vt:lpstr>RESPONDENTNÍ A OPERANTNÍ CHOVÁNÍ</vt:lpstr>
      <vt:lpstr>ODMĚNY A TRESTY</vt:lpstr>
      <vt:lpstr>Shaping</vt:lpstr>
      <vt:lpstr>E. Chace Tolman</vt:lpstr>
      <vt:lpstr>BRUNEROVA PRESKRIPTIVNÍ TEORIE  </vt:lpstr>
      <vt:lpstr>BRUNEROVA PRESKRIPTIVNÍ TEORIE  </vt:lpstr>
      <vt:lpstr>JEROME BRUNER a jeho teorie vyučování </vt:lpstr>
      <vt:lpstr>PRINCIP MOTIVACE</vt:lpstr>
      <vt:lpstr>PRINCIP STRUKTURY</vt:lpstr>
      <vt:lpstr>MODUS PREZENTACE</vt:lpstr>
      <vt:lpstr>Aktivní prezentace</vt:lpstr>
      <vt:lpstr>Ikonická prezentace</vt:lpstr>
      <vt:lpstr>Symbolická prezentace</vt:lpstr>
      <vt:lpstr>Modus hospodárnosti</vt:lpstr>
      <vt:lpstr>Modus síly</vt:lpstr>
      <vt:lpstr> PRINCIP NÁSLEDNOSTI </vt:lpstr>
      <vt:lpstr> PRINCIP POSILOVÁNÍ </vt:lpstr>
      <vt:lpstr>Učení objevováním  (Discovery learning)</vt:lpstr>
      <vt:lpstr>Důsledky učení objevováním</vt:lpstr>
      <vt:lpstr>SPIRÁLOVÉ OSNOVY</vt:lpstr>
      <vt:lpstr> KATEGORIZACE </vt:lpstr>
      <vt:lpstr>SUBSUMACE</vt:lpstr>
      <vt:lpstr>MOŽNOSTI VYUŽITÍ KOGNITIVNÍ PSYCHOLOGIE</vt:lpstr>
      <vt:lpstr>Kognitivní nebo učební styl?</vt:lpstr>
      <vt:lpstr> „Závislost či nezávislost na poli“ </vt:lpstr>
      <vt:lpstr> Učební styl či typ </vt:lpstr>
      <vt:lpstr>Závěrečné porovnání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Behaveorismus  (versus kognitivní přístup)</dc:title>
  <dc:creator>Jozka</dc:creator>
  <cp:lastModifiedBy>Uzivatel</cp:lastModifiedBy>
  <cp:revision>69</cp:revision>
  <dcterms:created xsi:type="dcterms:W3CDTF">2013-11-03T11:23:27Z</dcterms:created>
  <dcterms:modified xsi:type="dcterms:W3CDTF">2018-10-29T12:08:38Z</dcterms:modified>
</cp:coreProperties>
</file>