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notesMasterIdLst>
    <p:notesMasterId r:id="rId42"/>
  </p:notesMasterIdLst>
  <p:sldIdLst>
    <p:sldId id="256" r:id="rId2"/>
    <p:sldId id="460" r:id="rId3"/>
    <p:sldId id="461" r:id="rId4"/>
    <p:sldId id="257" r:id="rId5"/>
    <p:sldId id="462" r:id="rId6"/>
    <p:sldId id="463" r:id="rId7"/>
    <p:sldId id="466" r:id="rId8"/>
    <p:sldId id="467" r:id="rId9"/>
    <p:sldId id="464" r:id="rId10"/>
    <p:sldId id="488" r:id="rId11"/>
    <p:sldId id="468" r:id="rId12"/>
    <p:sldId id="469" r:id="rId13"/>
    <p:sldId id="470" r:id="rId14"/>
    <p:sldId id="471" r:id="rId15"/>
    <p:sldId id="472" r:id="rId16"/>
    <p:sldId id="473" r:id="rId17"/>
    <p:sldId id="474" r:id="rId18"/>
    <p:sldId id="475" r:id="rId19"/>
    <p:sldId id="476" r:id="rId20"/>
    <p:sldId id="477" r:id="rId21"/>
    <p:sldId id="479" r:id="rId22"/>
    <p:sldId id="478" r:id="rId23"/>
    <p:sldId id="442" r:id="rId24"/>
    <p:sldId id="443" r:id="rId25"/>
    <p:sldId id="273" r:id="rId26"/>
    <p:sldId id="282" r:id="rId27"/>
    <p:sldId id="482" r:id="rId28"/>
    <p:sldId id="480" r:id="rId29"/>
    <p:sldId id="481" r:id="rId30"/>
    <p:sldId id="483" r:id="rId31"/>
    <p:sldId id="484" r:id="rId32"/>
    <p:sldId id="485" r:id="rId33"/>
    <p:sldId id="285" r:id="rId34"/>
    <p:sldId id="454" r:id="rId35"/>
    <p:sldId id="487" r:id="rId36"/>
    <p:sldId id="264" r:id="rId37"/>
    <p:sldId id="262" r:id="rId38"/>
    <p:sldId id="444" r:id="rId39"/>
    <p:sldId id="486" r:id="rId40"/>
    <p:sldId id="459" r:id="rId4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6600"/>
    <a:srgbClr val="CC0000"/>
    <a:srgbClr val="FF9900"/>
    <a:srgbClr val="99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2" autoAdjust="0"/>
    <p:restoredTop sz="84801" autoAdjust="0"/>
  </p:normalViewPr>
  <p:slideViewPr>
    <p:cSldViewPr>
      <p:cViewPr>
        <p:scale>
          <a:sx n="53" d="100"/>
          <a:sy n="53" d="100"/>
        </p:scale>
        <p:origin x="-1920"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15B8B-BD8A-43DE-B648-0A5D2DB293E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cs-CZ"/>
        </a:p>
      </dgm:t>
    </dgm:pt>
    <dgm:pt modelId="{3F72DE69-F5D1-4BB5-8F6C-182382E32755}">
      <dgm:prSet phldrT="[Text]" custT="1"/>
      <dgm:spPr>
        <a:solidFill>
          <a:srgbClr val="006600"/>
        </a:solidFill>
      </dgm:spPr>
      <dgm:t>
        <a:bodyPr/>
        <a:lstStyle/>
        <a:p>
          <a:r>
            <a:rPr lang="cs-CZ" sz="2000" dirty="0" smtClean="0"/>
            <a:t>Bio-</a:t>
          </a:r>
          <a:endParaRPr lang="cs-CZ" sz="2000" dirty="0"/>
        </a:p>
      </dgm:t>
    </dgm:pt>
    <dgm:pt modelId="{72E40C2B-4BC6-41CF-89DF-5103173825F5}" type="parTrans" cxnId="{57CDE7BF-1683-4650-A116-03F35259D809}">
      <dgm:prSet/>
      <dgm:spPr/>
      <dgm:t>
        <a:bodyPr/>
        <a:lstStyle/>
        <a:p>
          <a:endParaRPr lang="cs-CZ" sz="2000"/>
        </a:p>
      </dgm:t>
    </dgm:pt>
    <dgm:pt modelId="{1459D4D6-2766-4354-9DA8-EA00A07F359E}" type="sibTrans" cxnId="{57CDE7BF-1683-4650-A116-03F35259D809}">
      <dgm:prSet/>
      <dgm:spPr/>
      <dgm:t>
        <a:bodyPr/>
        <a:lstStyle/>
        <a:p>
          <a:endParaRPr lang="cs-CZ" sz="2000"/>
        </a:p>
      </dgm:t>
    </dgm:pt>
    <dgm:pt modelId="{BCF7D9F6-9D4A-4D74-A264-2E274D94968C}">
      <dgm:prSet phldrT="[Text]" custT="1"/>
      <dgm:spPr>
        <a:solidFill>
          <a:srgbClr val="CC0000"/>
        </a:solidFill>
      </dgm:spPr>
      <dgm:t>
        <a:bodyPr/>
        <a:lstStyle/>
        <a:p>
          <a:r>
            <a:rPr lang="cs-CZ" sz="2000" dirty="0" smtClean="0"/>
            <a:t>Psycho-</a:t>
          </a:r>
          <a:endParaRPr lang="cs-CZ" sz="2000" dirty="0"/>
        </a:p>
      </dgm:t>
    </dgm:pt>
    <dgm:pt modelId="{4FB22DF7-9D12-41FD-A3C3-02FC25B92C8F}" type="parTrans" cxnId="{64569167-7D13-4128-A5EB-70B386172D48}">
      <dgm:prSet/>
      <dgm:spPr/>
      <dgm:t>
        <a:bodyPr/>
        <a:lstStyle/>
        <a:p>
          <a:endParaRPr lang="cs-CZ" sz="2000"/>
        </a:p>
      </dgm:t>
    </dgm:pt>
    <dgm:pt modelId="{500C0B88-F880-4FBC-9B21-F90562A488B7}" type="sibTrans" cxnId="{64569167-7D13-4128-A5EB-70B386172D48}">
      <dgm:prSet/>
      <dgm:spPr/>
      <dgm:t>
        <a:bodyPr/>
        <a:lstStyle/>
        <a:p>
          <a:endParaRPr lang="cs-CZ" sz="2000"/>
        </a:p>
      </dgm:t>
    </dgm:pt>
    <dgm:pt modelId="{F136A794-CF9A-49BD-A9DE-EAB1DC9B2A12}">
      <dgm:prSet phldrT="[Text]" custT="1"/>
      <dgm:spPr>
        <a:solidFill>
          <a:srgbClr val="9900FF"/>
        </a:solidFill>
      </dgm:spPr>
      <dgm:t>
        <a:bodyPr/>
        <a:lstStyle/>
        <a:p>
          <a:r>
            <a:rPr lang="cs-CZ" sz="2000" dirty="0" smtClean="0"/>
            <a:t>Spirituální</a:t>
          </a:r>
          <a:endParaRPr lang="cs-CZ" sz="2000" dirty="0"/>
        </a:p>
      </dgm:t>
    </dgm:pt>
    <dgm:pt modelId="{9D8E0349-D0C0-47DF-A261-DFBBEEA8F4B8}" type="parTrans" cxnId="{F320BBED-2271-40B5-A764-6C7771265FE6}">
      <dgm:prSet/>
      <dgm:spPr/>
      <dgm:t>
        <a:bodyPr/>
        <a:lstStyle/>
        <a:p>
          <a:endParaRPr lang="cs-CZ" sz="2000"/>
        </a:p>
      </dgm:t>
    </dgm:pt>
    <dgm:pt modelId="{D8C82A76-8239-4DC4-B6B3-D39B3B59CC08}" type="sibTrans" cxnId="{F320BBED-2271-40B5-A764-6C7771265FE6}">
      <dgm:prSet/>
      <dgm:spPr/>
      <dgm:t>
        <a:bodyPr/>
        <a:lstStyle/>
        <a:p>
          <a:endParaRPr lang="cs-CZ" sz="2000"/>
        </a:p>
      </dgm:t>
    </dgm:pt>
    <dgm:pt modelId="{9AD8A0C6-02CC-4F9E-8812-CE8286475E78}">
      <dgm:prSet phldrT="[Text]" custT="1"/>
      <dgm:spPr>
        <a:solidFill>
          <a:srgbClr val="FF9900"/>
        </a:solidFill>
      </dgm:spPr>
      <dgm:t>
        <a:bodyPr/>
        <a:lstStyle/>
        <a:p>
          <a:r>
            <a:rPr lang="cs-CZ" sz="2000" dirty="0" smtClean="0"/>
            <a:t>Sociálně-</a:t>
          </a:r>
          <a:endParaRPr lang="cs-CZ" sz="2000" dirty="0"/>
        </a:p>
      </dgm:t>
    </dgm:pt>
    <dgm:pt modelId="{F7120750-3CEA-4799-9C5B-3FD864977C5D}" type="parTrans" cxnId="{7A7A7B68-65FE-41E8-8F41-5886BB4E6C1E}">
      <dgm:prSet/>
      <dgm:spPr/>
      <dgm:t>
        <a:bodyPr/>
        <a:lstStyle/>
        <a:p>
          <a:endParaRPr lang="cs-CZ" sz="2000"/>
        </a:p>
      </dgm:t>
    </dgm:pt>
    <dgm:pt modelId="{A761888C-A42B-414A-AEC4-3AECCCC51E43}" type="sibTrans" cxnId="{7A7A7B68-65FE-41E8-8F41-5886BB4E6C1E}">
      <dgm:prSet/>
      <dgm:spPr/>
      <dgm:t>
        <a:bodyPr/>
        <a:lstStyle/>
        <a:p>
          <a:endParaRPr lang="cs-CZ" sz="2000"/>
        </a:p>
      </dgm:t>
    </dgm:pt>
    <dgm:pt modelId="{4CDBFD10-253D-4F10-AF2C-0AF6843FF680}" type="pres">
      <dgm:prSet presAssocID="{C6215B8B-BD8A-43DE-B648-0A5D2DB293E8}" presName="matrix" presStyleCnt="0">
        <dgm:presLayoutVars>
          <dgm:chMax val="1"/>
          <dgm:dir/>
          <dgm:resizeHandles val="exact"/>
        </dgm:presLayoutVars>
      </dgm:prSet>
      <dgm:spPr/>
    </dgm:pt>
    <dgm:pt modelId="{A0F16621-6EE9-47F8-94F1-866BAD51B57E}" type="pres">
      <dgm:prSet presAssocID="{C6215B8B-BD8A-43DE-B648-0A5D2DB293E8}" presName="diamond" presStyleLbl="bgShp" presStyleIdx="0" presStyleCnt="1"/>
      <dgm:spPr/>
    </dgm:pt>
    <dgm:pt modelId="{7FF679B8-FEB1-40E1-B0B2-D34931FD39C4}" type="pres">
      <dgm:prSet presAssocID="{C6215B8B-BD8A-43DE-B648-0A5D2DB293E8}" presName="quad1" presStyleLbl="node1" presStyleIdx="0" presStyleCnt="4" custScaleX="105795" custScaleY="101796" custLinFactNeighborX="-648" custLinFactNeighborY="-648">
        <dgm:presLayoutVars>
          <dgm:chMax val="0"/>
          <dgm:chPref val="0"/>
          <dgm:bulletEnabled val="1"/>
        </dgm:presLayoutVars>
      </dgm:prSet>
      <dgm:spPr/>
    </dgm:pt>
    <dgm:pt modelId="{EF1E5A5D-BB76-44D2-969A-36F040CFBBE6}" type="pres">
      <dgm:prSet presAssocID="{C6215B8B-BD8A-43DE-B648-0A5D2DB293E8}" presName="quad2" presStyleLbl="node1" presStyleIdx="1" presStyleCnt="4">
        <dgm:presLayoutVars>
          <dgm:chMax val="0"/>
          <dgm:chPref val="0"/>
          <dgm:bulletEnabled val="1"/>
        </dgm:presLayoutVars>
      </dgm:prSet>
      <dgm:spPr/>
    </dgm:pt>
    <dgm:pt modelId="{24C22F6E-9519-4DD3-94E8-81AD3E3C56FF}" type="pres">
      <dgm:prSet presAssocID="{C6215B8B-BD8A-43DE-B648-0A5D2DB293E8}" presName="quad3" presStyleLbl="node1" presStyleIdx="2" presStyleCnt="4">
        <dgm:presLayoutVars>
          <dgm:chMax val="0"/>
          <dgm:chPref val="0"/>
          <dgm:bulletEnabled val="1"/>
        </dgm:presLayoutVars>
      </dgm:prSet>
      <dgm:spPr/>
    </dgm:pt>
    <dgm:pt modelId="{E19D92ED-7ADD-4680-8E4D-C7B2408B41E8}" type="pres">
      <dgm:prSet presAssocID="{C6215B8B-BD8A-43DE-B648-0A5D2DB293E8}" presName="quad4" presStyleLbl="node1" presStyleIdx="3" presStyleCnt="4">
        <dgm:presLayoutVars>
          <dgm:chMax val="0"/>
          <dgm:chPref val="0"/>
          <dgm:bulletEnabled val="1"/>
        </dgm:presLayoutVars>
      </dgm:prSet>
      <dgm:spPr/>
      <dgm:t>
        <a:bodyPr/>
        <a:lstStyle/>
        <a:p>
          <a:endParaRPr lang="cs-CZ"/>
        </a:p>
      </dgm:t>
    </dgm:pt>
  </dgm:ptLst>
  <dgm:cxnLst>
    <dgm:cxn modelId="{F320BBED-2271-40B5-A764-6C7771265FE6}" srcId="{C6215B8B-BD8A-43DE-B648-0A5D2DB293E8}" destId="{F136A794-CF9A-49BD-A9DE-EAB1DC9B2A12}" srcOrd="2" destOrd="0" parTransId="{9D8E0349-D0C0-47DF-A261-DFBBEEA8F4B8}" sibTransId="{D8C82A76-8239-4DC4-B6B3-D39B3B59CC08}"/>
    <dgm:cxn modelId="{1B750567-903F-42F6-BABE-8A67623573DD}" type="presOf" srcId="{3F72DE69-F5D1-4BB5-8F6C-182382E32755}" destId="{7FF679B8-FEB1-40E1-B0B2-D34931FD39C4}" srcOrd="0" destOrd="0" presId="urn:microsoft.com/office/officeart/2005/8/layout/matrix3"/>
    <dgm:cxn modelId="{D712F13B-225C-42FC-A447-4498AFEDFF0A}" type="presOf" srcId="{9AD8A0C6-02CC-4F9E-8812-CE8286475E78}" destId="{E19D92ED-7ADD-4680-8E4D-C7B2408B41E8}" srcOrd="0" destOrd="0" presId="urn:microsoft.com/office/officeart/2005/8/layout/matrix3"/>
    <dgm:cxn modelId="{57CDE7BF-1683-4650-A116-03F35259D809}" srcId="{C6215B8B-BD8A-43DE-B648-0A5D2DB293E8}" destId="{3F72DE69-F5D1-4BB5-8F6C-182382E32755}" srcOrd="0" destOrd="0" parTransId="{72E40C2B-4BC6-41CF-89DF-5103173825F5}" sibTransId="{1459D4D6-2766-4354-9DA8-EA00A07F359E}"/>
    <dgm:cxn modelId="{272A81FB-EAE4-4220-A739-09B5E1318588}" type="presOf" srcId="{F136A794-CF9A-49BD-A9DE-EAB1DC9B2A12}" destId="{24C22F6E-9519-4DD3-94E8-81AD3E3C56FF}" srcOrd="0" destOrd="0" presId="urn:microsoft.com/office/officeart/2005/8/layout/matrix3"/>
    <dgm:cxn modelId="{CDD12AD4-1328-4B65-A707-E29091C9BC5C}" type="presOf" srcId="{C6215B8B-BD8A-43DE-B648-0A5D2DB293E8}" destId="{4CDBFD10-253D-4F10-AF2C-0AF6843FF680}" srcOrd="0" destOrd="0" presId="urn:microsoft.com/office/officeart/2005/8/layout/matrix3"/>
    <dgm:cxn modelId="{64569167-7D13-4128-A5EB-70B386172D48}" srcId="{C6215B8B-BD8A-43DE-B648-0A5D2DB293E8}" destId="{BCF7D9F6-9D4A-4D74-A264-2E274D94968C}" srcOrd="1" destOrd="0" parTransId="{4FB22DF7-9D12-41FD-A3C3-02FC25B92C8F}" sibTransId="{500C0B88-F880-4FBC-9B21-F90562A488B7}"/>
    <dgm:cxn modelId="{7A7A7B68-65FE-41E8-8F41-5886BB4E6C1E}" srcId="{C6215B8B-BD8A-43DE-B648-0A5D2DB293E8}" destId="{9AD8A0C6-02CC-4F9E-8812-CE8286475E78}" srcOrd="3" destOrd="0" parTransId="{F7120750-3CEA-4799-9C5B-3FD864977C5D}" sibTransId="{A761888C-A42B-414A-AEC4-3AECCCC51E43}"/>
    <dgm:cxn modelId="{E15E2C97-FBDA-4BFE-A021-6E3D5DFCA97D}" type="presOf" srcId="{BCF7D9F6-9D4A-4D74-A264-2E274D94968C}" destId="{EF1E5A5D-BB76-44D2-969A-36F040CFBBE6}" srcOrd="0" destOrd="0" presId="urn:microsoft.com/office/officeart/2005/8/layout/matrix3"/>
    <dgm:cxn modelId="{D920439E-729F-4286-86FE-4C10091BC77E}" type="presParOf" srcId="{4CDBFD10-253D-4F10-AF2C-0AF6843FF680}" destId="{A0F16621-6EE9-47F8-94F1-866BAD51B57E}" srcOrd="0" destOrd="0" presId="urn:microsoft.com/office/officeart/2005/8/layout/matrix3"/>
    <dgm:cxn modelId="{876C9D28-7F0C-46FC-9B98-A62FEC05AA3E}" type="presParOf" srcId="{4CDBFD10-253D-4F10-AF2C-0AF6843FF680}" destId="{7FF679B8-FEB1-40E1-B0B2-D34931FD39C4}" srcOrd="1" destOrd="0" presId="urn:microsoft.com/office/officeart/2005/8/layout/matrix3"/>
    <dgm:cxn modelId="{133146BA-A465-4853-8BB1-C6EFCC9BF332}" type="presParOf" srcId="{4CDBFD10-253D-4F10-AF2C-0AF6843FF680}" destId="{EF1E5A5D-BB76-44D2-969A-36F040CFBBE6}" srcOrd="2" destOrd="0" presId="urn:microsoft.com/office/officeart/2005/8/layout/matrix3"/>
    <dgm:cxn modelId="{75553E6A-34AD-452C-9388-A9B66C49A5CB}" type="presParOf" srcId="{4CDBFD10-253D-4F10-AF2C-0AF6843FF680}" destId="{24C22F6E-9519-4DD3-94E8-81AD3E3C56FF}" srcOrd="3" destOrd="0" presId="urn:microsoft.com/office/officeart/2005/8/layout/matrix3"/>
    <dgm:cxn modelId="{235FD6EF-B3C5-43A8-AECB-8DF7FAFCB633}" type="presParOf" srcId="{4CDBFD10-253D-4F10-AF2C-0AF6843FF680}" destId="{E19D92ED-7ADD-4680-8E4D-C7B2408B41E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E4DEE-22B2-4E9C-AC3A-C0045B71F47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28C43D05-2FFF-4994-9DF8-95C5C0E92666}">
      <dgm:prSet phldrT="[Text]"/>
      <dgm:spPr>
        <a:solidFill>
          <a:srgbClr val="92D050"/>
        </a:solidFill>
      </dgm:spPr>
      <dgm:t>
        <a:bodyPr/>
        <a:lstStyle/>
        <a:p>
          <a:r>
            <a:rPr lang="cs-CZ" dirty="0" smtClean="0"/>
            <a:t>Flegmatik</a:t>
          </a:r>
          <a:endParaRPr lang="cs-CZ" dirty="0"/>
        </a:p>
      </dgm:t>
    </dgm:pt>
    <dgm:pt modelId="{5E7CADD2-4136-453B-839A-DB963B549589}" type="parTrans" cxnId="{DB41E461-4537-4576-8762-EE859A8B9E82}">
      <dgm:prSet/>
      <dgm:spPr/>
      <dgm:t>
        <a:bodyPr/>
        <a:lstStyle/>
        <a:p>
          <a:endParaRPr lang="cs-CZ"/>
        </a:p>
      </dgm:t>
    </dgm:pt>
    <dgm:pt modelId="{ED96177D-A9EB-498C-BB93-5F21CC13A3AB}" type="sibTrans" cxnId="{DB41E461-4537-4576-8762-EE859A8B9E82}">
      <dgm:prSet/>
      <dgm:spPr/>
      <dgm:t>
        <a:bodyPr/>
        <a:lstStyle/>
        <a:p>
          <a:endParaRPr lang="cs-CZ"/>
        </a:p>
      </dgm:t>
    </dgm:pt>
    <dgm:pt modelId="{B312B653-ACB6-47F6-9E7C-0BAAA88E513E}">
      <dgm:prSet phldrT="[Text]"/>
      <dgm:spPr>
        <a:solidFill>
          <a:srgbClr val="00B0F0"/>
        </a:solidFill>
      </dgm:spPr>
      <dgm:t>
        <a:bodyPr/>
        <a:lstStyle/>
        <a:p>
          <a:r>
            <a:rPr lang="cs-CZ" dirty="0" smtClean="0"/>
            <a:t>Melancholik</a:t>
          </a:r>
          <a:endParaRPr lang="cs-CZ" dirty="0"/>
        </a:p>
      </dgm:t>
    </dgm:pt>
    <dgm:pt modelId="{D8D81485-9FDE-4F52-AB52-B77325DF8C3E}" type="parTrans" cxnId="{FF2E82E4-4D85-42C4-882E-A5958FEF0DC6}">
      <dgm:prSet/>
      <dgm:spPr/>
      <dgm:t>
        <a:bodyPr/>
        <a:lstStyle/>
        <a:p>
          <a:endParaRPr lang="cs-CZ"/>
        </a:p>
      </dgm:t>
    </dgm:pt>
    <dgm:pt modelId="{CB39C178-4555-45D5-A366-89EAB7CAAF4A}" type="sibTrans" cxnId="{FF2E82E4-4D85-42C4-882E-A5958FEF0DC6}">
      <dgm:prSet/>
      <dgm:spPr/>
      <dgm:t>
        <a:bodyPr/>
        <a:lstStyle/>
        <a:p>
          <a:endParaRPr lang="cs-CZ"/>
        </a:p>
      </dgm:t>
    </dgm:pt>
    <dgm:pt modelId="{D7FC771B-E474-4A46-8EC8-6E3CB6FCCA48}">
      <dgm:prSet phldrT="[Text]"/>
      <dgm:spPr>
        <a:solidFill>
          <a:srgbClr val="FF0000"/>
        </a:solidFill>
      </dgm:spPr>
      <dgm:t>
        <a:bodyPr/>
        <a:lstStyle/>
        <a:p>
          <a:r>
            <a:rPr lang="cs-CZ" dirty="0" smtClean="0"/>
            <a:t>Sangvinik</a:t>
          </a:r>
          <a:endParaRPr lang="cs-CZ" dirty="0"/>
        </a:p>
      </dgm:t>
    </dgm:pt>
    <dgm:pt modelId="{2D605B7C-35CC-4F22-8D87-104A6522ECDB}" type="parTrans" cxnId="{FCB40952-FA32-4B18-B937-D41D11175365}">
      <dgm:prSet/>
      <dgm:spPr/>
      <dgm:t>
        <a:bodyPr/>
        <a:lstStyle/>
        <a:p>
          <a:endParaRPr lang="cs-CZ"/>
        </a:p>
      </dgm:t>
    </dgm:pt>
    <dgm:pt modelId="{2156C9C2-CBD7-4AA1-9F4B-5F0C93B521E3}" type="sibTrans" cxnId="{FCB40952-FA32-4B18-B937-D41D11175365}">
      <dgm:prSet/>
      <dgm:spPr/>
      <dgm:t>
        <a:bodyPr/>
        <a:lstStyle/>
        <a:p>
          <a:endParaRPr lang="cs-CZ"/>
        </a:p>
      </dgm:t>
    </dgm:pt>
    <dgm:pt modelId="{A98FEE22-6CC3-41E1-93D9-F3EFE36C3668}">
      <dgm:prSet phldrT="[Text]"/>
      <dgm:spPr>
        <a:solidFill>
          <a:srgbClr val="FFC000"/>
        </a:solidFill>
      </dgm:spPr>
      <dgm:t>
        <a:bodyPr/>
        <a:lstStyle/>
        <a:p>
          <a:r>
            <a:rPr lang="cs-CZ" dirty="0" smtClean="0"/>
            <a:t>Cholerik</a:t>
          </a:r>
          <a:endParaRPr lang="cs-CZ" dirty="0"/>
        </a:p>
      </dgm:t>
    </dgm:pt>
    <dgm:pt modelId="{780FF04C-BF1E-4461-9705-5F27BED37B25}" type="parTrans" cxnId="{AAC10FD6-96B9-4C41-BE26-22015CDA74F3}">
      <dgm:prSet/>
      <dgm:spPr/>
      <dgm:t>
        <a:bodyPr/>
        <a:lstStyle/>
        <a:p>
          <a:endParaRPr lang="cs-CZ"/>
        </a:p>
      </dgm:t>
    </dgm:pt>
    <dgm:pt modelId="{1FC2F119-3E15-45D8-9E8B-FF855690A970}" type="sibTrans" cxnId="{AAC10FD6-96B9-4C41-BE26-22015CDA74F3}">
      <dgm:prSet/>
      <dgm:spPr/>
      <dgm:t>
        <a:bodyPr/>
        <a:lstStyle/>
        <a:p>
          <a:endParaRPr lang="cs-CZ"/>
        </a:p>
      </dgm:t>
    </dgm:pt>
    <dgm:pt modelId="{3682EAA3-4AC1-445B-8845-E19B806D7B2D}" type="pres">
      <dgm:prSet presAssocID="{5AAE4DEE-22B2-4E9C-AC3A-C0045B71F475}" presName="diagram" presStyleCnt="0">
        <dgm:presLayoutVars>
          <dgm:dir/>
          <dgm:resizeHandles val="exact"/>
        </dgm:presLayoutVars>
      </dgm:prSet>
      <dgm:spPr/>
      <dgm:t>
        <a:bodyPr/>
        <a:lstStyle/>
        <a:p>
          <a:endParaRPr lang="cs-CZ"/>
        </a:p>
      </dgm:t>
    </dgm:pt>
    <dgm:pt modelId="{8848E256-1F07-4920-ABF6-6A882EA7994D}" type="pres">
      <dgm:prSet presAssocID="{28C43D05-2FFF-4994-9DF8-95C5C0E92666}" presName="node" presStyleLbl="node1" presStyleIdx="0" presStyleCnt="4">
        <dgm:presLayoutVars>
          <dgm:bulletEnabled val="1"/>
        </dgm:presLayoutVars>
      </dgm:prSet>
      <dgm:spPr/>
      <dgm:t>
        <a:bodyPr/>
        <a:lstStyle/>
        <a:p>
          <a:endParaRPr lang="cs-CZ"/>
        </a:p>
      </dgm:t>
    </dgm:pt>
    <dgm:pt modelId="{81C4E0A9-D70C-41C7-AC1F-18E0E8901EBD}" type="pres">
      <dgm:prSet presAssocID="{ED96177D-A9EB-498C-BB93-5F21CC13A3AB}" presName="sibTrans" presStyleCnt="0"/>
      <dgm:spPr/>
    </dgm:pt>
    <dgm:pt modelId="{1CB9DD9E-581B-44C0-89DD-14358EB4DD0B}" type="pres">
      <dgm:prSet presAssocID="{B312B653-ACB6-47F6-9E7C-0BAAA88E513E}" presName="node" presStyleLbl="node1" presStyleIdx="1" presStyleCnt="4">
        <dgm:presLayoutVars>
          <dgm:bulletEnabled val="1"/>
        </dgm:presLayoutVars>
      </dgm:prSet>
      <dgm:spPr/>
      <dgm:t>
        <a:bodyPr/>
        <a:lstStyle/>
        <a:p>
          <a:endParaRPr lang="cs-CZ"/>
        </a:p>
      </dgm:t>
    </dgm:pt>
    <dgm:pt modelId="{B8DE638E-1274-4A8A-9ADC-E768188064DC}" type="pres">
      <dgm:prSet presAssocID="{CB39C178-4555-45D5-A366-89EAB7CAAF4A}" presName="sibTrans" presStyleCnt="0"/>
      <dgm:spPr/>
    </dgm:pt>
    <dgm:pt modelId="{A73A7BC3-90AF-4926-B646-4CC4A560AF9B}" type="pres">
      <dgm:prSet presAssocID="{D7FC771B-E474-4A46-8EC8-6E3CB6FCCA48}" presName="node" presStyleLbl="node1" presStyleIdx="2" presStyleCnt="4">
        <dgm:presLayoutVars>
          <dgm:bulletEnabled val="1"/>
        </dgm:presLayoutVars>
      </dgm:prSet>
      <dgm:spPr/>
      <dgm:t>
        <a:bodyPr/>
        <a:lstStyle/>
        <a:p>
          <a:endParaRPr lang="cs-CZ"/>
        </a:p>
      </dgm:t>
    </dgm:pt>
    <dgm:pt modelId="{818AE9BF-8521-4F04-84F7-272F2169C234}" type="pres">
      <dgm:prSet presAssocID="{2156C9C2-CBD7-4AA1-9F4B-5F0C93B521E3}" presName="sibTrans" presStyleCnt="0"/>
      <dgm:spPr/>
    </dgm:pt>
    <dgm:pt modelId="{08CF511C-9335-4731-B09C-B262B55A98BF}" type="pres">
      <dgm:prSet presAssocID="{A98FEE22-6CC3-41E1-93D9-F3EFE36C3668}" presName="node" presStyleLbl="node1" presStyleIdx="3" presStyleCnt="4">
        <dgm:presLayoutVars>
          <dgm:bulletEnabled val="1"/>
        </dgm:presLayoutVars>
      </dgm:prSet>
      <dgm:spPr/>
      <dgm:t>
        <a:bodyPr/>
        <a:lstStyle/>
        <a:p>
          <a:endParaRPr lang="cs-CZ"/>
        </a:p>
      </dgm:t>
    </dgm:pt>
  </dgm:ptLst>
  <dgm:cxnLst>
    <dgm:cxn modelId="{FF2E82E4-4D85-42C4-882E-A5958FEF0DC6}" srcId="{5AAE4DEE-22B2-4E9C-AC3A-C0045B71F475}" destId="{B312B653-ACB6-47F6-9E7C-0BAAA88E513E}" srcOrd="1" destOrd="0" parTransId="{D8D81485-9FDE-4F52-AB52-B77325DF8C3E}" sibTransId="{CB39C178-4555-45D5-A366-89EAB7CAAF4A}"/>
    <dgm:cxn modelId="{724A46A0-5F5A-400E-9C40-E9BA1695227B}" type="presOf" srcId="{5AAE4DEE-22B2-4E9C-AC3A-C0045B71F475}" destId="{3682EAA3-4AC1-445B-8845-E19B806D7B2D}" srcOrd="0" destOrd="0" presId="urn:microsoft.com/office/officeart/2005/8/layout/default"/>
    <dgm:cxn modelId="{E5C4EBEB-6668-4128-8D65-598087604DA7}" type="presOf" srcId="{28C43D05-2FFF-4994-9DF8-95C5C0E92666}" destId="{8848E256-1F07-4920-ABF6-6A882EA7994D}" srcOrd="0" destOrd="0" presId="urn:microsoft.com/office/officeart/2005/8/layout/default"/>
    <dgm:cxn modelId="{FCB40952-FA32-4B18-B937-D41D11175365}" srcId="{5AAE4DEE-22B2-4E9C-AC3A-C0045B71F475}" destId="{D7FC771B-E474-4A46-8EC8-6E3CB6FCCA48}" srcOrd="2" destOrd="0" parTransId="{2D605B7C-35CC-4F22-8D87-104A6522ECDB}" sibTransId="{2156C9C2-CBD7-4AA1-9F4B-5F0C93B521E3}"/>
    <dgm:cxn modelId="{10AD1B16-3E0B-4FB5-8FD3-203B1FA862CB}" type="presOf" srcId="{A98FEE22-6CC3-41E1-93D9-F3EFE36C3668}" destId="{08CF511C-9335-4731-B09C-B262B55A98BF}" srcOrd="0" destOrd="0" presId="urn:microsoft.com/office/officeart/2005/8/layout/default"/>
    <dgm:cxn modelId="{AAC10FD6-96B9-4C41-BE26-22015CDA74F3}" srcId="{5AAE4DEE-22B2-4E9C-AC3A-C0045B71F475}" destId="{A98FEE22-6CC3-41E1-93D9-F3EFE36C3668}" srcOrd="3" destOrd="0" parTransId="{780FF04C-BF1E-4461-9705-5F27BED37B25}" sibTransId="{1FC2F119-3E15-45D8-9E8B-FF855690A970}"/>
    <dgm:cxn modelId="{0A82F6D4-C87C-4728-85BD-7B0EF6D97615}" type="presOf" srcId="{D7FC771B-E474-4A46-8EC8-6E3CB6FCCA48}" destId="{A73A7BC3-90AF-4926-B646-4CC4A560AF9B}" srcOrd="0" destOrd="0" presId="urn:microsoft.com/office/officeart/2005/8/layout/default"/>
    <dgm:cxn modelId="{C548ECF6-2BD2-4DCC-A6B6-27BFFDA0F48D}" type="presOf" srcId="{B312B653-ACB6-47F6-9E7C-0BAAA88E513E}" destId="{1CB9DD9E-581B-44C0-89DD-14358EB4DD0B}" srcOrd="0" destOrd="0" presId="urn:microsoft.com/office/officeart/2005/8/layout/default"/>
    <dgm:cxn modelId="{DB41E461-4537-4576-8762-EE859A8B9E82}" srcId="{5AAE4DEE-22B2-4E9C-AC3A-C0045B71F475}" destId="{28C43D05-2FFF-4994-9DF8-95C5C0E92666}" srcOrd="0" destOrd="0" parTransId="{5E7CADD2-4136-453B-839A-DB963B549589}" sibTransId="{ED96177D-A9EB-498C-BB93-5F21CC13A3AB}"/>
    <dgm:cxn modelId="{391E1B2C-1555-429C-BFFE-0A6BC1E653EC}" type="presParOf" srcId="{3682EAA3-4AC1-445B-8845-E19B806D7B2D}" destId="{8848E256-1F07-4920-ABF6-6A882EA7994D}" srcOrd="0" destOrd="0" presId="urn:microsoft.com/office/officeart/2005/8/layout/default"/>
    <dgm:cxn modelId="{3F13009E-631E-4F1B-8143-F89114E51A2C}" type="presParOf" srcId="{3682EAA3-4AC1-445B-8845-E19B806D7B2D}" destId="{81C4E0A9-D70C-41C7-AC1F-18E0E8901EBD}" srcOrd="1" destOrd="0" presId="urn:microsoft.com/office/officeart/2005/8/layout/default"/>
    <dgm:cxn modelId="{B4652BB2-8A52-490F-82C3-88A6B8DDF76F}" type="presParOf" srcId="{3682EAA3-4AC1-445B-8845-E19B806D7B2D}" destId="{1CB9DD9E-581B-44C0-89DD-14358EB4DD0B}" srcOrd="2" destOrd="0" presId="urn:microsoft.com/office/officeart/2005/8/layout/default"/>
    <dgm:cxn modelId="{304BC2B3-BA3B-4B4C-8293-5FCB6DD94885}" type="presParOf" srcId="{3682EAA3-4AC1-445B-8845-E19B806D7B2D}" destId="{B8DE638E-1274-4A8A-9ADC-E768188064DC}" srcOrd="3" destOrd="0" presId="urn:microsoft.com/office/officeart/2005/8/layout/default"/>
    <dgm:cxn modelId="{1230EC01-087A-4BDA-A294-65EF83C2CC02}" type="presParOf" srcId="{3682EAA3-4AC1-445B-8845-E19B806D7B2D}" destId="{A73A7BC3-90AF-4926-B646-4CC4A560AF9B}" srcOrd="4" destOrd="0" presId="urn:microsoft.com/office/officeart/2005/8/layout/default"/>
    <dgm:cxn modelId="{2DCB7DAB-E4C1-4463-8397-E9538CEF15C1}" type="presParOf" srcId="{3682EAA3-4AC1-445B-8845-E19B806D7B2D}" destId="{818AE9BF-8521-4F04-84F7-272F2169C234}" srcOrd="5" destOrd="0" presId="urn:microsoft.com/office/officeart/2005/8/layout/default"/>
    <dgm:cxn modelId="{0F831032-2C51-4620-B39B-E804968315E1}" type="presParOf" srcId="{3682EAA3-4AC1-445B-8845-E19B806D7B2D}" destId="{08CF511C-9335-4731-B09C-B262B55A98B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16621-6EE9-47F8-94F1-866BAD51B57E}">
      <dsp:nvSpPr>
        <dsp:cNvPr id="0" name=""/>
        <dsp:cNvSpPr/>
      </dsp:nvSpPr>
      <dsp:spPr>
        <a:xfrm>
          <a:off x="704304" y="0"/>
          <a:ext cx="3703960" cy="370396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679B8-FEB1-40E1-B0B2-D34931FD39C4}">
      <dsp:nvSpPr>
        <dsp:cNvPr id="0" name=""/>
        <dsp:cNvSpPr/>
      </dsp:nvSpPr>
      <dsp:spPr>
        <a:xfrm>
          <a:off x="1004963" y="329543"/>
          <a:ext cx="1528255" cy="1470488"/>
        </a:xfrm>
        <a:prstGeom prst="roundRect">
          <a:avLst/>
        </a:prstGeom>
        <a:solidFill>
          <a:srgbClr val="0066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Bio-</a:t>
          </a:r>
          <a:endParaRPr lang="cs-CZ" sz="2000" kern="1200" dirty="0"/>
        </a:p>
      </dsp:txBody>
      <dsp:txXfrm>
        <a:off x="1076746" y="401326"/>
        <a:ext cx="1384689" cy="1326922"/>
      </dsp:txXfrm>
    </dsp:sp>
    <dsp:sp modelId="{EF1E5A5D-BB76-44D2-969A-36F040CFBBE6}">
      <dsp:nvSpPr>
        <dsp:cNvPr id="0" name=""/>
        <dsp:cNvSpPr/>
      </dsp:nvSpPr>
      <dsp:spPr>
        <a:xfrm>
          <a:off x="2611843" y="351876"/>
          <a:ext cx="1444544" cy="1444544"/>
        </a:xfrm>
        <a:prstGeom prst="roundRect">
          <a:avLst/>
        </a:prstGeom>
        <a:solidFill>
          <a:srgbClr val="CC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Psycho-</a:t>
          </a:r>
          <a:endParaRPr lang="cs-CZ" sz="2000" kern="1200" dirty="0"/>
        </a:p>
      </dsp:txBody>
      <dsp:txXfrm>
        <a:off x="2682360" y="422393"/>
        <a:ext cx="1303510" cy="1303510"/>
      </dsp:txXfrm>
    </dsp:sp>
    <dsp:sp modelId="{24C22F6E-9519-4DD3-94E8-81AD3E3C56FF}">
      <dsp:nvSpPr>
        <dsp:cNvPr id="0" name=""/>
        <dsp:cNvSpPr/>
      </dsp:nvSpPr>
      <dsp:spPr>
        <a:xfrm>
          <a:off x="1056180" y="1907539"/>
          <a:ext cx="1444544" cy="1444544"/>
        </a:xfrm>
        <a:prstGeom prst="roundRect">
          <a:avLst/>
        </a:prstGeom>
        <a:solidFill>
          <a:srgbClr val="9900F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Spirituální</a:t>
          </a:r>
          <a:endParaRPr lang="cs-CZ" sz="2000" kern="1200" dirty="0"/>
        </a:p>
      </dsp:txBody>
      <dsp:txXfrm>
        <a:off x="1126697" y="1978056"/>
        <a:ext cx="1303510" cy="1303510"/>
      </dsp:txXfrm>
    </dsp:sp>
    <dsp:sp modelId="{E19D92ED-7ADD-4680-8E4D-C7B2408B41E8}">
      <dsp:nvSpPr>
        <dsp:cNvPr id="0" name=""/>
        <dsp:cNvSpPr/>
      </dsp:nvSpPr>
      <dsp:spPr>
        <a:xfrm>
          <a:off x="2611843" y="1907539"/>
          <a:ext cx="1444544" cy="1444544"/>
        </a:xfrm>
        <a:prstGeom prst="roundRect">
          <a:avLst/>
        </a:prstGeom>
        <a:solidFill>
          <a:srgbClr val="FF99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Sociálně-</a:t>
          </a:r>
          <a:endParaRPr lang="cs-CZ" sz="2000" kern="1200" dirty="0"/>
        </a:p>
      </dsp:txBody>
      <dsp:txXfrm>
        <a:off x="2682360" y="1978056"/>
        <a:ext cx="1303510" cy="1303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8E256-1F07-4920-ABF6-6A882EA7994D}">
      <dsp:nvSpPr>
        <dsp:cNvPr id="0" name=""/>
        <dsp:cNvSpPr/>
      </dsp:nvSpPr>
      <dsp:spPr>
        <a:xfrm>
          <a:off x="448" y="203615"/>
          <a:ext cx="1748338" cy="1049003"/>
        </a:xfrm>
        <a:prstGeom prst="rect">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smtClean="0"/>
            <a:t>Flegmatik</a:t>
          </a:r>
          <a:endParaRPr lang="cs-CZ" sz="2300" kern="1200" dirty="0"/>
        </a:p>
      </dsp:txBody>
      <dsp:txXfrm>
        <a:off x="448" y="203615"/>
        <a:ext cx="1748338" cy="1049003"/>
      </dsp:txXfrm>
    </dsp:sp>
    <dsp:sp modelId="{1CB9DD9E-581B-44C0-89DD-14358EB4DD0B}">
      <dsp:nvSpPr>
        <dsp:cNvPr id="0" name=""/>
        <dsp:cNvSpPr/>
      </dsp:nvSpPr>
      <dsp:spPr>
        <a:xfrm>
          <a:off x="1923620" y="203615"/>
          <a:ext cx="1748338" cy="1049003"/>
        </a:xfrm>
        <a:prstGeom prst="rect">
          <a:avLst/>
        </a:prstGeom>
        <a:solidFill>
          <a:srgbClr val="00B0F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smtClean="0"/>
            <a:t>Melancholik</a:t>
          </a:r>
          <a:endParaRPr lang="cs-CZ" sz="2300" kern="1200" dirty="0"/>
        </a:p>
      </dsp:txBody>
      <dsp:txXfrm>
        <a:off x="1923620" y="203615"/>
        <a:ext cx="1748338" cy="1049003"/>
      </dsp:txXfrm>
    </dsp:sp>
    <dsp:sp modelId="{A73A7BC3-90AF-4926-B646-4CC4A560AF9B}">
      <dsp:nvSpPr>
        <dsp:cNvPr id="0" name=""/>
        <dsp:cNvSpPr/>
      </dsp:nvSpPr>
      <dsp:spPr>
        <a:xfrm>
          <a:off x="448" y="1427452"/>
          <a:ext cx="1748338" cy="1049003"/>
        </a:xfrm>
        <a:prstGeom prst="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smtClean="0"/>
            <a:t>Sangvinik</a:t>
          </a:r>
          <a:endParaRPr lang="cs-CZ" sz="2300" kern="1200" dirty="0"/>
        </a:p>
      </dsp:txBody>
      <dsp:txXfrm>
        <a:off x="448" y="1427452"/>
        <a:ext cx="1748338" cy="1049003"/>
      </dsp:txXfrm>
    </dsp:sp>
    <dsp:sp modelId="{08CF511C-9335-4731-B09C-B262B55A98BF}">
      <dsp:nvSpPr>
        <dsp:cNvPr id="0" name=""/>
        <dsp:cNvSpPr/>
      </dsp:nvSpPr>
      <dsp:spPr>
        <a:xfrm>
          <a:off x="1923620" y="1427452"/>
          <a:ext cx="1748338" cy="1049003"/>
        </a:xfrm>
        <a:prstGeom prst="rect">
          <a:avLst/>
        </a:prstGeom>
        <a:solidFill>
          <a:srgbClr val="FFC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smtClean="0"/>
            <a:t>Cholerik</a:t>
          </a:r>
          <a:endParaRPr lang="cs-CZ" sz="2300" kern="1200" dirty="0"/>
        </a:p>
      </dsp:txBody>
      <dsp:txXfrm>
        <a:off x="1923620" y="1427452"/>
        <a:ext cx="1748338" cy="104900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12F3011-5496-4C54-8795-E44533DDB5B4}" type="datetimeFigureOut">
              <a:rPr lang="cs-CZ"/>
              <a:pPr>
                <a:defRPr/>
              </a:pPr>
              <a:t>28.9.2017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ACD76E-DE33-4FC7-A431-6B28B952AE52}" type="slidenum">
              <a:rPr lang="cs-CZ"/>
              <a:pPr>
                <a:defRPr/>
              </a:pPr>
              <a:t>‹#›</a:t>
            </a:fld>
            <a:endParaRPr lang="cs-CZ"/>
          </a:p>
        </p:txBody>
      </p:sp>
    </p:spTree>
    <p:extLst>
      <p:ext uri="{BB962C8B-B14F-4D97-AF65-F5344CB8AC3E}">
        <p14:creationId xmlns:p14="http://schemas.microsoft.com/office/powerpoint/2010/main" val="144272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Alternativně</a:t>
            </a:r>
            <a:r>
              <a:rPr lang="cs-CZ" baseline="0" dirty="0" smtClean="0"/>
              <a:t> – video: http://www.upworthy.com/2-people-described-the-same-person-to-a-forensic-artist-and-this-is-what-happene</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5</a:t>
            </a:fld>
            <a:endParaRPr lang="cs-CZ"/>
          </a:p>
        </p:txBody>
      </p:sp>
    </p:spTree>
    <p:extLst>
      <p:ext uri="{BB962C8B-B14F-4D97-AF65-F5344CB8AC3E}">
        <p14:creationId xmlns:p14="http://schemas.microsoft.com/office/powerpoint/2010/main" val="43767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Tzv. </a:t>
            </a:r>
            <a:r>
              <a:rPr lang="cs-CZ" dirty="0" err="1" smtClean="0"/>
              <a:t>labelling</a:t>
            </a:r>
            <a:r>
              <a:rPr lang="cs-CZ" dirty="0" smtClean="0"/>
              <a:t> = nálepkování</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9</a:t>
            </a:fld>
            <a:endParaRPr lang="cs-CZ"/>
          </a:p>
        </p:txBody>
      </p:sp>
    </p:spTree>
    <p:extLst>
      <p:ext uri="{BB962C8B-B14F-4D97-AF65-F5344CB8AC3E}">
        <p14:creationId xmlns:p14="http://schemas.microsoft.com/office/powerpoint/2010/main" val="346088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http://docplayer.cz/19317477-Cloningerova-teorie-temperamentu-a-charakteru-a-klinicka-praxe.html</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14</a:t>
            </a:fld>
            <a:endParaRPr lang="cs-CZ"/>
          </a:p>
        </p:txBody>
      </p:sp>
    </p:spTree>
    <p:extLst>
      <p:ext uri="{BB962C8B-B14F-4D97-AF65-F5344CB8AC3E}">
        <p14:creationId xmlns:p14="http://schemas.microsoft.com/office/powerpoint/2010/main" val="23695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http://docplayer.cz/19317477-Cloningerova-teorie-temperamentu-a-charakteru-a-klinicka-praxe.html</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17</a:t>
            </a:fld>
            <a:endParaRPr lang="cs-CZ"/>
          </a:p>
        </p:txBody>
      </p:sp>
    </p:spTree>
    <p:extLst>
      <p:ext uri="{BB962C8B-B14F-4D97-AF65-F5344CB8AC3E}">
        <p14:creationId xmlns:p14="http://schemas.microsoft.com/office/powerpoint/2010/main" val="23695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609600" lvl="1" indent="-609600" eaLnBrk="1" hangingPunct="1">
              <a:buFont typeface="Georgia" pitchFamily="18" charset="0"/>
              <a:buNone/>
            </a:pPr>
            <a:r>
              <a:rPr lang="cs-CZ" altLang="cs-CZ" dirty="0" smtClean="0">
                <a:solidFill>
                  <a:schemeClr val="tx1"/>
                </a:solidFill>
              </a:rPr>
              <a:t>Tři způsoby vyrovnávání se s disonancí: </a:t>
            </a:r>
          </a:p>
          <a:p>
            <a:pPr marL="609600" lvl="1" indent="-609600" eaLnBrk="1" hangingPunct="1"/>
            <a:r>
              <a:rPr lang="cs-CZ" altLang="cs-CZ" dirty="0" smtClean="0">
                <a:solidFill>
                  <a:srgbClr val="006600"/>
                </a:solidFill>
              </a:rPr>
              <a:t>1) Bagatelizace</a:t>
            </a:r>
          </a:p>
          <a:p>
            <a:pPr marL="609600" lvl="1" indent="-609600" eaLnBrk="1" hangingPunct="1"/>
            <a:r>
              <a:rPr lang="cs-CZ" altLang="cs-CZ" dirty="0" smtClean="0">
                <a:solidFill>
                  <a:srgbClr val="006600"/>
                </a:solidFill>
              </a:rPr>
              <a:t>2) Získání více souhlasných názorů</a:t>
            </a:r>
          </a:p>
          <a:p>
            <a:pPr marL="609600" lvl="1" indent="-609600" eaLnBrk="1" hangingPunct="1"/>
            <a:r>
              <a:rPr lang="cs-CZ" altLang="cs-CZ" dirty="0" smtClean="0">
                <a:solidFill>
                  <a:srgbClr val="006600"/>
                </a:solidFill>
              </a:rPr>
              <a:t>3) Změna nesouladu na soulad</a:t>
            </a:r>
          </a:p>
          <a:p>
            <a:pPr marL="609600" lvl="1" indent="-609600" eaLnBrk="1" hangingPunct="1"/>
            <a:r>
              <a:rPr lang="cs-CZ" altLang="cs-CZ" dirty="0" smtClean="0">
                <a:solidFill>
                  <a:srgbClr val="006600"/>
                </a:solidFill>
              </a:rPr>
              <a:t>viz i </a:t>
            </a:r>
            <a:r>
              <a:rPr lang="cs-CZ" altLang="cs-CZ" sz="2400" dirty="0" smtClean="0">
                <a:solidFill>
                  <a:schemeClr val="tx1"/>
                </a:solidFill>
              </a:rPr>
              <a:t>Paul </a:t>
            </a:r>
            <a:r>
              <a:rPr lang="cs-CZ" altLang="cs-CZ" sz="2400" dirty="0" err="1" smtClean="0">
                <a:solidFill>
                  <a:schemeClr val="tx1"/>
                </a:solidFill>
              </a:rPr>
              <a:t>Watzlawick</a:t>
            </a:r>
            <a:r>
              <a:rPr lang="cs-CZ" altLang="cs-CZ" sz="2400" dirty="0" smtClean="0">
                <a:solidFill>
                  <a:schemeClr val="tx1"/>
                </a:solidFill>
              </a:rPr>
              <a:t> – Úvod do neštěstí – s.33</a:t>
            </a:r>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32</a:t>
            </a:fld>
            <a:endParaRPr lang="cs-CZ"/>
          </a:p>
        </p:txBody>
      </p:sp>
    </p:spTree>
    <p:extLst>
      <p:ext uri="{BB962C8B-B14F-4D97-AF65-F5344CB8AC3E}">
        <p14:creationId xmlns:p14="http://schemas.microsoft.com/office/powerpoint/2010/main" val="220850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90000"/>
              </a:lnSpc>
              <a:buFont typeface="Arial" charset="0"/>
              <a:buChar char="•"/>
            </a:pPr>
            <a:r>
              <a:rPr lang="cs-CZ" altLang="cs-CZ" sz="1200" dirty="0" smtClean="0"/>
              <a:t>po narození je dítě bytostně </a:t>
            </a:r>
            <a:r>
              <a:rPr lang="cs-CZ" altLang="cs-CZ" sz="1200" dirty="0" smtClean="0">
                <a:solidFill>
                  <a:srgbClr val="006600"/>
                </a:solidFill>
              </a:rPr>
              <a:t>spojeno s matkou</a:t>
            </a:r>
            <a:r>
              <a:rPr lang="cs-CZ" altLang="cs-CZ" sz="1200" dirty="0" smtClean="0"/>
              <a:t>, zpočátku se od ní neodlišuje</a:t>
            </a:r>
          </a:p>
          <a:p>
            <a:pPr eaLnBrk="1" hangingPunct="1">
              <a:lnSpc>
                <a:spcPct val="90000"/>
              </a:lnSpc>
              <a:buFont typeface="Arial" charset="0"/>
              <a:buChar char="•"/>
            </a:pPr>
            <a:r>
              <a:rPr lang="cs-CZ" altLang="cs-CZ" sz="1200" dirty="0" smtClean="0"/>
              <a:t>nejprve se začíná </a:t>
            </a:r>
            <a:r>
              <a:rPr lang="cs-CZ" altLang="cs-CZ" sz="1200" dirty="0" smtClean="0">
                <a:solidFill>
                  <a:srgbClr val="006600"/>
                </a:solidFill>
              </a:rPr>
              <a:t>„odlišovat“ tělesně</a:t>
            </a:r>
            <a:r>
              <a:rPr lang="cs-CZ" altLang="cs-CZ" sz="1200" dirty="0" smtClean="0"/>
              <a:t>, pak teprve si začíná uvědomovat psychickou a sociální jedinečnost</a:t>
            </a:r>
          </a:p>
          <a:p>
            <a:pPr eaLnBrk="1" hangingPunct="1">
              <a:lnSpc>
                <a:spcPct val="90000"/>
              </a:lnSpc>
              <a:buFont typeface="Arial" charset="0"/>
              <a:buChar char="•"/>
            </a:pPr>
            <a:r>
              <a:rPr lang="cs-CZ" altLang="cs-CZ" sz="1200" dirty="0" smtClean="0"/>
              <a:t>„já sám“ – rozvoj </a:t>
            </a:r>
            <a:r>
              <a:rPr lang="cs-CZ" altLang="cs-CZ" sz="1200" dirty="0" smtClean="0">
                <a:solidFill>
                  <a:srgbClr val="006600"/>
                </a:solidFill>
              </a:rPr>
              <a:t>dětského egocentrismu</a:t>
            </a:r>
          </a:p>
          <a:p>
            <a:pPr eaLnBrk="1" hangingPunct="1">
              <a:lnSpc>
                <a:spcPct val="90000"/>
              </a:lnSpc>
              <a:buFont typeface="Arial" charset="0"/>
              <a:buChar char="•"/>
            </a:pPr>
            <a:r>
              <a:rPr lang="cs-CZ" altLang="cs-CZ" sz="1200" dirty="0" smtClean="0"/>
              <a:t>vznik „jáství“ – v dětství na základě reakcí významných dospělých osob – zrcadlení</a:t>
            </a:r>
          </a:p>
          <a:p>
            <a:pPr eaLnBrk="1" hangingPunct="1">
              <a:lnSpc>
                <a:spcPct val="90000"/>
              </a:lnSpc>
              <a:buFont typeface="Arial" charset="0"/>
              <a:buChar char="•"/>
            </a:pPr>
            <a:r>
              <a:rPr lang="cs-CZ" altLang="cs-CZ" sz="1200" dirty="0" smtClean="0"/>
              <a:t>Největší rozvoj jáství  v období </a:t>
            </a:r>
            <a:r>
              <a:rPr lang="cs-CZ" altLang="cs-CZ" sz="1200" dirty="0" smtClean="0">
                <a:solidFill>
                  <a:srgbClr val="006600"/>
                </a:solidFill>
              </a:rPr>
              <a:t>dětství a  dospívání</a:t>
            </a:r>
          </a:p>
          <a:p>
            <a:pPr eaLnBrk="1" hangingPunct="1">
              <a:lnSpc>
                <a:spcPct val="90000"/>
              </a:lnSpc>
              <a:buFont typeface="Arial" charset="0"/>
              <a:buChar char="•"/>
            </a:pPr>
            <a:r>
              <a:rPr lang="cs-CZ" altLang="cs-CZ" sz="1200" dirty="0" smtClean="0"/>
              <a:t>K psychickému sebeuvědomování dochází díky </a:t>
            </a:r>
            <a:r>
              <a:rPr lang="cs-CZ" altLang="cs-CZ" sz="1200" dirty="0" smtClean="0">
                <a:solidFill>
                  <a:srgbClr val="006600"/>
                </a:solidFill>
              </a:rPr>
              <a:t>vnitřní řeči</a:t>
            </a:r>
            <a:r>
              <a:rPr lang="cs-CZ" altLang="cs-CZ" sz="1200" dirty="0" smtClean="0"/>
              <a:t>, kdy dítě komunikuje samo se sebou</a:t>
            </a:r>
          </a:p>
          <a:p>
            <a:pPr eaLnBrk="1" hangingPunct="1">
              <a:lnSpc>
                <a:spcPct val="90000"/>
              </a:lnSpc>
              <a:buFont typeface="Arial" charset="0"/>
              <a:buChar char="•"/>
            </a:pPr>
            <a:r>
              <a:rPr lang="cs-CZ" altLang="cs-CZ" sz="1200" dirty="0" smtClean="0"/>
              <a:t>K rozvoji jáství přispívá také </a:t>
            </a:r>
            <a:r>
              <a:rPr lang="cs-CZ" altLang="cs-CZ" sz="1200" dirty="0" smtClean="0">
                <a:solidFill>
                  <a:srgbClr val="006600"/>
                </a:solidFill>
              </a:rPr>
              <a:t>hra</a:t>
            </a:r>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37</a:t>
            </a:fld>
            <a:endParaRPr lang="cs-CZ"/>
          </a:p>
        </p:txBody>
      </p:sp>
    </p:spTree>
    <p:extLst>
      <p:ext uri="{BB962C8B-B14F-4D97-AF65-F5344CB8AC3E}">
        <p14:creationId xmlns:p14="http://schemas.microsoft.com/office/powerpoint/2010/main" val="289129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pPr>
              <a:defRPr/>
            </a:pPr>
            <a:fld id="{20F9627E-4873-4838-BB0A-A15F37610536}" type="datetimeFigureOut">
              <a:rPr lang="cs-CZ" smtClean="0"/>
              <a:pPr>
                <a:defRPr/>
              </a:pPr>
              <a:t>28.9.2017</a:t>
            </a:fld>
            <a:endParaRPr lang="cs-CZ"/>
          </a:p>
        </p:txBody>
      </p:sp>
      <p:sp>
        <p:nvSpPr>
          <p:cNvPr id="17" name="Zástupný symbol pro zápatí 16"/>
          <p:cNvSpPr>
            <a:spLocks noGrp="1"/>
          </p:cNvSpPr>
          <p:nvPr>
            <p:ph type="ftr" sz="quarter" idx="11"/>
          </p:nvPr>
        </p:nvSpPr>
        <p:spPr/>
        <p:txBody>
          <a:bodyPr/>
          <a:lstStyle/>
          <a:p>
            <a:pPr>
              <a:defRPr/>
            </a:pPr>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BC5A7C4-499E-498B-B6B7-E3C06973699F}" type="slidenum">
              <a:rPr lang="cs-CZ" smtClean="0"/>
              <a:pPr>
                <a:defRPr/>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fld id="{CE27ECA0-2F33-41B2-B617-8384593C8498}" type="datetimeFigureOut">
              <a:rPr lang="cs-CZ" smtClean="0"/>
              <a:pPr>
                <a:defRPr/>
              </a:pPr>
              <a:t>28.9.2017</a:t>
            </a:fld>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EEB334DB-12FE-486E-A5D4-2B1C456E367F}" type="slidenum">
              <a:rPr lang="cs-CZ" smtClean="0"/>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pPr>
              <a:defRPr/>
            </a:pPr>
            <a:fld id="{B918A83C-E1AE-444D-9870-4E9798555453}" type="slidenum">
              <a:rPr lang="cs-CZ" smtClean="0"/>
              <a:pPr>
                <a:defRPr/>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fld id="{0DF3C269-CF7B-4360-98D8-D11C67696A80}" type="datetimeFigureOut">
              <a:rPr lang="cs-CZ" smtClean="0"/>
              <a:pPr>
                <a:defRPr/>
              </a:pPr>
              <a:t>28.9.2017</a:t>
            </a:fld>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pPr>
              <a:defRPr/>
            </a:pPr>
            <a:fld id="{ED7EF92B-FBB4-45CB-8530-EB9BF19D371E}" type="datetimeFigureOut">
              <a:rPr lang="cs-CZ" smtClean="0"/>
              <a:pPr>
                <a:defRPr/>
              </a:pPr>
              <a:t>28.9.2017</a:t>
            </a:fld>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pPr>
              <a:defRPr/>
            </a:pPr>
            <a:fld id="{52FF37EB-363A-42B2-ACE0-EF71015AC1AC}" type="slidenum">
              <a:rPr lang="cs-CZ" smtClean="0"/>
              <a:pPr>
                <a:defRPr/>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pPr>
              <a:defRPr/>
            </a:pPr>
            <a:endParaRPr lang="cs-CZ"/>
          </a:p>
        </p:txBody>
      </p:sp>
      <p:sp>
        <p:nvSpPr>
          <p:cNvPr id="4" name="Zástupný symbol pro datum 3"/>
          <p:cNvSpPr>
            <a:spLocks noGrp="1"/>
          </p:cNvSpPr>
          <p:nvPr>
            <p:ph type="dt" sz="half" idx="10"/>
          </p:nvPr>
        </p:nvSpPr>
        <p:spPr/>
        <p:txBody>
          <a:bodyPr/>
          <a:lstStyle/>
          <a:p>
            <a:pPr>
              <a:defRPr/>
            </a:pPr>
            <a:fld id="{AE48F667-7D7A-41A0-B417-3A32A9D99FC2}" type="datetimeFigureOut">
              <a:rPr lang="cs-CZ" smtClean="0"/>
              <a:pPr>
                <a:defRPr/>
              </a:pPr>
              <a:t>28.9.2017</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CE9621D-65D0-4A27-AC74-A9AFE7712879}" type="slidenum">
              <a:rPr lang="cs-CZ" smtClean="0"/>
              <a:pPr>
                <a:defRPr/>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pPr>
              <a:defRPr/>
            </a:pPr>
            <a:fld id="{1BF8EE50-3F64-4A87-9D66-9D365236492A}" type="datetimeFigureOut">
              <a:rPr lang="cs-CZ" smtClean="0"/>
              <a:pPr>
                <a:defRPr/>
              </a:pPr>
              <a:t>28.9.2017</a:t>
            </a:fld>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E265B8ED-1F19-433D-A5BA-1C116C4B33A0}" type="slidenum">
              <a:rPr lang="cs-CZ" smtClean="0"/>
              <a:pPr>
                <a:defRPr/>
              </a:pPr>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pPr>
              <a:defRPr/>
            </a:pPr>
            <a:fld id="{3C3178EF-8E04-4360-A85F-1AA27776B09B}" type="datetimeFigureOut">
              <a:rPr lang="cs-CZ" smtClean="0"/>
              <a:pPr>
                <a:defRPr/>
              </a:pPr>
              <a:t>28.9.2017</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pPr>
              <a:defRPr/>
            </a:pPr>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pPr>
              <a:defRPr/>
            </a:pPr>
            <a:fld id="{5871A996-24D9-4605-AC93-8DDD6BB22B4B}" type="slidenum">
              <a:rPr lang="cs-CZ" smtClean="0"/>
              <a:pPr>
                <a:defRPr/>
              </a:pPr>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pPr>
              <a:defRPr/>
            </a:pPr>
            <a:fld id="{58F9CFAC-2A4F-486E-A613-9BAC367FF4B0}" type="datetimeFigureOut">
              <a:rPr lang="cs-CZ" smtClean="0"/>
              <a:pPr>
                <a:defRPr/>
              </a:pPr>
              <a:t>28.9.2017</a:t>
            </a:fld>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pPr>
              <a:defRPr/>
            </a:pPr>
            <a:fld id="{CE6DE447-BAC2-45E2-9515-3F350224BE57}" type="slidenum">
              <a:rPr lang="cs-CZ" smtClean="0"/>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pPr>
              <a:defRPr/>
            </a:pPr>
            <a:fld id="{1F21063F-C7BC-49C3-9AF6-03A372525603}" type="datetimeFigureOut">
              <a:rPr lang="cs-CZ" smtClean="0"/>
              <a:pPr>
                <a:defRPr/>
              </a:pPr>
              <a:t>28.9.2017</a:t>
            </a:fld>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69DB51C7-896F-4AB5-A2CD-6239690F797A}"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DDE26848-3AFB-45B6-B749-059F82C5F9A1}" type="slidenum">
              <a:rPr lang="cs-CZ" smtClean="0"/>
              <a:pPr>
                <a:defRPr/>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pPr>
              <a:defRPr/>
            </a:pPr>
            <a:fld id="{057475C6-BAC9-4D73-9F53-86666AB35803}" type="datetimeFigureOut">
              <a:rPr lang="cs-CZ" smtClean="0"/>
              <a:pPr>
                <a:defRPr/>
              </a:pPr>
              <a:t>28.9.2017</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pPr>
              <a:defRPr/>
            </a:pPr>
            <a:fld id="{E20E71C6-0D5C-4886-89E6-41310007A470}" type="slidenum">
              <a:rPr lang="cs-CZ" smtClean="0"/>
              <a:pPr>
                <a:defRPr/>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pPr>
              <a:defRPr/>
            </a:pPr>
            <a:fld id="{33F855CE-6766-4024-93D6-F1D8901798DE}" type="datetimeFigureOut">
              <a:rPr lang="cs-CZ" smtClean="0"/>
              <a:pPr>
                <a:defRPr/>
              </a:pPr>
              <a:t>28.9.2017</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AA332E0E-C5F4-46F7-959E-4C029201AF9D}" type="slidenum">
              <a:rPr lang="cs-CZ" smtClean="0"/>
              <a:pPr>
                <a:defRPr/>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ctrTitle"/>
          </p:nvPr>
        </p:nvSpPr>
        <p:spPr>
          <a:xfrm>
            <a:off x="827584" y="476672"/>
            <a:ext cx="7772400" cy="1470025"/>
          </a:xfrm>
        </p:spPr>
        <p:txBody>
          <a:bodyPr>
            <a:normAutofit/>
          </a:bodyPr>
          <a:lstStyle/>
          <a:p>
            <a:pPr eaLnBrk="1" hangingPunct="1"/>
            <a:r>
              <a:rPr lang="cs-CZ" altLang="cs-CZ" dirty="0" smtClean="0"/>
              <a:t>Pojem osobnost v psychologii</a:t>
            </a:r>
            <a:r>
              <a:rPr lang="cs-CZ" altLang="cs-CZ" dirty="0" smtClean="0"/>
              <a:t>, přístup </a:t>
            </a:r>
            <a:r>
              <a:rPr lang="cs-CZ" altLang="cs-CZ" dirty="0" smtClean="0"/>
              <a:t>k osobnosti člověka</a:t>
            </a:r>
            <a:endParaRPr lang="cs-CZ" altLang="cs-CZ" b="1" dirty="0" smtClean="0"/>
          </a:p>
        </p:txBody>
      </p:sp>
      <p:sp>
        <p:nvSpPr>
          <p:cNvPr id="25605" name="Text Box 5"/>
          <p:cNvSpPr txBox="1">
            <a:spLocks noChangeArrowheads="1"/>
          </p:cNvSpPr>
          <p:nvPr/>
        </p:nvSpPr>
        <p:spPr bwMode="auto">
          <a:xfrm>
            <a:off x="6516216" y="6362945"/>
            <a:ext cx="24832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sz="2000" dirty="0" smtClean="0"/>
              <a:t>Mgr. Lucie Viktorová</a:t>
            </a:r>
            <a:endParaRPr lang="cs-CZ" sz="20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52" y="2533070"/>
            <a:ext cx="7200800" cy="38298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err="1" smtClean="0"/>
              <a:t>Labelling</a:t>
            </a:r>
            <a:r>
              <a:rPr lang="cs-CZ" sz="4000" dirty="0" smtClean="0"/>
              <a:t> („nálepkování“) &amp; </a:t>
            </a:r>
            <a:r>
              <a:rPr lang="cs-CZ" sz="4000" dirty="0" err="1" smtClean="0"/>
              <a:t>Pygmalion</a:t>
            </a:r>
            <a:r>
              <a:rPr lang="cs-CZ" sz="4000" dirty="0" smtClean="0"/>
              <a:t> </a:t>
            </a:r>
            <a:r>
              <a:rPr lang="cs-CZ" sz="4000" dirty="0" err="1" smtClean="0"/>
              <a:t>effect</a:t>
            </a:r>
            <a:endParaRPr lang="cs-CZ" sz="4000" dirty="0"/>
          </a:p>
        </p:txBody>
      </p:sp>
      <p:sp>
        <p:nvSpPr>
          <p:cNvPr id="3" name="Zástupný symbol pro obsah 2"/>
          <p:cNvSpPr>
            <a:spLocks noGrp="1"/>
          </p:cNvSpPr>
          <p:nvPr>
            <p:ph sz="quarter" idx="1"/>
          </p:nvPr>
        </p:nvSpPr>
        <p:spPr>
          <a:xfrm>
            <a:off x="301752" y="1527048"/>
            <a:ext cx="8503920" cy="5142312"/>
          </a:xfrm>
        </p:spPr>
        <p:txBody>
          <a:bodyPr>
            <a:normAutofit/>
          </a:bodyPr>
          <a:lstStyle/>
          <a:p>
            <a:r>
              <a:rPr lang="cs-CZ" sz="3200" dirty="0" smtClean="0"/>
              <a:t>sebenaplňující se proroctví:</a:t>
            </a:r>
          </a:p>
          <a:p>
            <a:pPr lvl="1"/>
            <a:r>
              <a:rPr lang="cs-CZ" sz="2800" dirty="0" err="1" smtClean="0">
                <a:solidFill>
                  <a:srgbClr val="006600"/>
                </a:solidFill>
              </a:rPr>
              <a:t>Rosenthalův</a:t>
            </a:r>
            <a:r>
              <a:rPr lang="cs-CZ" sz="2800" dirty="0" smtClean="0">
                <a:solidFill>
                  <a:srgbClr val="006600"/>
                </a:solidFill>
              </a:rPr>
              <a:t> </a:t>
            </a:r>
            <a:r>
              <a:rPr lang="cs-CZ" sz="2800" dirty="0">
                <a:solidFill>
                  <a:srgbClr val="006600"/>
                </a:solidFill>
              </a:rPr>
              <a:t>efekt  (1968</a:t>
            </a:r>
            <a:r>
              <a:rPr lang="cs-CZ" sz="2800" dirty="0" smtClean="0">
                <a:solidFill>
                  <a:srgbClr val="006600"/>
                </a:solidFill>
              </a:rPr>
              <a:t>) (</a:t>
            </a:r>
            <a:r>
              <a:rPr lang="cs-CZ" sz="2800" dirty="0" err="1" smtClean="0">
                <a:solidFill>
                  <a:srgbClr val="006600"/>
                </a:solidFill>
              </a:rPr>
              <a:t>Pygmalion</a:t>
            </a:r>
            <a:r>
              <a:rPr lang="cs-CZ" sz="2800" dirty="0" smtClean="0">
                <a:solidFill>
                  <a:srgbClr val="006600"/>
                </a:solidFill>
              </a:rPr>
              <a:t> efekt)</a:t>
            </a:r>
          </a:p>
          <a:p>
            <a:pPr lvl="2"/>
            <a:r>
              <a:rPr lang="cs-CZ" sz="2600" dirty="0" smtClean="0">
                <a:solidFill>
                  <a:schemeClr val="tx1"/>
                </a:solidFill>
              </a:rPr>
              <a:t>učitelé dostali „tipy“ </a:t>
            </a:r>
            <a:r>
              <a:rPr lang="cs-CZ" sz="2600" dirty="0">
                <a:solidFill>
                  <a:schemeClr val="tx1"/>
                </a:solidFill>
              </a:rPr>
              <a:t>na </a:t>
            </a:r>
            <a:r>
              <a:rPr lang="cs-CZ" sz="2600" dirty="0" smtClean="0">
                <a:solidFill>
                  <a:schemeClr val="tx1"/>
                </a:solidFill>
              </a:rPr>
              <a:t>„obzvlášť </a:t>
            </a:r>
            <a:r>
              <a:rPr lang="cs-CZ" sz="2600" dirty="0">
                <a:solidFill>
                  <a:schemeClr val="tx1"/>
                </a:solidFill>
              </a:rPr>
              <a:t>šikovné </a:t>
            </a:r>
            <a:r>
              <a:rPr lang="cs-CZ" sz="2600" dirty="0" smtClean="0">
                <a:solidFill>
                  <a:schemeClr val="tx1"/>
                </a:solidFill>
              </a:rPr>
              <a:t>děti“</a:t>
            </a:r>
          </a:p>
          <a:p>
            <a:pPr lvl="2"/>
            <a:r>
              <a:rPr lang="cs-CZ" sz="2600" dirty="0">
                <a:solidFill>
                  <a:schemeClr val="tx1"/>
                </a:solidFill>
              </a:rPr>
              <a:t>z</a:t>
            </a:r>
            <a:r>
              <a:rPr lang="cs-CZ" sz="2600" dirty="0" smtClean="0">
                <a:solidFill>
                  <a:schemeClr val="tx1"/>
                </a:solidFill>
              </a:rPr>
              <a:t>a </a:t>
            </a:r>
            <a:r>
              <a:rPr lang="cs-CZ" sz="2600" dirty="0">
                <a:solidFill>
                  <a:schemeClr val="tx1"/>
                </a:solidFill>
              </a:rPr>
              <a:t>rok se </a:t>
            </a:r>
            <a:r>
              <a:rPr lang="cs-CZ" sz="2600" dirty="0" smtClean="0">
                <a:solidFill>
                  <a:schemeClr val="tx1"/>
                </a:solidFill>
              </a:rPr>
              <a:t>těmto (průměrným) </a:t>
            </a:r>
            <a:r>
              <a:rPr lang="cs-CZ" sz="2600" dirty="0">
                <a:solidFill>
                  <a:schemeClr val="tx1"/>
                </a:solidFill>
              </a:rPr>
              <a:t>dětem výrazně zlepšil </a:t>
            </a:r>
            <a:r>
              <a:rPr lang="cs-CZ" sz="2600" dirty="0" smtClean="0">
                <a:solidFill>
                  <a:schemeClr val="tx1"/>
                </a:solidFill>
              </a:rPr>
              <a:t>prospěch</a:t>
            </a:r>
          </a:p>
          <a:p>
            <a:pPr lvl="2"/>
            <a:r>
              <a:rPr lang="cs-CZ" sz="2600" dirty="0" smtClean="0">
                <a:solidFill>
                  <a:schemeClr val="tx1"/>
                </a:solidFill>
              </a:rPr>
              <a:t>učitelé se chovali </a:t>
            </a:r>
            <a:r>
              <a:rPr lang="cs-CZ" sz="2600" dirty="0">
                <a:solidFill>
                  <a:schemeClr val="tx1"/>
                </a:solidFill>
              </a:rPr>
              <a:t>k vybraným dětem jinak – častěji je vyvolávali, více je chválili apod</a:t>
            </a:r>
            <a:r>
              <a:rPr lang="cs-CZ" sz="2600" dirty="0" smtClean="0">
                <a:solidFill>
                  <a:schemeClr val="tx1"/>
                </a:solidFill>
              </a:rPr>
              <a:t>.</a:t>
            </a:r>
          </a:p>
          <a:p>
            <a:pPr marL="594360" lvl="2" indent="0">
              <a:buNone/>
            </a:pPr>
            <a:endParaRPr lang="cs-CZ" sz="1200" dirty="0">
              <a:solidFill>
                <a:schemeClr val="tx1"/>
              </a:solidFill>
            </a:endParaRPr>
          </a:p>
          <a:p>
            <a:pPr lvl="1"/>
            <a:r>
              <a:rPr lang="cs-CZ" sz="2800" dirty="0" err="1" smtClean="0"/>
              <a:t>Labelling</a:t>
            </a:r>
            <a:r>
              <a:rPr lang="cs-CZ" sz="2800" dirty="0" smtClean="0"/>
              <a:t> ~ Golemův efekt</a:t>
            </a:r>
          </a:p>
          <a:p>
            <a:pPr lvl="2"/>
            <a:r>
              <a:rPr lang="cs-CZ" sz="2600" dirty="0" smtClean="0"/>
              <a:t>konstruktivistické pojetí vysvětlení delikvence</a:t>
            </a:r>
          </a:p>
        </p:txBody>
      </p:sp>
    </p:spTree>
    <p:extLst>
      <p:ext uri="{BB962C8B-B14F-4D97-AF65-F5344CB8AC3E}">
        <p14:creationId xmlns:p14="http://schemas.microsoft.com/office/powerpoint/2010/main" val="76719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normAutofit/>
          </a:bodyPr>
          <a:lstStyle/>
          <a:p>
            <a:pPr eaLnBrk="1" hangingPunct="1"/>
            <a:r>
              <a:rPr lang="cs-CZ" altLang="cs-CZ" sz="4000" dirty="0" smtClean="0"/>
              <a:t>Různé přístupy k osobnosti</a:t>
            </a:r>
            <a:endParaRPr lang="cs-CZ" altLang="cs-CZ" sz="4000" dirty="0" smtClean="0"/>
          </a:p>
        </p:txBody>
      </p:sp>
      <p:sp>
        <p:nvSpPr>
          <p:cNvPr id="4" name="Zástupný symbol pro obsah 3"/>
          <p:cNvSpPr>
            <a:spLocks noGrp="1"/>
          </p:cNvSpPr>
          <p:nvPr>
            <p:ph sz="quarter" idx="1"/>
          </p:nvPr>
        </p:nvSpPr>
        <p:spPr>
          <a:xfrm>
            <a:off x="179512" y="1556792"/>
            <a:ext cx="4270248" cy="4572000"/>
          </a:xfrm>
        </p:spPr>
        <p:txBody>
          <a:bodyPr>
            <a:normAutofit/>
          </a:bodyPr>
          <a:lstStyle/>
          <a:p>
            <a:r>
              <a:rPr lang="cs-CZ" sz="2800" b="1" dirty="0" smtClean="0"/>
              <a:t>Statický (pravítkový)</a:t>
            </a:r>
            <a:br>
              <a:rPr lang="cs-CZ" sz="2800" b="1" dirty="0" smtClean="0"/>
            </a:br>
            <a:r>
              <a:rPr lang="cs-CZ" sz="2800" dirty="0" smtClean="0"/>
              <a:t>= struktura osobnosti</a:t>
            </a:r>
            <a:endParaRPr lang="cs-CZ" sz="2800" b="1" dirty="0" smtClean="0"/>
          </a:p>
          <a:p>
            <a:pPr lvl="1"/>
            <a:r>
              <a:rPr lang="cs-CZ" sz="2800" dirty="0" smtClean="0">
                <a:solidFill>
                  <a:schemeClr val="tx1"/>
                </a:solidFill>
              </a:rPr>
              <a:t>temperament</a:t>
            </a:r>
          </a:p>
          <a:p>
            <a:pPr lvl="1"/>
            <a:r>
              <a:rPr lang="cs-CZ" sz="2800" dirty="0" smtClean="0">
                <a:solidFill>
                  <a:schemeClr val="tx1"/>
                </a:solidFill>
              </a:rPr>
              <a:t>charakter</a:t>
            </a:r>
          </a:p>
          <a:p>
            <a:pPr marL="274320" lvl="1" indent="0">
              <a:buNone/>
            </a:pPr>
            <a:endParaRPr lang="cs-CZ" sz="1200" dirty="0" smtClean="0">
              <a:solidFill>
                <a:schemeClr val="tx1"/>
              </a:solidFill>
            </a:endParaRPr>
          </a:p>
          <a:p>
            <a:pPr lvl="1"/>
            <a:r>
              <a:rPr lang="cs-CZ" sz="2800" dirty="0" smtClean="0">
                <a:solidFill>
                  <a:schemeClr val="tx1"/>
                </a:solidFill>
              </a:rPr>
              <a:t>rysy (vlastnosti)</a:t>
            </a:r>
          </a:p>
          <a:p>
            <a:pPr lvl="1"/>
            <a:r>
              <a:rPr lang="cs-CZ" sz="2800" dirty="0" smtClean="0">
                <a:solidFill>
                  <a:schemeClr val="tx1"/>
                </a:solidFill>
              </a:rPr>
              <a:t>dispozice</a:t>
            </a:r>
          </a:p>
          <a:p>
            <a:pPr lvl="1"/>
            <a:r>
              <a:rPr lang="cs-CZ" sz="2800" dirty="0" smtClean="0">
                <a:solidFill>
                  <a:schemeClr val="tx1"/>
                </a:solidFill>
              </a:rPr>
              <a:t>schopnosti</a:t>
            </a:r>
            <a:endParaRPr lang="cs-CZ" sz="2800" dirty="0">
              <a:solidFill>
                <a:schemeClr val="tx1"/>
              </a:solidFill>
            </a:endParaRPr>
          </a:p>
        </p:txBody>
      </p:sp>
      <p:sp>
        <p:nvSpPr>
          <p:cNvPr id="5" name="Zástupný symbol pro obsah 4"/>
          <p:cNvSpPr>
            <a:spLocks noGrp="1"/>
          </p:cNvSpPr>
          <p:nvPr>
            <p:ph sz="half" idx="4294967295"/>
          </p:nvPr>
        </p:nvSpPr>
        <p:spPr>
          <a:xfrm>
            <a:off x="4355976" y="1557338"/>
            <a:ext cx="4788024" cy="4824412"/>
          </a:xfrm>
        </p:spPr>
        <p:txBody>
          <a:bodyPr>
            <a:normAutofit/>
          </a:bodyPr>
          <a:lstStyle/>
          <a:p>
            <a:r>
              <a:rPr lang="cs-CZ" sz="2800" b="1" dirty="0" smtClean="0"/>
              <a:t>Dynamický (teploměrový)</a:t>
            </a:r>
            <a:br>
              <a:rPr lang="cs-CZ" sz="2800" b="1" dirty="0" smtClean="0"/>
            </a:br>
            <a:r>
              <a:rPr lang="cs-CZ" sz="2800" dirty="0" smtClean="0"/>
              <a:t>= procesy &amp; stavy</a:t>
            </a:r>
            <a:endParaRPr lang="cs-CZ" sz="2800" b="1" dirty="0" smtClean="0"/>
          </a:p>
          <a:p>
            <a:pPr lvl="1"/>
            <a:r>
              <a:rPr lang="cs-CZ" sz="2800" dirty="0" smtClean="0">
                <a:solidFill>
                  <a:schemeClr val="tx1"/>
                </a:solidFill>
              </a:rPr>
              <a:t>duševní děje</a:t>
            </a:r>
          </a:p>
          <a:p>
            <a:pPr lvl="1"/>
            <a:r>
              <a:rPr lang="cs-CZ" sz="2800" dirty="0" smtClean="0">
                <a:solidFill>
                  <a:schemeClr val="tx1"/>
                </a:solidFill>
              </a:rPr>
              <a:t>duševní stavy</a:t>
            </a:r>
          </a:p>
          <a:p>
            <a:pPr marL="274320" lvl="1" indent="0">
              <a:buNone/>
            </a:pPr>
            <a:endParaRPr lang="cs-CZ" sz="1200" dirty="0" smtClean="0">
              <a:solidFill>
                <a:schemeClr val="tx1"/>
              </a:solidFill>
            </a:endParaRPr>
          </a:p>
          <a:p>
            <a:pPr lvl="1"/>
            <a:r>
              <a:rPr lang="cs-CZ" sz="2800" dirty="0" smtClean="0">
                <a:solidFill>
                  <a:schemeClr val="tx1"/>
                </a:solidFill>
              </a:rPr>
              <a:t>motivace</a:t>
            </a:r>
          </a:p>
          <a:p>
            <a:pPr lvl="1"/>
            <a:r>
              <a:rPr lang="cs-CZ" sz="2800" dirty="0" smtClean="0">
                <a:solidFill>
                  <a:schemeClr val="tx1"/>
                </a:solidFill>
              </a:rPr>
              <a:t>frustrace, úzkost, konflikt</a:t>
            </a:r>
          </a:p>
          <a:p>
            <a:pPr lvl="1"/>
            <a:r>
              <a:rPr lang="cs-CZ" sz="2800" dirty="0" smtClean="0">
                <a:solidFill>
                  <a:schemeClr val="tx1"/>
                </a:solidFill>
              </a:rPr>
              <a:t>…</a:t>
            </a:r>
            <a:endParaRPr lang="cs-CZ" sz="2800" dirty="0">
              <a:solidFill>
                <a:schemeClr val="tx1"/>
              </a:solidFill>
            </a:endParaRPr>
          </a:p>
        </p:txBody>
      </p:sp>
    </p:spTree>
    <p:extLst>
      <p:ext uri="{BB962C8B-B14F-4D97-AF65-F5344CB8AC3E}">
        <p14:creationId xmlns:p14="http://schemas.microsoft.com/office/powerpoint/2010/main" val="25555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fade">
                                      <p:cBhvr>
                                        <p:cTn id="6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a:t>
            </a:r>
            <a:endParaRPr lang="cs-CZ" sz="4000" dirty="0"/>
          </a:p>
        </p:txBody>
      </p:sp>
      <p:sp>
        <p:nvSpPr>
          <p:cNvPr id="3" name="Zástupný symbol pro obsah 2"/>
          <p:cNvSpPr>
            <a:spLocks noGrp="1"/>
          </p:cNvSpPr>
          <p:nvPr>
            <p:ph sz="quarter" idx="1"/>
          </p:nvPr>
        </p:nvSpPr>
        <p:spPr/>
        <p:txBody>
          <a:bodyPr>
            <a:normAutofit/>
          </a:bodyPr>
          <a:lstStyle/>
          <a:p>
            <a:r>
              <a:rPr lang="cs-CZ" sz="3200" dirty="0" smtClean="0"/>
              <a:t>starší pojetí:</a:t>
            </a:r>
            <a:endParaRPr lang="cs-CZ" sz="3200" dirty="0"/>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0784" t="7306" r="10980" b="16729"/>
          <a:stretch/>
        </p:blipFill>
        <p:spPr>
          <a:xfrm>
            <a:off x="251520" y="2723863"/>
            <a:ext cx="5281627" cy="3468136"/>
          </a:xfrm>
          <a:prstGeom prst="rect">
            <a:avLst/>
          </a:prstGeom>
        </p:spPr>
      </p:pic>
      <p:graphicFrame>
        <p:nvGraphicFramePr>
          <p:cNvPr id="4" name="Diagram 3"/>
          <p:cNvGraphicFramePr/>
          <p:nvPr>
            <p:extLst>
              <p:ext uri="{D42A27DB-BD31-4B8C-83A1-F6EECF244321}">
                <p14:modId xmlns:p14="http://schemas.microsoft.com/office/powerpoint/2010/main" val="2080433322"/>
              </p:ext>
            </p:extLst>
          </p:nvPr>
        </p:nvGraphicFramePr>
        <p:xfrm>
          <a:off x="5292080" y="1374118"/>
          <a:ext cx="3672408"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02" name="Picture 2" descr="Výsledek obrázku pro phre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4159079"/>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84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a:t>
            </a:r>
            <a:endParaRPr lang="cs-CZ" sz="4000" dirty="0"/>
          </a:p>
        </p:txBody>
      </p:sp>
      <p:sp>
        <p:nvSpPr>
          <p:cNvPr id="3" name="Zástupný symbol pro obsah 2"/>
          <p:cNvSpPr>
            <a:spLocks noGrp="1"/>
          </p:cNvSpPr>
          <p:nvPr>
            <p:ph sz="quarter" idx="1"/>
          </p:nvPr>
        </p:nvSpPr>
        <p:spPr/>
        <p:txBody>
          <a:bodyPr>
            <a:normAutofit/>
          </a:bodyPr>
          <a:lstStyle/>
          <a:p>
            <a:r>
              <a:rPr lang="cs-CZ" sz="3200" dirty="0" smtClean="0"/>
              <a:t>revize &amp; novější přístupy:</a:t>
            </a:r>
          </a:p>
          <a:p>
            <a:pPr lvl="1"/>
            <a:r>
              <a:rPr lang="cs-CZ" sz="3000" dirty="0" smtClean="0"/>
              <a:t>C.G. Jung</a:t>
            </a:r>
          </a:p>
          <a:p>
            <a:pPr lvl="2"/>
            <a:r>
              <a:rPr lang="cs-CZ" sz="2800" dirty="0"/>
              <a:t>i</a:t>
            </a:r>
            <a:r>
              <a:rPr lang="cs-CZ" sz="2800" dirty="0" smtClean="0"/>
              <a:t>ntroverze X extraverze</a:t>
            </a:r>
          </a:p>
          <a:p>
            <a:pPr lvl="2"/>
            <a:r>
              <a:rPr lang="cs-CZ" sz="2800" dirty="0" smtClean="0"/>
              <a:t>4 funkce já: myšlení, cítění</a:t>
            </a:r>
            <a:r>
              <a:rPr lang="cs-CZ" sz="2800" dirty="0"/>
              <a:t>,</a:t>
            </a:r>
            <a:r>
              <a:rPr lang="cs-CZ" sz="2800" dirty="0" smtClean="0"/>
              <a:t> vnímání, intuice</a:t>
            </a:r>
          </a:p>
          <a:p>
            <a:pPr lvl="1"/>
            <a:r>
              <a:rPr lang="cs-CZ" sz="3000" dirty="0" smtClean="0"/>
              <a:t>H. </a:t>
            </a:r>
            <a:r>
              <a:rPr lang="cs-CZ" sz="3000" dirty="0" err="1" smtClean="0"/>
              <a:t>Eysenck</a:t>
            </a:r>
            <a:endParaRPr lang="cs-CZ" sz="3000" dirty="0" smtClean="0"/>
          </a:p>
          <a:p>
            <a:pPr lvl="2"/>
            <a:r>
              <a:rPr lang="cs-CZ" sz="2800" dirty="0"/>
              <a:t>i</a:t>
            </a:r>
            <a:r>
              <a:rPr lang="cs-CZ" sz="2800" dirty="0" smtClean="0"/>
              <a:t>ntroverze X extraverze</a:t>
            </a:r>
          </a:p>
          <a:p>
            <a:pPr lvl="2"/>
            <a:r>
              <a:rPr lang="cs-CZ" sz="2800" dirty="0"/>
              <a:t>e</a:t>
            </a:r>
            <a:r>
              <a:rPr lang="cs-CZ" sz="2800" dirty="0" smtClean="0"/>
              <a:t>moční labilita X stabilita</a:t>
            </a:r>
          </a:p>
          <a:p>
            <a:pPr lvl="2"/>
            <a:r>
              <a:rPr lang="cs-CZ" sz="2800" dirty="0" err="1"/>
              <a:t>p</a:t>
            </a:r>
            <a:r>
              <a:rPr lang="cs-CZ" sz="2800" dirty="0" err="1" smtClean="0"/>
              <a:t>sychoticismus</a:t>
            </a:r>
            <a:r>
              <a:rPr lang="cs-CZ" sz="2800" dirty="0" smtClean="0"/>
              <a:t> (soc. patologie)</a:t>
            </a:r>
          </a:p>
        </p:txBody>
      </p:sp>
    </p:spTree>
    <p:extLst>
      <p:ext uri="{BB962C8B-B14F-4D97-AF65-F5344CB8AC3E}">
        <p14:creationId xmlns:p14="http://schemas.microsoft.com/office/powerpoint/2010/main" val="20814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a:t>
            </a:r>
            <a:endParaRPr lang="cs-CZ" sz="4000" dirty="0"/>
          </a:p>
        </p:txBody>
      </p:sp>
      <p:sp>
        <p:nvSpPr>
          <p:cNvPr id="3" name="Zástupný symbol pro obsah 2"/>
          <p:cNvSpPr>
            <a:spLocks noGrp="1"/>
          </p:cNvSpPr>
          <p:nvPr>
            <p:ph sz="quarter" idx="1"/>
          </p:nvPr>
        </p:nvSpPr>
        <p:spPr/>
        <p:txBody>
          <a:bodyPr>
            <a:normAutofit/>
          </a:bodyPr>
          <a:lstStyle/>
          <a:p>
            <a:r>
              <a:rPr lang="cs-CZ" sz="3200" dirty="0" smtClean="0"/>
              <a:t>revize &amp; novější přístupy:</a:t>
            </a:r>
          </a:p>
          <a:p>
            <a:pPr lvl="1"/>
            <a:r>
              <a:rPr lang="cs-CZ" sz="3000" dirty="0" smtClean="0"/>
              <a:t>R. </a:t>
            </a:r>
            <a:r>
              <a:rPr lang="cs-CZ" sz="3000" dirty="0" err="1" smtClean="0"/>
              <a:t>Cloninger</a:t>
            </a:r>
            <a:r>
              <a:rPr lang="cs-CZ" sz="3000" dirty="0" smtClean="0">
                <a:solidFill>
                  <a:schemeClr val="tx1"/>
                </a:solidFill>
              </a:rPr>
              <a:t> – vztah k neurotransmiterům</a:t>
            </a:r>
          </a:p>
          <a:p>
            <a:pPr lvl="2"/>
            <a:r>
              <a:rPr lang="cs-CZ" sz="2800" dirty="0" err="1" smtClean="0"/>
              <a:t>novelty</a:t>
            </a:r>
            <a:r>
              <a:rPr lang="cs-CZ" sz="2800" dirty="0" smtClean="0"/>
              <a:t> </a:t>
            </a:r>
            <a:r>
              <a:rPr lang="cs-CZ" sz="2800" dirty="0" err="1" smtClean="0"/>
              <a:t>seeking</a:t>
            </a:r>
            <a:r>
              <a:rPr lang="cs-CZ" sz="2800" dirty="0" smtClean="0"/>
              <a:t> (dopamin)</a:t>
            </a:r>
          </a:p>
          <a:p>
            <a:pPr lvl="2"/>
            <a:r>
              <a:rPr lang="cs-CZ" sz="2800" dirty="0" err="1" smtClean="0"/>
              <a:t>harm</a:t>
            </a:r>
            <a:r>
              <a:rPr lang="cs-CZ" sz="2800" dirty="0" smtClean="0"/>
              <a:t> </a:t>
            </a:r>
            <a:r>
              <a:rPr lang="cs-CZ" sz="2800" dirty="0" err="1" smtClean="0"/>
              <a:t>avoidance</a:t>
            </a:r>
            <a:r>
              <a:rPr lang="cs-CZ" sz="2800" dirty="0" smtClean="0"/>
              <a:t> (serotonin)</a:t>
            </a:r>
          </a:p>
          <a:p>
            <a:pPr lvl="2"/>
            <a:r>
              <a:rPr lang="cs-CZ" sz="2800" dirty="0" err="1" smtClean="0"/>
              <a:t>reward</a:t>
            </a:r>
            <a:r>
              <a:rPr lang="cs-CZ" sz="2800" dirty="0" smtClean="0"/>
              <a:t> dependence (noradrenalin, dopamin,…)</a:t>
            </a:r>
          </a:p>
          <a:p>
            <a:pPr lvl="2"/>
            <a:r>
              <a:rPr lang="cs-CZ" sz="2800" dirty="0" smtClean="0"/>
              <a:t>persistence ( = „odolnost“)</a:t>
            </a:r>
            <a:endParaRPr lang="cs-CZ" sz="2800" dirty="0"/>
          </a:p>
        </p:txBody>
      </p:sp>
    </p:spTree>
    <p:extLst>
      <p:ext uri="{BB962C8B-B14F-4D97-AF65-F5344CB8AC3E}">
        <p14:creationId xmlns:p14="http://schemas.microsoft.com/office/powerpoint/2010/main" val="176452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lgn="ctr">
              <a:buNone/>
            </a:pPr>
            <a:r>
              <a:rPr lang="cs-CZ" sz="3200" dirty="0" smtClean="0"/>
              <a:t>Lze temperament ovlivnit?</a:t>
            </a:r>
            <a:endParaRPr lang="cs-CZ" sz="3200" dirty="0" smtClean="0"/>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endParaRPr lang="cs-CZ" sz="3200" dirty="0" smtClean="0"/>
          </a:p>
        </p:txBody>
      </p:sp>
    </p:spTree>
    <p:extLst>
      <p:ext uri="{BB962C8B-B14F-4D97-AF65-F5344CB8AC3E}">
        <p14:creationId xmlns:p14="http://schemas.microsoft.com/office/powerpoint/2010/main" val="302110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 X Charakter</a:t>
            </a:r>
            <a:endParaRPr lang="cs-CZ" sz="4000" dirty="0"/>
          </a:p>
        </p:txBody>
      </p:sp>
      <p:sp>
        <p:nvSpPr>
          <p:cNvPr id="3" name="Zástupný symbol pro obsah 2"/>
          <p:cNvSpPr>
            <a:spLocks noGrp="1"/>
          </p:cNvSpPr>
          <p:nvPr>
            <p:ph sz="quarter" idx="1"/>
          </p:nvPr>
        </p:nvSpPr>
        <p:spPr>
          <a:xfrm>
            <a:off x="323528" y="1571655"/>
            <a:ext cx="3982216" cy="4572000"/>
          </a:xfrm>
        </p:spPr>
        <p:txBody>
          <a:bodyPr/>
          <a:lstStyle/>
          <a:p>
            <a:r>
              <a:rPr lang="cs-CZ" sz="3200" dirty="0" smtClean="0">
                <a:solidFill>
                  <a:srgbClr val="006600"/>
                </a:solidFill>
              </a:rPr>
              <a:t>Temperament</a:t>
            </a:r>
          </a:p>
          <a:p>
            <a:pPr lvl="1"/>
            <a:r>
              <a:rPr lang="cs-CZ" sz="2800" dirty="0" smtClean="0">
                <a:solidFill>
                  <a:schemeClr val="tx1"/>
                </a:solidFill>
              </a:rPr>
              <a:t>vrozená dispozice</a:t>
            </a:r>
          </a:p>
          <a:p>
            <a:pPr marL="260350" lvl="1" indent="-9525"/>
            <a:r>
              <a:rPr lang="cs-CZ" sz="2800" dirty="0" smtClean="0">
                <a:solidFill>
                  <a:schemeClr val="tx1"/>
                </a:solidFill>
              </a:rPr>
              <a:t> specifická reaktivita &amp; emoční prožívání</a:t>
            </a:r>
          </a:p>
          <a:p>
            <a:pPr marL="250825" lvl="1" indent="0">
              <a:buNone/>
            </a:pPr>
            <a:endParaRPr lang="cs-CZ" sz="1200" dirty="0" smtClean="0">
              <a:solidFill>
                <a:schemeClr val="tx1"/>
              </a:solidFill>
            </a:endParaRPr>
          </a:p>
          <a:p>
            <a:pPr marL="250825" lvl="1" indent="0">
              <a:buNone/>
            </a:pPr>
            <a:r>
              <a:rPr lang="cs-CZ" sz="2800" dirty="0" smtClean="0">
                <a:solidFill>
                  <a:srgbClr val="006600"/>
                </a:solidFill>
              </a:rPr>
              <a:t>„síla a rychlost reakce, citlivost &amp; dominující rozpoložení“</a:t>
            </a:r>
            <a:endParaRPr lang="cs-CZ" sz="2800" dirty="0">
              <a:solidFill>
                <a:srgbClr val="006600"/>
              </a:solidFill>
            </a:endParaRPr>
          </a:p>
        </p:txBody>
      </p:sp>
      <p:sp>
        <p:nvSpPr>
          <p:cNvPr id="4" name="Zástupný symbol pro obsah 2"/>
          <p:cNvSpPr txBox="1">
            <a:spLocks/>
          </p:cNvSpPr>
          <p:nvPr/>
        </p:nvSpPr>
        <p:spPr>
          <a:xfrm>
            <a:off x="4572000" y="1556792"/>
            <a:ext cx="4414264"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cs-CZ" sz="3200" dirty="0" smtClean="0">
                <a:solidFill>
                  <a:srgbClr val="0070C0"/>
                </a:solidFill>
              </a:rPr>
              <a:t>Charakter</a:t>
            </a:r>
          </a:p>
          <a:p>
            <a:pPr lvl="1"/>
            <a:r>
              <a:rPr lang="cs-CZ" sz="2800" dirty="0" smtClean="0">
                <a:solidFill>
                  <a:schemeClr val="tx1"/>
                </a:solidFill>
              </a:rPr>
              <a:t>získané vlastnosti</a:t>
            </a:r>
          </a:p>
          <a:p>
            <a:pPr lvl="1"/>
            <a:r>
              <a:rPr lang="cs-CZ" sz="2800" dirty="0" smtClean="0">
                <a:solidFill>
                  <a:schemeClr val="tx1"/>
                </a:solidFill>
              </a:rPr>
              <a:t>hodnoty, morálka</a:t>
            </a:r>
          </a:p>
          <a:p>
            <a:pPr marL="274320" lvl="1" indent="0">
              <a:buNone/>
            </a:pPr>
            <a:endParaRPr lang="cs-CZ" sz="2800" dirty="0">
              <a:solidFill>
                <a:schemeClr val="tx1"/>
              </a:solidFill>
            </a:endParaRPr>
          </a:p>
          <a:p>
            <a:pPr marL="274320" lvl="1" indent="0">
              <a:buNone/>
            </a:pPr>
            <a:r>
              <a:rPr lang="cs-CZ" sz="2800" dirty="0" smtClean="0">
                <a:solidFill>
                  <a:srgbClr val="0070C0"/>
                </a:solidFill>
              </a:rPr>
              <a:t>„vztah k sobě, druhým, společnosti a přírodě“</a:t>
            </a:r>
            <a:endParaRPr lang="cs-CZ" sz="2800" dirty="0">
              <a:solidFill>
                <a:srgbClr val="0070C0"/>
              </a:solidFill>
            </a:endParaRPr>
          </a:p>
        </p:txBody>
      </p:sp>
    </p:spTree>
    <p:extLst>
      <p:ext uri="{BB962C8B-B14F-4D97-AF65-F5344CB8AC3E}">
        <p14:creationId xmlns:p14="http://schemas.microsoft.com/office/powerpoint/2010/main" val="42140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Charakter</a:t>
            </a:r>
            <a:endParaRPr lang="cs-CZ" sz="4000" dirty="0"/>
          </a:p>
        </p:txBody>
      </p:sp>
      <p:sp>
        <p:nvSpPr>
          <p:cNvPr id="3" name="Zástupný symbol pro obsah 2"/>
          <p:cNvSpPr>
            <a:spLocks noGrp="1"/>
          </p:cNvSpPr>
          <p:nvPr>
            <p:ph sz="quarter" idx="1"/>
          </p:nvPr>
        </p:nvSpPr>
        <p:spPr>
          <a:xfrm>
            <a:off x="301752" y="1527048"/>
            <a:ext cx="8503920" cy="4998296"/>
          </a:xfrm>
        </p:spPr>
        <p:txBody>
          <a:bodyPr>
            <a:normAutofit lnSpcReduction="10000"/>
          </a:bodyPr>
          <a:lstStyle/>
          <a:p>
            <a:r>
              <a:rPr lang="cs-CZ" sz="3200" dirty="0" smtClean="0"/>
              <a:t>různé modely:</a:t>
            </a:r>
          </a:p>
          <a:p>
            <a:pPr lvl="1"/>
            <a:r>
              <a:rPr lang="cs-CZ" sz="3000" dirty="0" smtClean="0"/>
              <a:t>S. Freud (&amp; K. Abraham)</a:t>
            </a:r>
            <a:r>
              <a:rPr lang="cs-CZ" sz="3000" dirty="0" smtClean="0">
                <a:solidFill>
                  <a:schemeClr val="tx1"/>
                </a:solidFill>
              </a:rPr>
              <a:t> – dle fází vývoje</a:t>
            </a:r>
          </a:p>
          <a:p>
            <a:pPr lvl="2"/>
            <a:r>
              <a:rPr lang="cs-CZ" sz="2800" dirty="0" smtClean="0"/>
              <a:t>orální (receptivní X agresivní)</a:t>
            </a:r>
          </a:p>
          <a:p>
            <a:pPr lvl="2"/>
            <a:r>
              <a:rPr lang="cs-CZ" sz="2800" dirty="0" smtClean="0"/>
              <a:t>anální (expulsivní X </a:t>
            </a:r>
            <a:r>
              <a:rPr lang="cs-CZ" sz="2800" dirty="0" err="1" smtClean="0"/>
              <a:t>retentivní</a:t>
            </a:r>
            <a:r>
              <a:rPr lang="cs-CZ" sz="2800" dirty="0" smtClean="0"/>
              <a:t>)</a:t>
            </a:r>
          </a:p>
          <a:p>
            <a:pPr lvl="2"/>
            <a:r>
              <a:rPr lang="cs-CZ" sz="2800" dirty="0" smtClean="0"/>
              <a:t>falický X genitální</a:t>
            </a:r>
          </a:p>
          <a:p>
            <a:pPr lvl="1"/>
            <a:r>
              <a:rPr lang="cs-CZ" sz="3000" dirty="0" smtClean="0"/>
              <a:t>E. </a:t>
            </a:r>
            <a:r>
              <a:rPr lang="cs-CZ" sz="3000" dirty="0" err="1" smtClean="0"/>
              <a:t>Fromm</a:t>
            </a:r>
            <a:r>
              <a:rPr lang="cs-CZ" sz="3000" dirty="0" smtClean="0">
                <a:solidFill>
                  <a:schemeClr val="tx1"/>
                </a:solidFill>
              </a:rPr>
              <a:t> – produktivní X neproduktivní</a:t>
            </a:r>
            <a:endParaRPr lang="cs-CZ" sz="3000" dirty="0" smtClean="0"/>
          </a:p>
          <a:p>
            <a:pPr lvl="1"/>
            <a:r>
              <a:rPr lang="cs-CZ" sz="3000" dirty="0" smtClean="0"/>
              <a:t>R. </a:t>
            </a:r>
            <a:r>
              <a:rPr lang="cs-CZ" sz="3000" dirty="0" err="1" smtClean="0"/>
              <a:t>Cloninger</a:t>
            </a:r>
            <a:r>
              <a:rPr lang="cs-CZ" sz="3000" dirty="0" smtClean="0">
                <a:solidFill>
                  <a:schemeClr val="tx1"/>
                </a:solidFill>
              </a:rPr>
              <a:t> – vztah k neurotransmiterům</a:t>
            </a:r>
          </a:p>
          <a:p>
            <a:pPr lvl="2"/>
            <a:r>
              <a:rPr lang="cs-CZ" sz="2800" dirty="0" err="1" smtClean="0"/>
              <a:t>self-directedness</a:t>
            </a:r>
            <a:r>
              <a:rPr lang="cs-CZ" sz="2800" dirty="0" smtClean="0"/>
              <a:t> (</a:t>
            </a:r>
            <a:r>
              <a:rPr lang="cs-CZ" sz="2800" dirty="0" err="1" smtClean="0"/>
              <a:t>cílesměrnost</a:t>
            </a:r>
            <a:r>
              <a:rPr lang="cs-CZ" sz="2800" dirty="0" smtClean="0"/>
              <a:t>)</a:t>
            </a:r>
          </a:p>
          <a:p>
            <a:pPr lvl="2"/>
            <a:r>
              <a:rPr lang="cs-CZ" sz="2800" dirty="0" err="1" smtClean="0"/>
              <a:t>cooperativeness</a:t>
            </a:r>
            <a:r>
              <a:rPr lang="cs-CZ" sz="2800" dirty="0" smtClean="0"/>
              <a:t> (spolupráce)</a:t>
            </a:r>
          </a:p>
          <a:p>
            <a:pPr lvl="2"/>
            <a:r>
              <a:rPr lang="cs-CZ" sz="2800" dirty="0" err="1" smtClean="0"/>
              <a:t>self</a:t>
            </a:r>
            <a:r>
              <a:rPr lang="cs-CZ" sz="2800" dirty="0" smtClean="0"/>
              <a:t>-transcendence (</a:t>
            </a:r>
            <a:r>
              <a:rPr lang="cs-CZ" sz="2800" dirty="0" err="1" smtClean="0"/>
              <a:t>sebepřesažení</a:t>
            </a:r>
            <a:r>
              <a:rPr lang="cs-CZ" sz="2800" dirty="0" smtClean="0"/>
              <a:t>)</a:t>
            </a:r>
          </a:p>
        </p:txBody>
      </p:sp>
    </p:spTree>
    <p:extLst>
      <p:ext uri="{BB962C8B-B14F-4D97-AF65-F5344CB8AC3E}">
        <p14:creationId xmlns:p14="http://schemas.microsoft.com/office/powerpoint/2010/main" val="24332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ym typeface="Wingdings" pitchFamily="2" charset="2"/>
              </a:rPr>
              <a:t> Rysy osobnosti</a:t>
            </a:r>
            <a:endParaRPr lang="cs-CZ" sz="4000" dirty="0"/>
          </a:p>
        </p:txBody>
      </p:sp>
      <p:sp>
        <p:nvSpPr>
          <p:cNvPr id="3" name="Zástupný symbol pro obsah 2"/>
          <p:cNvSpPr>
            <a:spLocks noGrp="1"/>
          </p:cNvSpPr>
          <p:nvPr>
            <p:ph sz="quarter" idx="1"/>
          </p:nvPr>
        </p:nvSpPr>
        <p:spPr>
          <a:xfrm>
            <a:off x="301752" y="1527048"/>
            <a:ext cx="8503920" cy="4854280"/>
          </a:xfrm>
        </p:spPr>
        <p:txBody>
          <a:bodyPr>
            <a:normAutofit/>
          </a:bodyPr>
          <a:lstStyle/>
          <a:p>
            <a:r>
              <a:rPr lang="cs-CZ" sz="3200" dirty="0" smtClean="0"/>
              <a:t>Raymond </a:t>
            </a:r>
            <a:r>
              <a:rPr lang="cs-CZ" sz="3200" dirty="0" err="1" smtClean="0"/>
              <a:t>Cattell</a:t>
            </a:r>
            <a:r>
              <a:rPr lang="cs-CZ" sz="3200" dirty="0" smtClean="0"/>
              <a:t>: 16-PF</a:t>
            </a:r>
          </a:p>
          <a:p>
            <a:pPr lvl="1"/>
            <a:r>
              <a:rPr lang="cs-CZ" sz="2800" dirty="0" smtClean="0"/>
              <a:t>16 primárních bipolárních faktorů</a:t>
            </a:r>
          </a:p>
          <a:p>
            <a:r>
              <a:rPr lang="cs-CZ" sz="3200" dirty="0" err="1" smtClean="0"/>
              <a:t>Costa</a:t>
            </a:r>
            <a:r>
              <a:rPr lang="cs-CZ" sz="3200" dirty="0" smtClean="0"/>
              <a:t> &amp; </a:t>
            </a:r>
            <a:r>
              <a:rPr lang="cs-CZ" sz="3200" dirty="0" err="1" smtClean="0"/>
              <a:t>McCrae</a:t>
            </a:r>
            <a:r>
              <a:rPr lang="cs-CZ" sz="3200" dirty="0" smtClean="0"/>
              <a:t>: Big 5</a:t>
            </a:r>
          </a:p>
          <a:p>
            <a:pPr lvl="1"/>
            <a:r>
              <a:rPr lang="cs-CZ" sz="2800" dirty="0" err="1" smtClean="0"/>
              <a:t>Neuroticismus</a:t>
            </a:r>
            <a:endParaRPr lang="cs-CZ" sz="2800" dirty="0"/>
          </a:p>
          <a:p>
            <a:pPr lvl="1"/>
            <a:r>
              <a:rPr lang="cs-CZ" sz="2800" dirty="0" smtClean="0"/>
              <a:t>Extraverze</a:t>
            </a:r>
          </a:p>
          <a:p>
            <a:pPr lvl="1"/>
            <a:r>
              <a:rPr lang="cs-CZ" sz="2800" dirty="0" smtClean="0"/>
              <a:t>Otevřenost vůči zkušenostem</a:t>
            </a:r>
          </a:p>
          <a:p>
            <a:pPr lvl="1"/>
            <a:r>
              <a:rPr lang="cs-CZ" sz="2800" dirty="0" smtClean="0"/>
              <a:t>Přívětivost</a:t>
            </a:r>
          </a:p>
          <a:p>
            <a:pPr lvl="1"/>
            <a:r>
              <a:rPr lang="cs-CZ" sz="2800" dirty="0" smtClean="0"/>
              <a:t>Svědomitost</a:t>
            </a:r>
            <a:endParaRPr lang="cs-CZ" dirty="0" smtClean="0"/>
          </a:p>
          <a:p>
            <a:r>
              <a:rPr lang="cs-CZ" sz="3200" dirty="0" smtClean="0"/>
              <a:t>…</a:t>
            </a:r>
            <a:endParaRPr lang="cs-CZ" sz="32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293096"/>
            <a:ext cx="4064594" cy="2161828"/>
          </a:xfrm>
          <a:prstGeom prst="rect">
            <a:avLst/>
          </a:prstGeom>
        </p:spPr>
      </p:pic>
    </p:spTree>
    <p:extLst>
      <p:ext uri="{BB962C8B-B14F-4D97-AF65-F5344CB8AC3E}">
        <p14:creationId xmlns:p14="http://schemas.microsoft.com/office/powerpoint/2010/main" val="32083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Úhel pohledu</a:t>
            </a:r>
            <a:endParaRPr lang="cs-CZ" sz="4000" dirty="0">
              <a:solidFill>
                <a:srgbClr val="006600"/>
              </a:solidFill>
            </a:endParaRPr>
          </a:p>
        </p:txBody>
      </p:sp>
      <p:sp>
        <p:nvSpPr>
          <p:cNvPr id="3" name="Zástupný symbol pro obsah 2"/>
          <p:cNvSpPr>
            <a:spLocks noGrp="1"/>
          </p:cNvSpPr>
          <p:nvPr>
            <p:ph sz="quarter" idx="1"/>
          </p:nvPr>
        </p:nvSpPr>
        <p:spPr/>
        <p:txBody>
          <a:bodyPr/>
          <a:lstStyle/>
          <a:p>
            <a:r>
              <a:rPr lang="cs-CZ" dirty="0" smtClean="0"/>
              <a:t>Představte si následující situaci: Auto, v němž jedete, nedobrzdí, a narazí do vozidla před ním.</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1835696" y="2564904"/>
            <a:ext cx="5574532" cy="397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20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Otázka na úvod:</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Zjistili jste, </a:t>
            </a:r>
            <a:r>
              <a:rPr lang="cs-CZ" sz="3200" dirty="0" smtClean="0"/>
              <a:t>jak se to má s </a:t>
            </a:r>
            <a:r>
              <a:rPr lang="cs-CZ" sz="3200" b="1" dirty="0" err="1" smtClean="0"/>
              <a:t>Rorschachovým</a:t>
            </a:r>
            <a:r>
              <a:rPr lang="cs-CZ" sz="3200" b="1" dirty="0" smtClean="0"/>
              <a:t> </a:t>
            </a:r>
            <a:r>
              <a:rPr lang="cs-CZ" sz="3200" b="1" dirty="0" smtClean="0"/>
              <a:t>testem</a:t>
            </a:r>
            <a:r>
              <a:rPr lang="cs-CZ" sz="3200" dirty="0" smtClean="0"/>
              <a:t>?</a:t>
            </a:r>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endParaRPr lang="cs-CZ" sz="3200" dirty="0" smtClean="0"/>
          </a:p>
        </p:txBody>
      </p:sp>
      <p:pic>
        <p:nvPicPr>
          <p:cNvPr id="1026" name="Picture 2" descr="Související obráze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46" t="4985" r="8613" b="15423"/>
          <a:stretch/>
        </p:blipFill>
        <p:spPr bwMode="auto">
          <a:xfrm>
            <a:off x="6093459" y="4437112"/>
            <a:ext cx="268605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9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sz="quarter" idx="1"/>
          </p:nvPr>
        </p:nvSpPr>
        <p:spPr/>
        <p:txBody>
          <a:bodyPr/>
          <a:lstStyle/>
          <a:p>
            <a:r>
              <a:rPr lang="cs-CZ" dirty="0" smtClean="0"/>
              <a:t>Čemu nejspíš budete připisovat příčinu, když budete </a:t>
            </a:r>
            <a:r>
              <a:rPr lang="cs-CZ" b="1" dirty="0" smtClean="0"/>
              <a:t>řidič</a:t>
            </a:r>
            <a:r>
              <a:rPr lang="cs-CZ" dirty="0" smtClean="0"/>
              <a:t>?</a:t>
            </a:r>
          </a:p>
          <a:p>
            <a:pPr marL="0" indent="0">
              <a:buNone/>
            </a:pPr>
            <a:r>
              <a:rPr lang="cs-CZ" dirty="0" smtClean="0"/>
              <a:t>	1) </a:t>
            </a:r>
            <a:r>
              <a:rPr lang="cs-CZ" dirty="0" smtClean="0">
                <a:solidFill>
                  <a:srgbClr val="0070C0"/>
                </a:solidFill>
              </a:rPr>
              <a:t>situaci</a:t>
            </a:r>
            <a:r>
              <a:rPr lang="cs-CZ" dirty="0" smtClean="0"/>
              <a:t> – auto před vámi zastavilo náhle a 		nečekaně, nemohli jste to tušit</a:t>
            </a:r>
          </a:p>
          <a:p>
            <a:pPr marL="0" indent="0">
              <a:buNone/>
            </a:pPr>
            <a:r>
              <a:rPr lang="cs-CZ" dirty="0"/>
              <a:t>	</a:t>
            </a:r>
            <a:r>
              <a:rPr lang="cs-CZ" dirty="0" smtClean="0"/>
              <a:t>2) </a:t>
            </a:r>
            <a:r>
              <a:rPr lang="cs-CZ" dirty="0" smtClean="0">
                <a:solidFill>
                  <a:srgbClr val="0070C0"/>
                </a:solidFill>
              </a:rPr>
              <a:t>sobě, svým vlastnostem </a:t>
            </a:r>
            <a:r>
              <a:rPr lang="cs-CZ" dirty="0" smtClean="0"/>
              <a:t>– byli jste nepozorní a 	auto nedovedli dobře ovládnout</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6016595" y="4437112"/>
            <a:ext cx="2787266" cy="19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2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sz="quarter" idx="1"/>
          </p:nvPr>
        </p:nvSpPr>
        <p:spPr>
          <a:xfrm>
            <a:off x="301752" y="1527048"/>
            <a:ext cx="8662736" cy="4572000"/>
          </a:xfrm>
        </p:spPr>
        <p:txBody>
          <a:bodyPr/>
          <a:lstStyle/>
          <a:p>
            <a:r>
              <a:rPr lang="cs-CZ" dirty="0" smtClean="0"/>
              <a:t>Čemu nejspíš budete připisovat příčinu, když budete </a:t>
            </a:r>
            <a:r>
              <a:rPr lang="cs-CZ" b="1" dirty="0" smtClean="0"/>
              <a:t>spolujezdec</a:t>
            </a:r>
            <a:r>
              <a:rPr lang="cs-CZ" dirty="0" smtClean="0"/>
              <a:t>?</a:t>
            </a:r>
          </a:p>
          <a:p>
            <a:pPr marL="0" indent="0">
              <a:buNone/>
            </a:pPr>
            <a:r>
              <a:rPr lang="cs-CZ" dirty="0" smtClean="0"/>
              <a:t>	1) </a:t>
            </a:r>
            <a:r>
              <a:rPr lang="cs-CZ" dirty="0" smtClean="0">
                <a:solidFill>
                  <a:srgbClr val="0070C0"/>
                </a:solidFill>
              </a:rPr>
              <a:t>situaci</a:t>
            </a:r>
            <a:r>
              <a:rPr lang="cs-CZ" dirty="0" smtClean="0"/>
              <a:t> – auto před vámi zastavilo náhle a 		nečekaně, řidič neměl šanci zareagovat včas</a:t>
            </a:r>
          </a:p>
          <a:p>
            <a:pPr marL="0" indent="0">
              <a:buNone/>
            </a:pPr>
            <a:r>
              <a:rPr lang="cs-CZ" dirty="0"/>
              <a:t>	</a:t>
            </a:r>
            <a:r>
              <a:rPr lang="cs-CZ" dirty="0" smtClean="0"/>
              <a:t>2) </a:t>
            </a:r>
            <a:r>
              <a:rPr lang="cs-CZ" dirty="0" smtClean="0">
                <a:solidFill>
                  <a:srgbClr val="0070C0"/>
                </a:solidFill>
              </a:rPr>
              <a:t>vlastnostem řidiče </a:t>
            </a:r>
            <a:r>
              <a:rPr lang="cs-CZ" dirty="0" smtClean="0"/>
              <a:t>– řidič byl nepozorný, měl se 	více soustředit na dopravní situaci, není dobrý řidič</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6016595" y="4437112"/>
            <a:ext cx="2787266" cy="19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66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tx1"/>
                </a:solidFill>
              </a:rPr>
              <a:t>Základní </a:t>
            </a:r>
            <a:r>
              <a:rPr lang="cs-CZ" sz="4000" dirty="0" err="1" smtClean="0">
                <a:solidFill>
                  <a:schemeClr val="tx1"/>
                </a:solidFill>
              </a:rPr>
              <a:t>atribuční</a:t>
            </a:r>
            <a:r>
              <a:rPr lang="cs-CZ" sz="4000" dirty="0" smtClean="0">
                <a:solidFill>
                  <a:schemeClr val="tx1"/>
                </a:solidFill>
              </a:rPr>
              <a:t> chyba</a:t>
            </a:r>
            <a:endParaRPr lang="cs-CZ" sz="4000" dirty="0">
              <a:solidFill>
                <a:schemeClr val="tx1"/>
              </a:solidFill>
            </a:endParaRPr>
          </a:p>
        </p:txBody>
      </p:sp>
      <p:sp>
        <p:nvSpPr>
          <p:cNvPr id="3" name="Zástupný symbol pro obsah 2"/>
          <p:cNvSpPr>
            <a:spLocks noGrp="1"/>
          </p:cNvSpPr>
          <p:nvPr>
            <p:ph sz="quarter" idx="1"/>
          </p:nvPr>
        </p:nvSpPr>
        <p:spPr>
          <a:xfrm>
            <a:off x="301752" y="1527048"/>
            <a:ext cx="8503920" cy="4998296"/>
          </a:xfrm>
        </p:spPr>
        <p:txBody>
          <a:bodyPr>
            <a:normAutofit/>
          </a:bodyPr>
          <a:lstStyle/>
          <a:p>
            <a:r>
              <a:rPr lang="cs-CZ" dirty="0" smtClean="0"/>
              <a:t>Čemu nejspíš budete připisovat příčinu, když budete řidič?</a:t>
            </a:r>
          </a:p>
          <a:p>
            <a:endParaRPr lang="cs-CZ" dirty="0"/>
          </a:p>
          <a:p>
            <a:endParaRPr lang="cs-CZ" dirty="0" smtClean="0"/>
          </a:p>
          <a:p>
            <a:endParaRPr lang="cs-CZ" dirty="0"/>
          </a:p>
          <a:p>
            <a:endParaRPr lang="cs-CZ" dirty="0" smtClean="0"/>
          </a:p>
          <a:p>
            <a:endParaRPr lang="cs-CZ" dirty="0"/>
          </a:p>
          <a:p>
            <a:pPr marL="0" indent="0">
              <a:buNone/>
            </a:pPr>
            <a:endParaRPr lang="cs-CZ" dirty="0"/>
          </a:p>
          <a:p>
            <a:pPr marL="0" indent="0">
              <a:buNone/>
            </a:pPr>
            <a:endParaRPr lang="cs-CZ" sz="1200" dirty="0" smtClean="0"/>
          </a:p>
          <a:p>
            <a:r>
              <a:rPr lang="cs-CZ" dirty="0" smtClean="0"/>
              <a:t>paralela: zhodnocení aktuálního výkonu žáka</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2483768" y="2638210"/>
            <a:ext cx="4032448" cy="2877724"/>
          </a:xfrm>
          <a:prstGeom prst="rect">
            <a:avLst/>
          </a:prstGeom>
          <a:noFill/>
          <a:extLst>
            <a:ext uri="{909E8E84-426E-40DD-AFC4-6F175D3DCCD1}">
              <a14:hiddenFill xmlns:a14="http://schemas.microsoft.com/office/drawing/2010/main">
                <a:solidFill>
                  <a:srgbClr val="FFFFFF"/>
                </a:solidFill>
              </a14:hiddenFill>
            </a:ext>
          </a:extLst>
        </p:spPr>
      </p:pic>
      <p:sp>
        <p:nvSpPr>
          <p:cNvPr id="4" name="Obláček 3"/>
          <p:cNvSpPr/>
          <p:nvPr/>
        </p:nvSpPr>
        <p:spPr>
          <a:xfrm>
            <a:off x="827584" y="2754743"/>
            <a:ext cx="1835696" cy="1224136"/>
          </a:xfrm>
          <a:prstGeom prst="cloudCallout">
            <a:avLst>
              <a:gd name="adj1" fmla="val 47537"/>
              <a:gd name="adj2" fmla="val 654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solidFill>
                  <a:sysClr val="windowText" lastClr="000000"/>
                </a:solidFill>
              </a:rPr>
              <a:t>Situace</a:t>
            </a:r>
            <a:endParaRPr lang="cs-CZ" dirty="0">
              <a:solidFill>
                <a:sysClr val="windowText" lastClr="000000"/>
              </a:solidFill>
            </a:endParaRPr>
          </a:p>
        </p:txBody>
      </p:sp>
      <p:sp>
        <p:nvSpPr>
          <p:cNvPr id="6" name="Obláček 5"/>
          <p:cNvSpPr/>
          <p:nvPr/>
        </p:nvSpPr>
        <p:spPr>
          <a:xfrm>
            <a:off x="6300192" y="2754743"/>
            <a:ext cx="1835696" cy="1224136"/>
          </a:xfrm>
          <a:prstGeom prst="cloudCallout">
            <a:avLst>
              <a:gd name="adj1" fmla="val -50134"/>
              <a:gd name="adj2" fmla="val 698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Dispozice</a:t>
            </a:r>
            <a:endParaRPr lang="cs-CZ" dirty="0"/>
          </a:p>
        </p:txBody>
      </p:sp>
    </p:spTree>
    <p:extLst>
      <p:ext uri="{BB962C8B-B14F-4D97-AF65-F5344CB8AC3E}">
        <p14:creationId xmlns:p14="http://schemas.microsoft.com/office/powerpoint/2010/main" val="20129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Nadpis 1"/>
          <p:cNvSpPr>
            <a:spLocks noGrp="1"/>
          </p:cNvSpPr>
          <p:nvPr>
            <p:ph type="title"/>
          </p:nvPr>
        </p:nvSpPr>
        <p:spPr/>
        <p:txBody>
          <a:bodyPr/>
          <a:lstStyle/>
          <a:p>
            <a:pPr eaLnBrk="1" hangingPunct="1"/>
            <a:r>
              <a:rPr lang="cs-CZ" altLang="cs-CZ" smtClean="0"/>
              <a:t>Pravítkový přístup</a:t>
            </a:r>
          </a:p>
        </p:txBody>
      </p:sp>
      <p:sp>
        <p:nvSpPr>
          <p:cNvPr id="72707" name="Zástupný symbol pro obsah 2"/>
          <p:cNvSpPr>
            <a:spLocks noGrp="1"/>
          </p:cNvSpPr>
          <p:nvPr>
            <p:ph sz="quarter" idx="1"/>
          </p:nvPr>
        </p:nvSpPr>
        <p:spPr/>
        <p:txBody>
          <a:bodyPr/>
          <a:lstStyle/>
          <a:p>
            <a:pPr eaLnBrk="1" hangingPunct="1">
              <a:lnSpc>
                <a:spcPct val="90000"/>
              </a:lnSpc>
            </a:pPr>
            <a:r>
              <a:rPr lang="cs-CZ" altLang="cs-CZ" smtClean="0"/>
              <a:t>předpokládá existenci stálých rysů osobnosti</a:t>
            </a:r>
          </a:p>
          <a:p>
            <a:pPr eaLnBrk="1" hangingPunct="1">
              <a:lnSpc>
                <a:spcPct val="90000"/>
              </a:lnSpc>
            </a:pPr>
            <a:r>
              <a:rPr lang="cs-CZ" altLang="cs-CZ" smtClean="0"/>
              <a:t>nazývá se také rysový nebo dimenzionální</a:t>
            </a:r>
          </a:p>
          <a:p>
            <a:pPr eaLnBrk="1" hangingPunct="1">
              <a:lnSpc>
                <a:spcPct val="90000"/>
              </a:lnSpc>
            </a:pPr>
            <a:r>
              <a:rPr lang="cs-CZ" altLang="cs-CZ" smtClean="0"/>
              <a:t>znamená používání testů či dotazníků</a:t>
            </a:r>
          </a:p>
          <a:p>
            <a:pPr eaLnBrk="1" hangingPunct="1">
              <a:lnSpc>
                <a:spcPct val="90000"/>
              </a:lnSpc>
            </a:pPr>
            <a:r>
              <a:rPr lang="cs-CZ" altLang="cs-CZ" smtClean="0"/>
              <a:t>dodává dítěti určitou </a:t>
            </a:r>
            <a:r>
              <a:rPr lang="cs-CZ" altLang="cs-CZ" smtClean="0">
                <a:solidFill>
                  <a:srgbClr val="006600"/>
                </a:solidFill>
              </a:rPr>
              <a:t>značku – diagnózu</a:t>
            </a:r>
            <a:r>
              <a:rPr lang="cs-CZ" altLang="cs-CZ" smtClean="0">
                <a:solidFill>
                  <a:srgbClr val="92D050"/>
                </a:solidFill>
              </a:rPr>
              <a:t> </a:t>
            </a:r>
            <a:r>
              <a:rPr lang="cs-CZ" altLang="cs-CZ" smtClean="0"/>
              <a:t>nebo jinou nálepku</a:t>
            </a:r>
          </a:p>
          <a:p>
            <a:pPr eaLnBrk="1" hangingPunct="1">
              <a:lnSpc>
                <a:spcPct val="90000"/>
              </a:lnSpc>
            </a:pPr>
            <a:r>
              <a:rPr lang="cs-CZ" altLang="cs-CZ" smtClean="0"/>
              <a:t>hledá </a:t>
            </a:r>
            <a:r>
              <a:rPr lang="cs-CZ" altLang="cs-CZ" smtClean="0">
                <a:solidFill>
                  <a:srgbClr val="006600"/>
                </a:solidFill>
              </a:rPr>
              <a:t>příčiny problémů v dítěti</a:t>
            </a:r>
            <a:r>
              <a:rPr lang="cs-CZ" altLang="cs-CZ" smtClean="0"/>
              <a:t>, v jeho nedostatcích</a:t>
            </a:r>
          </a:p>
          <a:p>
            <a:pPr eaLnBrk="1" hangingPunct="1">
              <a:lnSpc>
                <a:spcPct val="90000"/>
              </a:lnSpc>
            </a:pPr>
            <a:r>
              <a:rPr lang="cs-CZ" altLang="cs-CZ" smtClean="0"/>
              <a:t>nahrává vnější diferenciaci</a:t>
            </a:r>
          </a:p>
          <a:p>
            <a:pPr eaLnBrk="1" hangingPunct="1">
              <a:lnSpc>
                <a:spcPct val="90000"/>
              </a:lnSpc>
            </a:pPr>
            <a:endParaRPr lang="cs-CZ" altLang="cs-CZ" smtClean="0"/>
          </a:p>
          <a:p>
            <a:pPr eaLnBrk="1" hangingPunct="1"/>
            <a:endParaRPr lang="cs-CZ" altLang="cs-CZ"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pPr eaLnBrk="1" hangingPunct="1"/>
            <a:r>
              <a:rPr lang="cs-CZ" altLang="cs-CZ" smtClean="0"/>
              <a:t>Teploměrový přístup</a:t>
            </a:r>
          </a:p>
        </p:txBody>
      </p:sp>
      <p:sp>
        <p:nvSpPr>
          <p:cNvPr id="73731" name="Zástupný symbol pro obsah 2"/>
          <p:cNvSpPr>
            <a:spLocks noGrp="1"/>
          </p:cNvSpPr>
          <p:nvPr>
            <p:ph sz="quarter" idx="1"/>
          </p:nvPr>
        </p:nvSpPr>
        <p:spPr/>
        <p:txBody>
          <a:bodyPr/>
          <a:lstStyle/>
          <a:p>
            <a:pPr eaLnBrk="1" hangingPunct="1"/>
            <a:r>
              <a:rPr lang="cs-CZ" altLang="cs-CZ" smtClean="0"/>
              <a:t>zaměřuje se na situaci, na daný stav</a:t>
            </a:r>
          </a:p>
          <a:p>
            <a:pPr eaLnBrk="1" hangingPunct="1"/>
            <a:r>
              <a:rPr lang="cs-CZ" altLang="cs-CZ" smtClean="0"/>
              <a:t>označuje se též </a:t>
            </a:r>
            <a:r>
              <a:rPr lang="cs-CZ" altLang="cs-CZ" smtClean="0">
                <a:solidFill>
                  <a:srgbClr val="006600"/>
                </a:solidFill>
              </a:rPr>
              <a:t>stavový nebo situační</a:t>
            </a:r>
          </a:p>
          <a:p>
            <a:pPr eaLnBrk="1" hangingPunct="1"/>
            <a:r>
              <a:rPr lang="cs-CZ" altLang="cs-CZ" smtClean="0"/>
              <a:t>hledá příčinu problému v kontextu, ne primárně v dítěti</a:t>
            </a:r>
          </a:p>
          <a:p>
            <a:pPr eaLnBrk="1" hangingPunct="1"/>
            <a:r>
              <a:rPr lang="cs-CZ" altLang="cs-CZ" smtClean="0"/>
              <a:t>je projevem </a:t>
            </a:r>
            <a:r>
              <a:rPr lang="cs-CZ" altLang="cs-CZ" smtClean="0">
                <a:solidFill>
                  <a:srgbClr val="006600"/>
                </a:solidFill>
              </a:rPr>
              <a:t>zájmu o situaci</a:t>
            </a:r>
            <a:r>
              <a:rPr lang="cs-CZ" altLang="cs-CZ" smtClean="0"/>
              <a:t>, v níž se dítě nachází </a:t>
            </a:r>
          </a:p>
          <a:p>
            <a:pPr eaLnBrk="1" hangingPunct="1"/>
            <a:r>
              <a:rPr lang="cs-CZ" altLang="cs-CZ" smtClean="0"/>
              <a:t>je projevem zájmu o to, jak kontext problému vnímá dítě samotné</a:t>
            </a:r>
          </a:p>
          <a:p>
            <a:pPr eaLnBrk="1" hangingPunct="1"/>
            <a:endParaRPr lang="cs-CZ" altLang="cs-CZ" smtClean="0"/>
          </a:p>
          <a:p>
            <a:pPr eaLnBrk="1" hangingPunct="1"/>
            <a:endParaRPr lang="cs-CZ" altLang="cs-CZ"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normAutofit/>
          </a:bodyPr>
          <a:lstStyle/>
          <a:p>
            <a:pPr eaLnBrk="1" hangingPunct="1"/>
            <a:r>
              <a:rPr lang="cs-CZ" altLang="cs-CZ" sz="4000" dirty="0" smtClean="0"/>
              <a:t>Dynamika osobnosti</a:t>
            </a:r>
          </a:p>
        </p:txBody>
      </p:sp>
      <p:sp>
        <p:nvSpPr>
          <p:cNvPr id="47107" name="Zástupný symbol pro obsah 2"/>
          <p:cNvSpPr>
            <a:spLocks noGrp="1"/>
          </p:cNvSpPr>
          <p:nvPr>
            <p:ph sz="quarter" idx="1"/>
          </p:nvPr>
        </p:nvSpPr>
        <p:spPr>
          <a:xfrm>
            <a:off x="251520" y="1412776"/>
            <a:ext cx="8640959" cy="5789712"/>
          </a:xfrm>
        </p:spPr>
        <p:txBody>
          <a:bodyPr/>
          <a:lstStyle/>
          <a:p>
            <a:pPr eaLnBrk="1" hangingPunct="1">
              <a:buFont typeface="Arial" charset="0"/>
              <a:buNone/>
            </a:pPr>
            <a:r>
              <a:rPr lang="cs-CZ" altLang="cs-CZ" sz="3200" dirty="0" smtClean="0">
                <a:solidFill>
                  <a:srgbClr val="006600"/>
                </a:solidFill>
              </a:rPr>
              <a:t>Motivace</a:t>
            </a:r>
          </a:p>
          <a:p>
            <a:r>
              <a:rPr lang="cs-CZ" altLang="cs-CZ" sz="2800" dirty="0" smtClean="0"/>
              <a:t>vychází z nedostatku/přebytku </a:t>
            </a:r>
            <a:r>
              <a:rPr lang="cs-CZ" altLang="cs-CZ" sz="2800" dirty="0" smtClean="0">
                <a:sym typeface="Wingdings" pitchFamily="2" charset="2"/>
              </a:rPr>
              <a:t> sledování cíle (něco získat X něčemu se vyhnout)</a:t>
            </a:r>
            <a:endParaRPr lang="cs-CZ" altLang="cs-CZ" sz="2800" dirty="0" smtClean="0"/>
          </a:p>
          <a:p>
            <a:pPr eaLnBrk="1" hangingPunct="1">
              <a:buFont typeface="Arial" charset="0"/>
              <a:buNone/>
            </a:pPr>
            <a:r>
              <a:rPr lang="cs-CZ" altLang="cs-CZ" sz="2800" dirty="0" smtClean="0"/>
              <a:t>= „proces spouštění, zaměření a regulace aktivity člověka na objekty a cíle“</a:t>
            </a:r>
          </a:p>
          <a:p>
            <a:r>
              <a:rPr lang="cs-CZ" altLang="cs-CZ" sz="2800" dirty="0" smtClean="0"/>
              <a:t>souvisí s potřebami:</a:t>
            </a:r>
            <a:br>
              <a:rPr lang="cs-CZ" altLang="cs-CZ" sz="2800" dirty="0" smtClean="0"/>
            </a:br>
            <a:r>
              <a:rPr lang="cs-CZ" altLang="cs-CZ" sz="2800" dirty="0" smtClean="0"/>
              <a:t>(zde: A. </a:t>
            </a:r>
            <a:r>
              <a:rPr lang="cs-CZ" altLang="cs-CZ" sz="2800" dirty="0" err="1" smtClean="0"/>
              <a:t>Maslow</a:t>
            </a:r>
            <a:r>
              <a:rPr lang="cs-CZ" altLang="cs-CZ" sz="2800" dirty="0" smtClean="0"/>
              <a:t>; nižší</a:t>
            </a:r>
            <a:br>
              <a:rPr lang="cs-CZ" altLang="cs-CZ" sz="2800" dirty="0" smtClean="0"/>
            </a:br>
            <a:r>
              <a:rPr lang="cs-CZ" altLang="cs-CZ" sz="2800" dirty="0" smtClean="0"/>
              <a:t>a vyšší potřeby)</a:t>
            </a:r>
          </a:p>
          <a:p>
            <a:pPr marL="0" indent="0" eaLnBrk="1" hangingPunct="1">
              <a:buNone/>
            </a:pPr>
            <a:endParaRPr lang="cs-CZ" altLang="cs-CZ" sz="2800" dirty="0" smtClean="0"/>
          </a:p>
          <a:p>
            <a:pPr eaLnBrk="1" hangingPunct="1"/>
            <a:endParaRPr lang="cs-CZ" altLang="cs-CZ" dirty="0" smtClean="0"/>
          </a:p>
        </p:txBody>
      </p:sp>
      <p:pic>
        <p:nvPicPr>
          <p:cNvPr id="4" name="Picture 2" descr="Výsledek obrázku pro maslowova pyram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01" y="3506953"/>
            <a:ext cx="4129638" cy="3347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normAutofit/>
          </a:bodyPr>
          <a:lstStyle/>
          <a:p>
            <a:pPr eaLnBrk="1" hangingPunct="1"/>
            <a:r>
              <a:rPr lang="cs-CZ" altLang="cs-CZ" sz="4000" dirty="0" smtClean="0"/>
              <a:t>Motivace – další aspekty</a:t>
            </a:r>
            <a:endParaRPr lang="cs-CZ" altLang="cs-CZ" sz="4000" dirty="0" smtClean="0"/>
          </a:p>
        </p:txBody>
      </p:sp>
      <p:sp>
        <p:nvSpPr>
          <p:cNvPr id="48131" name="Zástupný symbol pro obsah 2"/>
          <p:cNvSpPr>
            <a:spLocks noGrp="1"/>
          </p:cNvSpPr>
          <p:nvPr>
            <p:ph sz="quarter" idx="1"/>
          </p:nvPr>
        </p:nvSpPr>
        <p:spPr>
          <a:xfrm>
            <a:off x="323528" y="1412776"/>
            <a:ext cx="8374385" cy="5716687"/>
          </a:xfrm>
        </p:spPr>
        <p:txBody>
          <a:bodyPr>
            <a:normAutofit/>
          </a:bodyPr>
          <a:lstStyle/>
          <a:p>
            <a:pPr eaLnBrk="1" hangingPunct="1"/>
            <a:r>
              <a:rPr lang="cs-CZ" altLang="cs-CZ" sz="3200" dirty="0" smtClean="0"/>
              <a:t>odměny a tresty X sebeurčení</a:t>
            </a:r>
          </a:p>
          <a:p>
            <a:pPr lvl="1"/>
            <a:r>
              <a:rPr lang="cs-CZ" altLang="cs-CZ" sz="2800" dirty="0" smtClean="0">
                <a:solidFill>
                  <a:schemeClr val="tx1"/>
                </a:solidFill>
              </a:rPr>
              <a:t>motiv (vnitřní) X </a:t>
            </a:r>
            <a:r>
              <a:rPr lang="cs-CZ" altLang="cs-CZ" sz="2800" dirty="0" err="1" smtClean="0">
                <a:solidFill>
                  <a:schemeClr val="tx1"/>
                </a:solidFill>
              </a:rPr>
              <a:t>incentiva</a:t>
            </a:r>
            <a:r>
              <a:rPr lang="cs-CZ" altLang="cs-CZ" sz="2800" dirty="0" smtClean="0">
                <a:solidFill>
                  <a:schemeClr val="tx1"/>
                </a:solidFill>
              </a:rPr>
              <a:t> (vnější)</a:t>
            </a:r>
          </a:p>
          <a:p>
            <a:pPr lvl="1"/>
            <a:r>
              <a:rPr lang="cs-CZ" altLang="cs-CZ" sz="2800" dirty="0" err="1" smtClean="0">
                <a:solidFill>
                  <a:schemeClr val="tx1"/>
                </a:solidFill>
              </a:rPr>
              <a:t>self-determination</a:t>
            </a:r>
            <a:r>
              <a:rPr lang="cs-CZ" altLang="cs-CZ" sz="2800" dirty="0" smtClean="0">
                <a:solidFill>
                  <a:schemeClr val="tx1"/>
                </a:solidFill>
              </a:rPr>
              <a:t> </a:t>
            </a:r>
            <a:r>
              <a:rPr lang="cs-CZ" altLang="cs-CZ" sz="2800" dirty="0" err="1" smtClean="0">
                <a:solidFill>
                  <a:schemeClr val="tx1"/>
                </a:solidFill>
              </a:rPr>
              <a:t>theory</a:t>
            </a:r>
            <a:r>
              <a:rPr lang="cs-CZ" altLang="cs-CZ" sz="2800" dirty="0" smtClean="0">
                <a:solidFill>
                  <a:schemeClr val="tx1"/>
                </a:solidFill>
              </a:rPr>
              <a:t> (Deci &amp; Ryan)</a:t>
            </a:r>
          </a:p>
          <a:p>
            <a:pPr marL="274320" lvl="1" indent="0">
              <a:buNone/>
            </a:pPr>
            <a:endParaRPr lang="cs-CZ" altLang="cs-CZ" sz="1200" dirty="0" smtClean="0">
              <a:solidFill>
                <a:schemeClr val="tx1"/>
              </a:solidFill>
            </a:endParaRPr>
          </a:p>
          <a:p>
            <a:pPr eaLnBrk="1" hangingPunct="1"/>
            <a:r>
              <a:rPr lang="cs-CZ" altLang="cs-CZ" sz="3200" dirty="0" smtClean="0"/>
              <a:t>další lidské potřeby:</a:t>
            </a:r>
          </a:p>
          <a:p>
            <a:pPr lvl="1"/>
            <a:r>
              <a:rPr lang="cs-CZ" altLang="cs-CZ" sz="2800" dirty="0" smtClean="0">
                <a:solidFill>
                  <a:schemeClr val="tx1"/>
                </a:solidFill>
              </a:rPr>
              <a:t>výkonová motivace</a:t>
            </a:r>
          </a:p>
          <a:p>
            <a:pPr lvl="2"/>
            <a:r>
              <a:rPr lang="cs-CZ" altLang="cs-CZ" sz="2600" dirty="0" smtClean="0"/>
              <a:t>dosažení úspěchu</a:t>
            </a:r>
          </a:p>
          <a:p>
            <a:pPr lvl="2"/>
            <a:r>
              <a:rPr lang="cs-CZ" altLang="cs-CZ" sz="2600" dirty="0" smtClean="0">
                <a:solidFill>
                  <a:schemeClr val="tx1"/>
                </a:solidFill>
              </a:rPr>
              <a:t>vyhnutí se neúspěchu</a:t>
            </a:r>
          </a:p>
          <a:p>
            <a:pPr lvl="2"/>
            <a:r>
              <a:rPr lang="cs-CZ" altLang="cs-CZ" sz="2600" dirty="0" smtClean="0"/>
              <a:t>vyhnutí se úspěchu</a:t>
            </a:r>
            <a:endParaRPr lang="cs-CZ" altLang="cs-CZ" sz="2600" dirty="0" smtClean="0">
              <a:solidFill>
                <a:schemeClr val="tx1"/>
              </a:solidFill>
            </a:endParaRPr>
          </a:p>
          <a:p>
            <a:pPr lvl="1"/>
            <a:r>
              <a:rPr lang="cs-CZ" altLang="cs-CZ" sz="2800" dirty="0" smtClean="0">
                <a:solidFill>
                  <a:schemeClr val="tx1"/>
                </a:solidFill>
              </a:rPr>
              <a:t>potřeba afiliace</a:t>
            </a:r>
          </a:p>
          <a:p>
            <a:pPr lvl="1"/>
            <a:r>
              <a:rPr lang="cs-CZ" altLang="cs-CZ" sz="2800" dirty="0" smtClean="0">
                <a:solidFill>
                  <a:schemeClr val="tx1"/>
                </a:solidFill>
              </a:rPr>
              <a:t>potřeba moci</a:t>
            </a:r>
            <a:endParaRPr lang="cs-CZ" altLang="cs-CZ" sz="2800" dirty="0" smtClean="0">
              <a:solidFill>
                <a:schemeClr val="tx1"/>
              </a:solidFill>
            </a:endParaRPr>
          </a:p>
          <a:p>
            <a:pPr eaLnBrk="1" hangingPunct="1">
              <a:buFont typeface="Georgia" pitchFamily="18" charset="0"/>
              <a:buNone/>
            </a:pPr>
            <a:endParaRPr lang="cs-CZ" altLang="cs-CZ" dirty="0" smtClean="0"/>
          </a:p>
        </p:txBody>
      </p:sp>
      <p:pic>
        <p:nvPicPr>
          <p:cNvPr id="48134" name="Picture 6" descr="Související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909228"/>
            <a:ext cx="4104456" cy="2323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500"/>
                                        <p:tgtEl>
                                          <p:spTgt spid="481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500"/>
                                        <p:tgtEl>
                                          <p:spTgt spid="481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fade">
                                      <p:cBhvr>
                                        <p:cTn id="27" dur="500"/>
                                        <p:tgtEl>
                                          <p:spTgt spid="4813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7" end="7"/>
                                            </p:txEl>
                                          </p:spTgt>
                                        </p:tgtEl>
                                        <p:attrNameLst>
                                          <p:attrName>style.visibility</p:attrName>
                                        </p:attrNameLst>
                                      </p:cBhvr>
                                      <p:to>
                                        <p:strVal val="visible"/>
                                      </p:to>
                                    </p:set>
                                    <p:animEffect transition="in" filter="fade">
                                      <p:cBhvr>
                                        <p:cTn id="32" dur="500"/>
                                        <p:tgtEl>
                                          <p:spTgt spid="481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1">
                                            <p:txEl>
                                              <p:pRg st="8" end="8"/>
                                            </p:txEl>
                                          </p:spTgt>
                                        </p:tgtEl>
                                        <p:attrNameLst>
                                          <p:attrName>style.visibility</p:attrName>
                                        </p:attrNameLst>
                                      </p:cBhvr>
                                      <p:to>
                                        <p:strVal val="visible"/>
                                      </p:to>
                                    </p:set>
                                    <p:animEffect transition="in" filter="fade">
                                      <p:cBhvr>
                                        <p:cTn id="37" dur="500"/>
                                        <p:tgtEl>
                                          <p:spTgt spid="4813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131">
                                            <p:txEl>
                                              <p:pRg st="9" end="9"/>
                                            </p:txEl>
                                          </p:spTgt>
                                        </p:tgtEl>
                                        <p:attrNameLst>
                                          <p:attrName>style.visibility</p:attrName>
                                        </p:attrNameLst>
                                      </p:cBhvr>
                                      <p:to>
                                        <p:strVal val="visible"/>
                                      </p:to>
                                    </p:set>
                                    <p:animEffect transition="in" filter="fade">
                                      <p:cBhvr>
                                        <p:cTn id="42" dur="500"/>
                                        <p:tgtEl>
                                          <p:spTgt spid="481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131">
                                            <p:txEl>
                                              <p:pRg st="10" end="10"/>
                                            </p:txEl>
                                          </p:spTgt>
                                        </p:tgtEl>
                                        <p:attrNameLst>
                                          <p:attrName>style.visibility</p:attrName>
                                        </p:attrNameLst>
                                      </p:cBhvr>
                                      <p:to>
                                        <p:strVal val="visible"/>
                                      </p:to>
                                    </p:set>
                                    <p:animEffect transition="in" filter="fade">
                                      <p:cBhvr>
                                        <p:cTn id="47" dur="500"/>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sz="quarter" idx="1"/>
          </p:nvPr>
        </p:nvSpPr>
        <p:spPr/>
        <p:txBody>
          <a:bodyPr/>
          <a:lstStyle/>
          <a:p>
            <a:pPr marL="0" indent="0">
              <a:buNone/>
            </a:pPr>
            <a:r>
              <a:rPr lang="cs-CZ" sz="3200" dirty="0" smtClean="0"/>
              <a:t>Dokončete následující větu: </a:t>
            </a:r>
            <a:r>
              <a:rPr lang="cs-CZ" sz="3200" i="1" dirty="0" smtClean="0"/>
              <a:t>Ve stresu…</a:t>
            </a:r>
          </a:p>
          <a:p>
            <a:pPr marL="0" indent="0">
              <a:buNone/>
            </a:pPr>
            <a:endParaRPr lang="cs-CZ" sz="3200" dirty="0" smtClean="0"/>
          </a:p>
          <a:p>
            <a:pPr marL="0" indent="0">
              <a:buNone/>
            </a:pPr>
            <a:r>
              <a:rPr lang="cs-CZ" dirty="0" smtClean="0"/>
              <a:t>	</a:t>
            </a:r>
            <a:r>
              <a:rPr lang="cs-CZ" sz="3200" dirty="0" smtClean="0"/>
              <a:t>1) </a:t>
            </a:r>
            <a:r>
              <a:rPr lang="cs-CZ" sz="3200" i="1" dirty="0" smtClean="0"/>
              <a:t>…se mi učí nejlépe - když necítím tlak, 	nepřiměji se k učení.</a:t>
            </a:r>
            <a:endParaRPr lang="cs-CZ" sz="3200" dirty="0" smtClean="0"/>
          </a:p>
          <a:p>
            <a:pPr marL="0" indent="0">
              <a:buNone/>
            </a:pPr>
            <a:r>
              <a:rPr lang="cs-CZ" sz="3200" dirty="0"/>
              <a:t>	</a:t>
            </a:r>
            <a:r>
              <a:rPr lang="cs-CZ" sz="3200" dirty="0" smtClean="0"/>
              <a:t>2) …</a:t>
            </a:r>
            <a:r>
              <a:rPr lang="cs-CZ" sz="3200" i="1" dirty="0" smtClean="0"/>
              <a:t>se toho moc nenaučím – a když už, 	rychle to zapomenu.</a:t>
            </a:r>
          </a:p>
          <a:p>
            <a:pPr marL="0" indent="0">
              <a:buNone/>
            </a:pPr>
            <a:r>
              <a:rPr lang="cs-CZ" sz="3200" i="1" dirty="0"/>
              <a:t>	</a:t>
            </a:r>
            <a:r>
              <a:rPr lang="cs-CZ" sz="3200" dirty="0" smtClean="0"/>
              <a:t>3) </a:t>
            </a:r>
            <a:r>
              <a:rPr lang="cs-CZ" sz="3200" i="1" dirty="0" smtClean="0"/>
              <a:t>…si někdy nevybavím ani to, co jsem se 	poctivě učil/a.</a:t>
            </a:r>
            <a:endParaRPr lang="cs-CZ" sz="3200" dirty="0"/>
          </a:p>
        </p:txBody>
      </p:sp>
    </p:spTree>
    <p:extLst>
      <p:ext uri="{BB962C8B-B14F-4D97-AF65-F5344CB8AC3E}">
        <p14:creationId xmlns:p14="http://schemas.microsoft.com/office/powerpoint/2010/main" val="2391138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Motivace a stres</a:t>
            </a:r>
            <a:endParaRPr lang="cs-CZ" sz="4000" dirty="0"/>
          </a:p>
        </p:txBody>
      </p:sp>
      <p:pic>
        <p:nvPicPr>
          <p:cNvPr id="122882" name="Picture 2" descr="Výsledek obrázku pro yerkes dodsonův zák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6" y="1596552"/>
            <a:ext cx="8531473" cy="47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95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Stres</a:t>
            </a:r>
            <a:endParaRPr lang="cs-CZ" sz="4000" dirty="0"/>
          </a:p>
        </p:txBody>
      </p:sp>
      <p:sp>
        <p:nvSpPr>
          <p:cNvPr id="3" name="Zástupný symbol pro obsah 2"/>
          <p:cNvSpPr>
            <a:spLocks noGrp="1"/>
          </p:cNvSpPr>
          <p:nvPr>
            <p:ph sz="quarter" idx="1"/>
          </p:nvPr>
        </p:nvSpPr>
        <p:spPr>
          <a:xfrm>
            <a:off x="301752" y="1527048"/>
            <a:ext cx="8662736" cy="5070304"/>
          </a:xfrm>
        </p:spPr>
        <p:txBody>
          <a:bodyPr>
            <a:normAutofit/>
          </a:bodyPr>
          <a:lstStyle/>
          <a:p>
            <a:pPr marL="0" indent="0">
              <a:buNone/>
            </a:pPr>
            <a:r>
              <a:rPr lang="cs-CZ" sz="3200" dirty="0"/>
              <a:t>= psychofyziologická reakce na vnitřní a vnější zátěž (</a:t>
            </a:r>
            <a:r>
              <a:rPr lang="cs-CZ" sz="3200" dirty="0">
                <a:solidFill>
                  <a:srgbClr val="006600"/>
                </a:solidFill>
              </a:rPr>
              <a:t>stresory</a:t>
            </a:r>
            <a:r>
              <a:rPr lang="cs-CZ" sz="3200" dirty="0"/>
              <a:t>)</a:t>
            </a:r>
          </a:p>
          <a:p>
            <a:pPr lvl="1"/>
            <a:r>
              <a:rPr lang="cs-CZ" sz="2800" dirty="0" err="1" smtClean="0">
                <a:solidFill>
                  <a:schemeClr val="tx1"/>
                </a:solidFill>
              </a:rPr>
              <a:t>eustres</a:t>
            </a:r>
            <a:r>
              <a:rPr lang="cs-CZ" sz="2800" dirty="0" smtClean="0">
                <a:solidFill>
                  <a:schemeClr val="tx1"/>
                </a:solidFill>
              </a:rPr>
              <a:t> X </a:t>
            </a:r>
            <a:r>
              <a:rPr lang="cs-CZ" sz="2800" dirty="0" err="1" smtClean="0">
                <a:solidFill>
                  <a:schemeClr val="tx1"/>
                </a:solidFill>
              </a:rPr>
              <a:t>distres</a:t>
            </a:r>
            <a:endParaRPr lang="cs-CZ" sz="2800" dirty="0" smtClean="0">
              <a:solidFill>
                <a:schemeClr val="tx1"/>
              </a:solidFill>
            </a:endParaRPr>
          </a:p>
          <a:p>
            <a:pPr lvl="1"/>
            <a:r>
              <a:rPr lang="cs-CZ" sz="2800" dirty="0" smtClean="0">
                <a:solidFill>
                  <a:schemeClr val="tx1"/>
                </a:solidFill>
                <a:sym typeface="Wingdings" pitchFamily="2" charset="2"/>
              </a:rPr>
              <a:t> </a:t>
            </a:r>
            <a:r>
              <a:rPr lang="cs-CZ" sz="2800" dirty="0" smtClean="0">
                <a:solidFill>
                  <a:schemeClr val="tx1"/>
                </a:solidFill>
              </a:rPr>
              <a:t>nutnost </a:t>
            </a:r>
            <a:r>
              <a:rPr lang="cs-CZ" sz="2800" dirty="0">
                <a:solidFill>
                  <a:schemeClr val="tx1"/>
                </a:solidFill>
              </a:rPr>
              <a:t>se přizpůsobit něčemu, zvládnout napětí, překonat </a:t>
            </a:r>
            <a:r>
              <a:rPr lang="cs-CZ" sz="2800" dirty="0" smtClean="0">
                <a:solidFill>
                  <a:schemeClr val="tx1"/>
                </a:solidFill>
              </a:rPr>
              <a:t>překážku</a:t>
            </a:r>
          </a:p>
          <a:p>
            <a:pPr lvl="2"/>
            <a:r>
              <a:rPr lang="cs-CZ" sz="2600" dirty="0" smtClean="0">
                <a:solidFill>
                  <a:schemeClr val="tx1"/>
                </a:solidFill>
              </a:rPr>
              <a:t>akutní stresová reakce: </a:t>
            </a:r>
            <a:r>
              <a:rPr lang="cs-CZ" sz="2600" dirty="0" smtClean="0">
                <a:solidFill>
                  <a:srgbClr val="006600"/>
                </a:solidFill>
              </a:rPr>
              <a:t>útok X útěk X ustrnutí</a:t>
            </a:r>
            <a:endParaRPr lang="cs-CZ" sz="2600" dirty="0" smtClean="0">
              <a:solidFill>
                <a:schemeClr val="tx1"/>
              </a:solidFill>
            </a:endParaRPr>
          </a:p>
          <a:p>
            <a:pPr lvl="1"/>
            <a:r>
              <a:rPr lang="cs-CZ" sz="2800" dirty="0" smtClean="0">
                <a:solidFill>
                  <a:schemeClr val="tx1"/>
                </a:solidFill>
              </a:rPr>
              <a:t>škodlivý, </a:t>
            </a:r>
            <a:r>
              <a:rPr lang="cs-CZ" sz="2800" dirty="0">
                <a:solidFill>
                  <a:schemeClr val="tx1"/>
                </a:solidFill>
              </a:rPr>
              <a:t>když se organismu nedaří obnovit rovnováhu </a:t>
            </a:r>
            <a:r>
              <a:rPr lang="cs-CZ" sz="2800" dirty="0" smtClean="0">
                <a:solidFill>
                  <a:schemeClr val="tx1"/>
                </a:solidFill>
              </a:rPr>
              <a:t>mezi </a:t>
            </a:r>
            <a:r>
              <a:rPr lang="cs-CZ" sz="2800" dirty="0">
                <a:solidFill>
                  <a:schemeClr val="tx1"/>
                </a:solidFill>
              </a:rPr>
              <a:t>napětím a </a:t>
            </a:r>
            <a:r>
              <a:rPr lang="cs-CZ" sz="2800" dirty="0" smtClean="0">
                <a:solidFill>
                  <a:schemeClr val="tx1"/>
                </a:solidFill>
              </a:rPr>
              <a:t>uvolněním </a:t>
            </a:r>
            <a:r>
              <a:rPr lang="cs-CZ" sz="2800" dirty="0" smtClean="0">
                <a:solidFill>
                  <a:schemeClr val="tx1"/>
                </a:solidFill>
                <a:sym typeface="Wingdings" pitchFamily="2" charset="2"/>
              </a:rPr>
              <a:t> psychické i somatické projevy:</a:t>
            </a:r>
            <a:endParaRPr lang="cs-CZ" sz="2800" dirty="0">
              <a:solidFill>
                <a:schemeClr val="tx1"/>
              </a:solidFill>
            </a:endParaRPr>
          </a:p>
          <a:p>
            <a:pPr lvl="2"/>
            <a:r>
              <a:rPr lang="cs-CZ" sz="2600" dirty="0" smtClean="0">
                <a:solidFill>
                  <a:schemeClr val="tx1"/>
                </a:solidFill>
              </a:rPr>
              <a:t>chronický únavový syndrom, syndrom vyhoření,…</a:t>
            </a:r>
          </a:p>
          <a:p>
            <a:pPr lvl="1"/>
            <a:endParaRPr lang="cs-CZ" sz="2800" dirty="0" smtClean="0">
              <a:solidFill>
                <a:schemeClr val="tx1"/>
              </a:solidFill>
            </a:endParaRPr>
          </a:p>
          <a:p>
            <a:endParaRPr lang="cs-CZ" sz="3200" dirty="0"/>
          </a:p>
          <a:p>
            <a:endParaRPr lang="cs-CZ" sz="3200" dirty="0"/>
          </a:p>
        </p:txBody>
      </p:sp>
    </p:spTree>
    <p:extLst>
      <p:ext uri="{BB962C8B-B14F-4D97-AF65-F5344CB8AC3E}">
        <p14:creationId xmlns:p14="http://schemas.microsoft.com/office/powerpoint/2010/main" val="21908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8014642" cy="4608512"/>
          </a:xfrm>
        </p:spPr>
        <p:txBody>
          <a:bodyPr>
            <a:normAutofit/>
          </a:bodyPr>
          <a:lstStyle/>
          <a:p>
            <a:pPr marL="0" indent="0">
              <a:buNone/>
            </a:pPr>
            <a:r>
              <a:rPr lang="cs-CZ" sz="3200" dirty="0" smtClean="0"/>
              <a:t>Zjistili jste, </a:t>
            </a:r>
            <a:r>
              <a:rPr lang="cs-CZ" sz="3200" dirty="0" smtClean="0"/>
              <a:t>jak se to má s </a:t>
            </a:r>
            <a:r>
              <a:rPr lang="cs-CZ" sz="3200" b="1" dirty="0" err="1" smtClean="0"/>
              <a:t>Rorschachovým</a:t>
            </a:r>
            <a:r>
              <a:rPr lang="cs-CZ" sz="3200" b="1" dirty="0" smtClean="0"/>
              <a:t> </a:t>
            </a:r>
            <a:r>
              <a:rPr lang="cs-CZ" sz="3200" b="1" dirty="0" smtClean="0"/>
              <a:t>testem</a:t>
            </a:r>
            <a:r>
              <a:rPr lang="cs-CZ" sz="3200" dirty="0"/>
              <a:t>?</a:t>
            </a:r>
            <a:endParaRPr lang="cs-CZ" sz="3200" dirty="0" smtClean="0"/>
          </a:p>
          <a:p>
            <a:pPr lvl="1"/>
            <a:r>
              <a:rPr lang="cs-CZ" sz="3000" dirty="0"/>
              <a:t>J</a:t>
            </a:r>
            <a:r>
              <a:rPr lang="cs-CZ" sz="3000" dirty="0" smtClean="0"/>
              <a:t>e </a:t>
            </a:r>
            <a:r>
              <a:rPr lang="cs-CZ" sz="3000" dirty="0" smtClean="0"/>
              <a:t>metoda spolehlivá?</a:t>
            </a:r>
          </a:p>
          <a:p>
            <a:pPr lvl="1"/>
            <a:r>
              <a:rPr lang="cs-CZ" sz="3000" dirty="0" smtClean="0"/>
              <a:t>J</a:t>
            </a:r>
            <a:r>
              <a:rPr lang="cs-CZ" sz="3000" dirty="0" smtClean="0"/>
              <a:t>e </a:t>
            </a:r>
            <a:r>
              <a:rPr lang="cs-CZ" sz="3000" dirty="0" smtClean="0"/>
              <a:t>validní? (byla ověřována její platnost</a:t>
            </a:r>
            <a:r>
              <a:rPr lang="cs-CZ" sz="3000" dirty="0" smtClean="0"/>
              <a:t>?)</a:t>
            </a:r>
            <a:endParaRPr lang="cs-CZ" sz="3000" dirty="0" smtClean="0"/>
          </a:p>
          <a:p>
            <a:pPr lvl="1"/>
            <a:r>
              <a:rPr lang="cs-CZ" sz="3000" dirty="0"/>
              <a:t>M</a:t>
            </a:r>
            <a:r>
              <a:rPr lang="cs-CZ" sz="3000" dirty="0" smtClean="0"/>
              <a:t>á </a:t>
            </a:r>
            <a:r>
              <a:rPr lang="cs-CZ" sz="3000" dirty="0" smtClean="0"/>
              <a:t>normy? </a:t>
            </a:r>
            <a:r>
              <a:rPr lang="cs-CZ" sz="3000" dirty="0" smtClean="0"/>
              <a:t>(je </a:t>
            </a:r>
            <a:r>
              <a:rPr lang="cs-CZ" sz="3000" dirty="0" smtClean="0"/>
              <a:t>standardizovaná</a:t>
            </a:r>
            <a:r>
              <a:rPr lang="cs-CZ" sz="3000" dirty="0" smtClean="0"/>
              <a:t>?)</a:t>
            </a:r>
            <a:endParaRPr lang="cs-CZ" sz="3000" dirty="0" smtClean="0"/>
          </a:p>
          <a:p>
            <a:r>
              <a:rPr lang="cs-CZ" sz="3200" dirty="0" smtClean="0"/>
              <a:t>Jaké jste použili zdroje?</a:t>
            </a:r>
            <a:endParaRPr lang="cs-CZ" sz="3200" dirty="0"/>
          </a:p>
        </p:txBody>
      </p:sp>
      <p:pic>
        <p:nvPicPr>
          <p:cNvPr id="1026" name="Picture 2" descr="Související obráze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46" t="4985" r="8613" b="15423"/>
          <a:stretch/>
        </p:blipFill>
        <p:spPr bwMode="auto">
          <a:xfrm>
            <a:off x="6228184" y="4437112"/>
            <a:ext cx="2686050" cy="2171700"/>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827584" y="332656"/>
            <a:ext cx="7488832" cy="739209"/>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4000" dirty="0" smtClean="0">
                <a:solidFill>
                  <a:srgbClr val="006600"/>
                </a:solidFill>
              </a:rPr>
              <a:t>Otázka na úvod:</a:t>
            </a:r>
            <a:endParaRPr lang="cs-CZ" sz="4000" dirty="0">
              <a:solidFill>
                <a:srgbClr val="006600"/>
              </a:solidFill>
            </a:endParaRPr>
          </a:p>
        </p:txBody>
      </p:sp>
    </p:spTree>
    <p:extLst>
      <p:ext uri="{BB962C8B-B14F-4D97-AF65-F5344CB8AC3E}">
        <p14:creationId xmlns:p14="http://schemas.microsoft.com/office/powerpoint/2010/main" val="1738277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Frustrace, deprivace, konflikt</a:t>
            </a:r>
            <a:endParaRPr lang="cs-CZ" sz="4000" dirty="0"/>
          </a:p>
        </p:txBody>
      </p:sp>
      <p:sp>
        <p:nvSpPr>
          <p:cNvPr id="3" name="Zástupný symbol pro obsah 2"/>
          <p:cNvSpPr>
            <a:spLocks noGrp="1"/>
          </p:cNvSpPr>
          <p:nvPr>
            <p:ph sz="quarter" idx="1"/>
          </p:nvPr>
        </p:nvSpPr>
        <p:spPr/>
        <p:txBody>
          <a:bodyPr>
            <a:normAutofit/>
          </a:bodyPr>
          <a:lstStyle/>
          <a:p>
            <a:r>
              <a:rPr lang="cs-CZ" sz="3200" dirty="0">
                <a:solidFill>
                  <a:srgbClr val="0070C0"/>
                </a:solidFill>
              </a:rPr>
              <a:t>frustrace</a:t>
            </a:r>
            <a:r>
              <a:rPr lang="cs-CZ" sz="3200" dirty="0"/>
              <a:t> = pocit, když se na cestě k našemu cíli objeví </a:t>
            </a:r>
            <a:r>
              <a:rPr lang="cs-CZ" sz="3200" dirty="0" smtClean="0"/>
              <a:t/>
            </a:r>
            <a:br>
              <a:rPr lang="cs-CZ" sz="3200" dirty="0" smtClean="0"/>
            </a:br>
            <a:r>
              <a:rPr lang="cs-CZ" sz="3200" dirty="0" smtClean="0"/>
              <a:t>nějaká </a:t>
            </a:r>
            <a:br>
              <a:rPr lang="cs-CZ" sz="3200" dirty="0" smtClean="0"/>
            </a:br>
            <a:r>
              <a:rPr lang="cs-CZ" sz="3200" dirty="0" smtClean="0"/>
              <a:t>překážka</a:t>
            </a:r>
            <a:endParaRPr lang="cs-CZ" sz="3200" dirty="0"/>
          </a:p>
          <a:p>
            <a:endParaRPr lang="cs-CZ" sz="3200" dirty="0"/>
          </a:p>
        </p:txBody>
      </p:sp>
      <p:pic>
        <p:nvPicPr>
          <p:cNvPr id="4" name="Zástupný symbol pro obsah 3" descr="frustrace.jpg"/>
          <p:cNvPicPr>
            <a:picLocks noChangeAspect="1"/>
          </p:cNvPicPr>
          <p:nvPr/>
        </p:nvPicPr>
        <p:blipFill rotWithShape="1">
          <a:blip r:embed="rId2">
            <a:extLst>
              <a:ext uri="{28A0092B-C50C-407E-A947-70E740481C1C}">
                <a14:useLocalDpi xmlns:a14="http://schemas.microsoft.com/office/drawing/2010/main" val="0"/>
              </a:ext>
            </a:extLst>
          </a:blip>
          <a:srcRect t="10972" r="9903" b="5829"/>
          <a:stretch/>
        </p:blipFill>
        <p:spPr>
          <a:xfrm>
            <a:off x="2534652" y="2132856"/>
            <a:ext cx="6609347" cy="4572000"/>
          </a:xfrm>
          <a:prstGeom prst="rect">
            <a:avLst/>
          </a:prstGeom>
        </p:spPr>
      </p:pic>
    </p:spTree>
    <p:extLst>
      <p:ext uri="{BB962C8B-B14F-4D97-AF65-F5344CB8AC3E}">
        <p14:creationId xmlns:p14="http://schemas.microsoft.com/office/powerpoint/2010/main" val="25620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Frustrace, deprivace, konflikt</a:t>
            </a:r>
            <a:endParaRPr lang="cs-CZ" sz="4000" dirty="0"/>
          </a:p>
        </p:txBody>
      </p:sp>
      <p:sp>
        <p:nvSpPr>
          <p:cNvPr id="3" name="Zástupný symbol pro obsah 2"/>
          <p:cNvSpPr>
            <a:spLocks noGrp="1"/>
          </p:cNvSpPr>
          <p:nvPr>
            <p:ph sz="quarter" idx="1"/>
          </p:nvPr>
        </p:nvSpPr>
        <p:spPr>
          <a:xfrm>
            <a:off x="301752" y="1527048"/>
            <a:ext cx="8842248" cy="4572000"/>
          </a:xfrm>
        </p:spPr>
        <p:txBody>
          <a:bodyPr>
            <a:normAutofit/>
          </a:bodyPr>
          <a:lstStyle/>
          <a:p>
            <a:r>
              <a:rPr lang="cs-CZ" sz="3200" dirty="0" smtClean="0">
                <a:solidFill>
                  <a:srgbClr val="006600"/>
                </a:solidFill>
              </a:rPr>
              <a:t>deprivace </a:t>
            </a:r>
            <a:r>
              <a:rPr lang="cs-CZ" sz="3200" dirty="0" smtClean="0"/>
              <a:t>= dlouhodobé neuspokojení důležité potřeby</a:t>
            </a:r>
          </a:p>
          <a:p>
            <a:pPr lvl="1"/>
            <a:r>
              <a:rPr lang="cs-CZ" sz="2800" dirty="0" err="1" smtClean="0">
                <a:solidFill>
                  <a:schemeClr val="tx1"/>
                </a:solidFill>
              </a:rPr>
              <a:t>subdeprivace</a:t>
            </a:r>
            <a:r>
              <a:rPr lang="cs-CZ" sz="2800" dirty="0" smtClean="0">
                <a:solidFill>
                  <a:schemeClr val="tx1"/>
                </a:solidFill>
              </a:rPr>
              <a:t> = psychické strádání</a:t>
            </a:r>
          </a:p>
          <a:p>
            <a:pPr lvl="1"/>
            <a:r>
              <a:rPr lang="cs-CZ" sz="2800" dirty="0" smtClean="0">
                <a:solidFill>
                  <a:schemeClr val="tx1"/>
                </a:solidFill>
              </a:rPr>
              <a:t>Z. Matějček a kol.: děti v ústavní péči</a:t>
            </a:r>
          </a:p>
        </p:txBody>
      </p:sp>
      <p:pic>
        <p:nvPicPr>
          <p:cNvPr id="124930" name="Picture 2" descr="Výsledek obrázku pro depriv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727031"/>
            <a:ext cx="406973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81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Frustrace, deprivace, konflikt</a:t>
            </a:r>
            <a:endParaRPr lang="cs-CZ" sz="4000" dirty="0"/>
          </a:p>
        </p:txBody>
      </p:sp>
      <p:sp>
        <p:nvSpPr>
          <p:cNvPr id="3" name="Zástupný symbol pro obsah 2"/>
          <p:cNvSpPr>
            <a:spLocks noGrp="1"/>
          </p:cNvSpPr>
          <p:nvPr>
            <p:ph sz="quarter" idx="1"/>
          </p:nvPr>
        </p:nvSpPr>
        <p:spPr>
          <a:xfrm>
            <a:off x="251520" y="1527048"/>
            <a:ext cx="8892480" cy="4998296"/>
          </a:xfrm>
        </p:spPr>
        <p:txBody>
          <a:bodyPr>
            <a:normAutofit/>
          </a:bodyPr>
          <a:lstStyle/>
          <a:p>
            <a:r>
              <a:rPr lang="cs-CZ" sz="3200" dirty="0" smtClean="0">
                <a:solidFill>
                  <a:srgbClr val="CC0000"/>
                </a:solidFill>
              </a:rPr>
              <a:t>konflikt</a:t>
            </a:r>
            <a:r>
              <a:rPr lang="cs-CZ" sz="3200" dirty="0" smtClean="0">
                <a:solidFill>
                  <a:schemeClr val="tx1"/>
                </a:solidFill>
              </a:rPr>
              <a:t> </a:t>
            </a:r>
            <a:r>
              <a:rPr lang="cs-CZ" sz="3200" dirty="0"/>
              <a:t>= rozpor, střet protichůdných </a:t>
            </a:r>
            <a:r>
              <a:rPr lang="cs-CZ" sz="3200" dirty="0" smtClean="0"/>
              <a:t>tendencí</a:t>
            </a:r>
          </a:p>
          <a:p>
            <a:pPr lvl="1"/>
            <a:r>
              <a:rPr lang="cs-CZ" sz="2800" dirty="0" smtClean="0">
                <a:solidFill>
                  <a:schemeClr val="tx1"/>
                </a:solidFill>
              </a:rPr>
              <a:t>interpersonální</a:t>
            </a:r>
          </a:p>
          <a:p>
            <a:pPr lvl="1"/>
            <a:r>
              <a:rPr lang="cs-CZ" sz="2800" dirty="0" smtClean="0">
                <a:solidFill>
                  <a:schemeClr val="tx1"/>
                </a:solidFill>
              </a:rPr>
              <a:t>intrapsychický</a:t>
            </a:r>
          </a:p>
          <a:p>
            <a:pPr lvl="2"/>
            <a:r>
              <a:rPr lang="cs-CZ" sz="2600" dirty="0" err="1" smtClean="0"/>
              <a:t>apetence</a:t>
            </a:r>
            <a:r>
              <a:rPr lang="cs-CZ" sz="2600" dirty="0" smtClean="0"/>
              <a:t> X </a:t>
            </a:r>
            <a:r>
              <a:rPr lang="cs-CZ" sz="2600" dirty="0" err="1" smtClean="0"/>
              <a:t>apetence</a:t>
            </a:r>
            <a:r>
              <a:rPr lang="cs-CZ" sz="2600" dirty="0" smtClean="0"/>
              <a:t> (+ +)</a:t>
            </a:r>
          </a:p>
          <a:p>
            <a:pPr lvl="2"/>
            <a:r>
              <a:rPr lang="cs-CZ" sz="2600" dirty="0" smtClean="0">
                <a:solidFill>
                  <a:schemeClr val="tx1"/>
                </a:solidFill>
              </a:rPr>
              <a:t>averze X averze (- -)</a:t>
            </a:r>
          </a:p>
          <a:p>
            <a:pPr lvl="2"/>
            <a:r>
              <a:rPr lang="cs-CZ" sz="2600" dirty="0" err="1" smtClean="0"/>
              <a:t>apetence</a:t>
            </a:r>
            <a:r>
              <a:rPr lang="cs-CZ" sz="2600" dirty="0" smtClean="0"/>
              <a:t> X averze (+ -)</a:t>
            </a:r>
          </a:p>
          <a:p>
            <a:pPr marL="594360" lvl="2" indent="0">
              <a:buNone/>
            </a:pPr>
            <a:endParaRPr lang="cs-CZ" sz="1200" dirty="0" smtClean="0"/>
          </a:p>
          <a:p>
            <a:r>
              <a:rPr lang="cs-CZ" sz="3200" dirty="0" smtClean="0">
                <a:solidFill>
                  <a:srgbClr val="9900CC"/>
                </a:solidFill>
              </a:rPr>
              <a:t>kognitivní disonance </a:t>
            </a:r>
            <a:r>
              <a:rPr lang="cs-CZ" sz="3200" dirty="0" smtClean="0">
                <a:solidFill>
                  <a:schemeClr val="tx1"/>
                </a:solidFill>
              </a:rPr>
              <a:t>(L. </a:t>
            </a:r>
            <a:r>
              <a:rPr lang="cs-CZ" sz="3200" dirty="0" err="1" smtClean="0">
                <a:solidFill>
                  <a:schemeClr val="tx1"/>
                </a:solidFill>
              </a:rPr>
              <a:t>Festinger</a:t>
            </a:r>
            <a:r>
              <a:rPr lang="cs-CZ" sz="3200" dirty="0" smtClean="0">
                <a:solidFill>
                  <a:schemeClr val="tx1"/>
                </a:solidFill>
              </a:rPr>
              <a:t>) = rozpor mezi dvěma kognicemi (např. postoj X chování)</a:t>
            </a:r>
          </a:p>
          <a:p>
            <a:pPr marL="0" indent="0">
              <a:buNone/>
            </a:pPr>
            <a:r>
              <a:rPr lang="cs-CZ" sz="3200" dirty="0" smtClean="0">
                <a:solidFill>
                  <a:schemeClr val="tx1"/>
                </a:solidFill>
                <a:sym typeface="Wingdings" pitchFamily="2" charset="2"/>
              </a:rPr>
              <a:t> snaha o odstranění  změna chování/postoje</a:t>
            </a:r>
            <a:endParaRPr lang="cs-CZ" sz="3200" dirty="0">
              <a:solidFill>
                <a:schemeClr val="tx1"/>
              </a:solidFill>
            </a:endParaRPr>
          </a:p>
        </p:txBody>
      </p:sp>
    </p:spTree>
    <p:extLst>
      <p:ext uri="{BB962C8B-B14F-4D97-AF65-F5344CB8AC3E}">
        <p14:creationId xmlns:p14="http://schemas.microsoft.com/office/powerpoint/2010/main" val="35694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pPr eaLnBrk="1" hangingPunct="1"/>
            <a:r>
              <a:rPr lang="cs-CZ" altLang="cs-CZ" smtClean="0"/>
              <a:t>Krize/Trauma</a:t>
            </a:r>
          </a:p>
        </p:txBody>
      </p:sp>
      <p:sp>
        <p:nvSpPr>
          <p:cNvPr id="3" name="Zástupný symbol pro obsah 2"/>
          <p:cNvSpPr>
            <a:spLocks noGrp="1"/>
          </p:cNvSpPr>
          <p:nvPr>
            <p:ph sz="quarter" idx="1"/>
          </p:nvPr>
        </p:nvSpPr>
        <p:spPr/>
        <p:txBody>
          <a:bodyPr>
            <a:normAutofit/>
          </a:bodyPr>
          <a:lstStyle/>
          <a:p>
            <a:pPr marL="0" indent="0" eaLnBrk="1" hangingPunct="1">
              <a:buFont typeface="Arial" charset="0"/>
              <a:buNone/>
            </a:pPr>
            <a:r>
              <a:rPr lang="cs-CZ" sz="2600" smtClean="0"/>
              <a:t>Další pojmy používané v kontextu náročných životních situací</a:t>
            </a:r>
          </a:p>
          <a:p>
            <a:pPr marL="0" indent="0" eaLnBrk="1" hangingPunct="1">
              <a:buFont typeface="Arial" charset="0"/>
              <a:buNone/>
            </a:pPr>
            <a:endParaRPr lang="cs-CZ" sz="2600" smtClean="0"/>
          </a:p>
          <a:p>
            <a:pPr marL="0" indent="0" eaLnBrk="1" hangingPunct="1">
              <a:buFont typeface="Arial" charset="0"/>
              <a:buChar char="•"/>
            </a:pPr>
            <a:r>
              <a:rPr lang="cs-CZ" sz="2600" smtClean="0">
                <a:solidFill>
                  <a:srgbClr val="006600"/>
                </a:solidFill>
              </a:rPr>
              <a:t>Krize</a:t>
            </a:r>
            <a:r>
              <a:rPr lang="cs-CZ" sz="2600" smtClean="0">
                <a:solidFill>
                  <a:srgbClr val="92D050"/>
                </a:solidFill>
              </a:rPr>
              <a:t> </a:t>
            </a:r>
            <a:r>
              <a:rPr lang="cs-CZ" sz="2600" smtClean="0"/>
              <a:t>– situace, kdy nedokážu řešit novou situaci způsoby používanými dosud. Musí se hledat nové způsoby, proto se mluví i o pozitivní stránce krize</a:t>
            </a:r>
          </a:p>
          <a:p>
            <a:pPr marL="0" indent="0" eaLnBrk="1" hangingPunct="1">
              <a:buFont typeface="Georgia" pitchFamily="18" charset="0"/>
              <a:buNone/>
            </a:pPr>
            <a:r>
              <a:rPr lang="cs-CZ" sz="2600" smtClean="0"/>
              <a:t> </a:t>
            </a:r>
          </a:p>
          <a:p>
            <a:pPr marL="0" indent="0" eaLnBrk="1" hangingPunct="1">
              <a:buFont typeface="Arial" charset="0"/>
              <a:buChar char="•"/>
            </a:pPr>
            <a:r>
              <a:rPr lang="cs-CZ" sz="2600" smtClean="0">
                <a:solidFill>
                  <a:srgbClr val="006600"/>
                </a:solidFill>
              </a:rPr>
              <a:t>Trauma</a:t>
            </a:r>
            <a:r>
              <a:rPr lang="cs-CZ" sz="2600" smtClean="0">
                <a:solidFill>
                  <a:srgbClr val="92D050"/>
                </a:solidFill>
              </a:rPr>
              <a:t> </a:t>
            </a:r>
            <a:r>
              <a:rPr lang="cs-CZ" sz="2600" smtClean="0"/>
              <a:t>– naprosto nečekaná negativní vážná situace, se kterou se organismus srovnává postupně, může nastat tzv. posttraumatická porucha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normAutofit/>
          </a:bodyPr>
          <a:lstStyle/>
          <a:p>
            <a:pPr eaLnBrk="1" hangingPunct="1"/>
            <a:r>
              <a:rPr lang="cs-CZ" altLang="cs-CZ" sz="4000" dirty="0" smtClean="0">
                <a:solidFill>
                  <a:schemeClr val="tx1"/>
                </a:solidFill>
              </a:rPr>
              <a:t>Co si z toho odnést:</a:t>
            </a:r>
            <a:endParaRPr lang="cs-CZ" altLang="cs-CZ" sz="4000" dirty="0" smtClean="0">
              <a:solidFill>
                <a:schemeClr val="tx1"/>
              </a:solidFill>
            </a:endParaRPr>
          </a:p>
        </p:txBody>
      </p:sp>
      <p:pic>
        <p:nvPicPr>
          <p:cNvPr id="28676" name="Obrázek 4" descr="osobnost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9830" y="4149080"/>
            <a:ext cx="2890041" cy="258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2"/>
          <p:cNvSpPr>
            <a:spLocks noGrp="1"/>
          </p:cNvSpPr>
          <p:nvPr>
            <p:ph sz="quarter" idx="1"/>
          </p:nvPr>
        </p:nvSpPr>
        <p:spPr>
          <a:xfrm>
            <a:off x="323528" y="1412777"/>
            <a:ext cx="8374385" cy="5322540"/>
          </a:xfrm>
        </p:spPr>
        <p:txBody>
          <a:bodyPr>
            <a:normAutofit/>
          </a:bodyPr>
          <a:lstStyle/>
          <a:p>
            <a:pPr eaLnBrk="1" hangingPunct="1"/>
            <a:r>
              <a:rPr lang="cs-CZ" altLang="cs-CZ" sz="3200" dirty="0" smtClean="0"/>
              <a:t>aktuální chování nemusí být (jen) odrazem dispozic</a:t>
            </a:r>
          </a:p>
          <a:p>
            <a:pPr lvl="1"/>
            <a:r>
              <a:rPr lang="cs-CZ" altLang="cs-CZ" sz="2800" dirty="0" smtClean="0">
                <a:solidFill>
                  <a:schemeClr val="tx1"/>
                </a:solidFill>
              </a:rPr>
              <a:t>frustrace </a:t>
            </a:r>
            <a:r>
              <a:rPr lang="cs-CZ" altLang="cs-CZ" sz="2800" dirty="0" smtClean="0">
                <a:solidFill>
                  <a:schemeClr val="tx1"/>
                </a:solidFill>
                <a:sym typeface="Wingdings" pitchFamily="2" charset="2"/>
              </a:rPr>
              <a:t> agrese (ne vždy)</a:t>
            </a:r>
            <a:endParaRPr lang="cs-CZ" altLang="cs-CZ" sz="2800" dirty="0" smtClean="0">
              <a:solidFill>
                <a:schemeClr val="tx1"/>
              </a:solidFill>
            </a:endParaRPr>
          </a:p>
          <a:p>
            <a:pPr lvl="1"/>
            <a:r>
              <a:rPr lang="cs-CZ" altLang="cs-CZ" sz="2800" dirty="0" smtClean="0">
                <a:solidFill>
                  <a:schemeClr val="tx1"/>
                </a:solidFill>
              </a:rPr>
              <a:t>deprivace </a:t>
            </a:r>
            <a:r>
              <a:rPr lang="cs-CZ" altLang="cs-CZ" sz="2800" dirty="0" smtClean="0">
                <a:solidFill>
                  <a:schemeClr val="tx1"/>
                </a:solidFill>
                <a:sym typeface="Wingdings" pitchFamily="2" charset="2"/>
              </a:rPr>
              <a:t> příchylnost X odtažitost X agrese</a:t>
            </a:r>
            <a:endParaRPr lang="cs-CZ" altLang="cs-CZ" sz="1200" dirty="0" smtClean="0">
              <a:solidFill>
                <a:schemeClr val="tx1"/>
              </a:solidFill>
            </a:endParaRPr>
          </a:p>
          <a:p>
            <a:pPr eaLnBrk="1" hangingPunct="1">
              <a:buFont typeface="Symbol"/>
              <a:buChar char="Þ"/>
            </a:pPr>
            <a:r>
              <a:rPr lang="cs-CZ" altLang="cs-CZ" sz="3200" dirty="0" smtClean="0">
                <a:solidFill>
                  <a:srgbClr val="7030A0"/>
                </a:solidFill>
              </a:rPr>
              <a:t> myslete na uspokojení potřeb (i vlastních)</a:t>
            </a:r>
          </a:p>
          <a:p>
            <a:pPr marL="0" indent="0" eaLnBrk="1" hangingPunct="1">
              <a:buNone/>
            </a:pPr>
            <a:endParaRPr lang="cs-CZ" altLang="cs-CZ" sz="1200" dirty="0" smtClean="0">
              <a:solidFill>
                <a:srgbClr val="7030A0"/>
              </a:solidFill>
            </a:endParaRPr>
          </a:p>
          <a:p>
            <a:pPr eaLnBrk="1" hangingPunct="1"/>
            <a:r>
              <a:rPr lang="cs-CZ" altLang="cs-CZ" sz="3200" dirty="0" smtClean="0"/>
              <a:t>pozor, jak koho označíte</a:t>
            </a:r>
          </a:p>
          <a:p>
            <a:pPr lvl="1"/>
            <a:r>
              <a:rPr lang="cs-CZ" altLang="cs-CZ" sz="2800" dirty="0" smtClean="0">
                <a:solidFill>
                  <a:schemeClr val="tx1"/>
                </a:solidFill>
              </a:rPr>
              <a:t>tatáž věc: více úhlů pohledu</a:t>
            </a:r>
          </a:p>
          <a:p>
            <a:pPr marL="274320" lvl="1" indent="0">
              <a:buNone/>
            </a:pPr>
            <a:r>
              <a:rPr lang="cs-CZ" altLang="cs-CZ" sz="2800" dirty="0" smtClean="0">
                <a:solidFill>
                  <a:srgbClr val="7030A0"/>
                </a:solidFill>
                <a:sym typeface="Wingdings" pitchFamily="2" charset="2"/>
              </a:rPr>
              <a:t> </a:t>
            </a:r>
            <a:r>
              <a:rPr lang="cs-CZ" altLang="cs-CZ" sz="2800" dirty="0" smtClean="0">
                <a:solidFill>
                  <a:srgbClr val="7030A0"/>
                </a:solidFill>
              </a:rPr>
              <a:t>čas od času „zrevidovat“ vlastní </a:t>
            </a:r>
            <a:br>
              <a:rPr lang="cs-CZ" altLang="cs-CZ" sz="2800" dirty="0" smtClean="0">
                <a:solidFill>
                  <a:srgbClr val="7030A0"/>
                </a:solidFill>
              </a:rPr>
            </a:br>
            <a:r>
              <a:rPr lang="cs-CZ" altLang="cs-CZ" sz="2800" dirty="0" smtClean="0">
                <a:solidFill>
                  <a:srgbClr val="7030A0"/>
                </a:solidFill>
              </a:rPr>
              <a:t>přesvědčení/představy</a:t>
            </a:r>
          </a:p>
          <a:p>
            <a:pPr eaLnBrk="1" hangingPunct="1">
              <a:buFont typeface="Georgia" pitchFamily="18" charset="0"/>
              <a:buNone/>
            </a:pPr>
            <a:endParaRPr lang="cs-CZ"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43608" y="332656"/>
            <a:ext cx="7128792" cy="720081"/>
          </a:xfrm>
        </p:spPr>
        <p:txBody>
          <a:bodyPr>
            <a:noAutofit/>
          </a:bodyPr>
          <a:lstStyle/>
          <a:p>
            <a:r>
              <a:rPr lang="cs-CZ" sz="4000" dirty="0" smtClean="0">
                <a:solidFill>
                  <a:srgbClr val="008000"/>
                </a:solidFill>
              </a:rPr>
              <a:t>Co zůstává nejasného?</a:t>
            </a:r>
            <a:endParaRPr lang="cs-CZ" sz="4000" dirty="0">
              <a:solidFill>
                <a:srgbClr val="008000"/>
              </a:solidFill>
            </a:endParaRPr>
          </a:p>
        </p:txBody>
      </p:sp>
      <p:sp>
        <p:nvSpPr>
          <p:cNvPr id="101379" name="Rectangle 3"/>
          <p:cNvSpPr>
            <a:spLocks noGrp="1" noChangeArrowheads="1"/>
          </p:cNvSpPr>
          <p:nvPr>
            <p:ph type="body" idx="1"/>
          </p:nvPr>
        </p:nvSpPr>
        <p:spPr>
          <a:xfrm>
            <a:off x="611560" y="2204863"/>
            <a:ext cx="7920111" cy="4259437"/>
          </a:xfrm>
        </p:spPr>
        <p:txBody>
          <a:bodyPr>
            <a:normAutofit/>
          </a:bodyPr>
          <a:lstStyle/>
          <a:p>
            <a:pPr marL="0" indent="0" algn="ctr">
              <a:buNone/>
            </a:pPr>
            <a:r>
              <a:rPr lang="cs-CZ" sz="3200" dirty="0"/>
              <a:t>n</a:t>
            </a:r>
            <a:r>
              <a:rPr lang="cs-CZ" sz="3200" dirty="0" smtClean="0"/>
              <a:t>apište heslovitě (do 140 znaků)</a:t>
            </a:r>
          </a:p>
        </p:txBody>
      </p:sp>
      <p:pic>
        <p:nvPicPr>
          <p:cNvPr id="101380"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64643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8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pPr eaLnBrk="1" hangingPunct="1"/>
            <a:r>
              <a:rPr lang="cs-CZ" altLang="cs-CZ" smtClean="0"/>
              <a:t>Jáství – pojetí sebe sama</a:t>
            </a:r>
          </a:p>
        </p:txBody>
      </p:sp>
      <p:sp>
        <p:nvSpPr>
          <p:cNvPr id="34819" name="Zástupný symbol pro obsah 2"/>
          <p:cNvSpPr>
            <a:spLocks noGrp="1"/>
          </p:cNvSpPr>
          <p:nvPr>
            <p:ph sz="quarter" idx="1"/>
          </p:nvPr>
        </p:nvSpPr>
        <p:spPr>
          <a:xfrm>
            <a:off x="301752" y="1527048"/>
            <a:ext cx="8503920" cy="4782272"/>
          </a:xfrm>
        </p:spPr>
        <p:txBody>
          <a:bodyPr>
            <a:normAutofit/>
          </a:bodyPr>
          <a:lstStyle/>
          <a:p>
            <a:r>
              <a:rPr lang="cs-CZ" altLang="cs-CZ" dirty="0">
                <a:solidFill>
                  <a:srgbClr val="006600"/>
                </a:solidFill>
              </a:rPr>
              <a:t>Já = ústřední složka a činitel osobnosti</a:t>
            </a:r>
          </a:p>
          <a:p>
            <a:r>
              <a:rPr lang="cs-CZ" altLang="cs-CZ" dirty="0"/>
              <a:t>je </a:t>
            </a:r>
            <a:r>
              <a:rPr lang="cs-CZ" altLang="cs-CZ" dirty="0" smtClean="0"/>
              <a:t>intencionální</a:t>
            </a:r>
          </a:p>
          <a:p>
            <a:r>
              <a:rPr lang="cs-CZ" altLang="cs-CZ" dirty="0" smtClean="0"/>
              <a:t>Člověk </a:t>
            </a:r>
            <a:r>
              <a:rPr lang="cs-CZ" altLang="cs-CZ" dirty="0" smtClean="0"/>
              <a:t>sám sebe nějak vnímá a hodnotí – </a:t>
            </a:r>
            <a:r>
              <a:rPr lang="cs-CZ" altLang="cs-CZ" b="1" dirty="0" smtClean="0">
                <a:solidFill>
                  <a:srgbClr val="006600"/>
                </a:solidFill>
              </a:rPr>
              <a:t>sebehodnocení  </a:t>
            </a:r>
            <a:r>
              <a:rPr lang="cs-CZ" altLang="cs-CZ" b="1" dirty="0" smtClean="0"/>
              <a:t>    </a:t>
            </a:r>
            <a:r>
              <a:rPr lang="cs-CZ" altLang="cs-CZ" dirty="0" smtClean="0"/>
              <a:t> </a:t>
            </a:r>
          </a:p>
          <a:p>
            <a:r>
              <a:rPr lang="cs-CZ" altLang="cs-CZ" dirty="0" smtClean="0"/>
              <a:t>Člověk by chtěl mít jiné vlastnosti, být lepší – </a:t>
            </a:r>
            <a:r>
              <a:rPr lang="cs-CZ" altLang="cs-CZ" b="1" dirty="0" err="1" smtClean="0">
                <a:solidFill>
                  <a:srgbClr val="006600"/>
                </a:solidFill>
              </a:rPr>
              <a:t>sebeideál</a:t>
            </a:r>
            <a:r>
              <a:rPr lang="cs-CZ" altLang="cs-CZ" b="1" dirty="0" smtClean="0">
                <a:solidFill>
                  <a:srgbClr val="92D050"/>
                </a:solidFill>
              </a:rPr>
              <a:t> </a:t>
            </a:r>
            <a:r>
              <a:rPr lang="cs-CZ" altLang="cs-CZ" dirty="0" smtClean="0"/>
              <a:t>(x reálné já)</a:t>
            </a:r>
          </a:p>
          <a:p>
            <a:r>
              <a:rPr lang="cs-CZ" altLang="cs-CZ" dirty="0" smtClean="0"/>
              <a:t>Hledá svou identitu, některých vlastností si u sebe váží, jiných ne – </a:t>
            </a:r>
            <a:r>
              <a:rPr lang="cs-CZ" altLang="cs-CZ" b="1" dirty="0" err="1" smtClean="0">
                <a:solidFill>
                  <a:srgbClr val="006600"/>
                </a:solidFill>
              </a:rPr>
              <a:t>sebeakceptace</a:t>
            </a:r>
            <a:r>
              <a:rPr lang="cs-CZ" altLang="cs-CZ" b="1" dirty="0" smtClean="0">
                <a:solidFill>
                  <a:srgbClr val="006600"/>
                </a:solidFill>
              </a:rPr>
              <a:t>, sebevědomí</a:t>
            </a:r>
          </a:p>
          <a:p>
            <a:r>
              <a:rPr lang="cs-CZ" altLang="cs-CZ" dirty="0" smtClean="0"/>
              <a:t>Bez ohledu na sebehodnocení – </a:t>
            </a:r>
            <a:r>
              <a:rPr lang="cs-CZ" altLang="cs-CZ" b="1" dirty="0" smtClean="0">
                <a:solidFill>
                  <a:srgbClr val="006600"/>
                </a:solidFill>
              </a:rPr>
              <a:t>sebeúcta</a:t>
            </a:r>
            <a:r>
              <a:rPr lang="cs-CZ" altLang="cs-CZ" dirty="0" smtClean="0">
                <a:solidFill>
                  <a:srgbClr val="92D050"/>
                </a:solidFill>
              </a:rPr>
              <a:t> </a:t>
            </a:r>
            <a:r>
              <a:rPr lang="cs-CZ" altLang="cs-CZ" dirty="0" smtClean="0"/>
              <a:t>– ochranný štít člověka</a:t>
            </a:r>
          </a:p>
          <a:p>
            <a:pPr eaLnBrk="1" hangingPunct="1">
              <a:buFont typeface="Arial" charset="0"/>
              <a:buChar char="•"/>
            </a:pPr>
            <a:endParaRPr lang="cs-CZ" altLang="cs-CZ"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normAutofit/>
          </a:bodyPr>
          <a:lstStyle/>
          <a:p>
            <a:pPr eaLnBrk="1" hangingPunct="1"/>
            <a:r>
              <a:rPr lang="cs-CZ" altLang="cs-CZ" smtClean="0"/>
              <a:t>Vznik tělového a sociálního „já“</a:t>
            </a:r>
          </a:p>
        </p:txBody>
      </p:sp>
      <p:sp>
        <p:nvSpPr>
          <p:cNvPr id="33795" name="Zástupný symbol pro obsah 2"/>
          <p:cNvSpPr>
            <a:spLocks noGrp="1"/>
          </p:cNvSpPr>
          <p:nvPr>
            <p:ph sz="quarter" idx="1"/>
          </p:nvPr>
        </p:nvSpPr>
        <p:spPr>
          <a:xfrm>
            <a:off x="457200" y="1628800"/>
            <a:ext cx="8229600" cy="5229200"/>
          </a:xfrm>
        </p:spPr>
        <p:txBody>
          <a:bodyPr>
            <a:normAutofit/>
          </a:bodyPr>
          <a:lstStyle/>
          <a:p>
            <a:pPr eaLnBrk="1" hangingPunct="1"/>
            <a:r>
              <a:rPr lang="cs-CZ" altLang="cs-CZ" dirty="0" smtClean="0"/>
              <a:t>Nejprve </a:t>
            </a:r>
            <a:r>
              <a:rPr lang="cs-CZ" altLang="cs-CZ" dirty="0" smtClean="0"/>
              <a:t>vzniká </a:t>
            </a:r>
            <a:r>
              <a:rPr lang="cs-CZ" altLang="cs-CZ" dirty="0" smtClean="0">
                <a:solidFill>
                  <a:srgbClr val="006600"/>
                </a:solidFill>
              </a:rPr>
              <a:t>vědomí tělového já</a:t>
            </a:r>
          </a:p>
          <a:p>
            <a:pPr lvl="1" eaLnBrk="1" hangingPunct="1"/>
            <a:r>
              <a:rPr lang="cs-CZ" altLang="cs-CZ" dirty="0" smtClean="0"/>
              <a:t>diferenciace vlastního těla od okolí a s pocity z vlastního těla (vztah k vlastnímu tělu v dospělosti)</a:t>
            </a:r>
          </a:p>
          <a:p>
            <a:pPr eaLnBrk="1" hangingPunct="1"/>
            <a:r>
              <a:rPr lang="cs-CZ" altLang="cs-CZ" dirty="0" smtClean="0"/>
              <a:t>Já vzniká v době, kdy dítě začne vnímat sebe jako </a:t>
            </a:r>
            <a:r>
              <a:rPr lang="cs-CZ" altLang="cs-CZ" dirty="0" smtClean="0">
                <a:solidFill>
                  <a:srgbClr val="006600"/>
                </a:solidFill>
              </a:rPr>
              <a:t>sociální bytost</a:t>
            </a:r>
            <a:r>
              <a:rPr lang="cs-CZ" altLang="cs-CZ" dirty="0" smtClean="0"/>
              <a:t>, začne o sobě mluvit v 1.osobě – kolem 3. roku</a:t>
            </a:r>
          </a:p>
          <a:p>
            <a:pPr eaLnBrk="1" hangingPunct="1"/>
            <a:r>
              <a:rPr lang="cs-CZ" altLang="cs-CZ" dirty="0" smtClean="0"/>
              <a:t>Mění se z biologické bytosti na sociální bytost (ve hře přebírá role jiných lidí nebo zvířat)</a:t>
            </a:r>
          </a:p>
          <a:p>
            <a:pPr eaLnBrk="1" hangingPunct="1"/>
            <a:endParaRPr lang="cs-CZ" altLang="cs-CZ"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eaLnBrk="1" hangingPunct="1"/>
            <a:r>
              <a:rPr lang="cs-CZ" altLang="cs-CZ" smtClean="0"/>
              <a:t>Teorie personálního konstruktu</a:t>
            </a:r>
          </a:p>
        </p:txBody>
      </p:sp>
      <p:sp>
        <p:nvSpPr>
          <p:cNvPr id="102403" name="Zástupný symbol pro obsah 2"/>
          <p:cNvSpPr>
            <a:spLocks noGrp="1"/>
          </p:cNvSpPr>
          <p:nvPr>
            <p:ph sz="quarter" idx="1"/>
          </p:nvPr>
        </p:nvSpPr>
        <p:spPr/>
        <p:txBody>
          <a:bodyPr>
            <a:normAutofit/>
          </a:bodyPr>
          <a:lstStyle/>
          <a:p>
            <a:pPr eaLnBrk="1" hangingPunct="1">
              <a:lnSpc>
                <a:spcPct val="90000"/>
              </a:lnSpc>
            </a:pPr>
            <a:r>
              <a:rPr lang="cs-CZ" smtClean="0"/>
              <a:t>pojem </a:t>
            </a:r>
            <a:r>
              <a:rPr lang="cs-CZ" b="1" smtClean="0">
                <a:solidFill>
                  <a:srgbClr val="006600"/>
                </a:solidFill>
              </a:rPr>
              <a:t>personální konstrukt</a:t>
            </a:r>
            <a:r>
              <a:rPr lang="cs-CZ" b="1" smtClean="0">
                <a:solidFill>
                  <a:srgbClr val="92D050"/>
                </a:solidFill>
              </a:rPr>
              <a:t> </a:t>
            </a:r>
            <a:r>
              <a:rPr lang="cs-CZ" smtClean="0"/>
              <a:t>zavedl </a:t>
            </a:r>
            <a:r>
              <a:rPr lang="cs-CZ" b="1" smtClean="0">
                <a:solidFill>
                  <a:srgbClr val="006600"/>
                </a:solidFill>
              </a:rPr>
              <a:t>George Kelly</a:t>
            </a:r>
          </a:p>
          <a:p>
            <a:pPr eaLnBrk="1" hangingPunct="1">
              <a:lnSpc>
                <a:spcPct val="90000"/>
              </a:lnSpc>
            </a:pPr>
            <a:r>
              <a:rPr lang="cs-CZ" smtClean="0"/>
              <a:t>byl odpůrcem pravítkového přístupu</a:t>
            </a:r>
          </a:p>
          <a:p>
            <a:pPr eaLnBrk="1" hangingPunct="1">
              <a:lnSpc>
                <a:spcPct val="90000"/>
              </a:lnSpc>
            </a:pPr>
            <a:r>
              <a:rPr lang="cs-CZ" smtClean="0"/>
              <a:t>každý si vytváří vlastní konstrukty podle vlastních zkušeností</a:t>
            </a:r>
          </a:p>
          <a:p>
            <a:pPr eaLnBrk="1" hangingPunct="1">
              <a:lnSpc>
                <a:spcPct val="90000"/>
              </a:lnSpc>
            </a:pPr>
            <a:r>
              <a:rPr lang="cs-CZ" smtClean="0"/>
              <a:t>naše konstrukty ovlivňují naše vnímání </a:t>
            </a:r>
          </a:p>
          <a:p>
            <a:pPr eaLnBrk="1" hangingPunct="1">
              <a:lnSpc>
                <a:spcPct val="90000"/>
              </a:lnSpc>
            </a:pPr>
            <a:r>
              <a:rPr lang="cs-CZ" smtClean="0"/>
              <a:t>naše konstrukty je třeba navzájem poznat, pokud si máme porozumět</a:t>
            </a:r>
          </a:p>
          <a:p>
            <a:pPr eaLnBrk="1" hangingPunct="1">
              <a:lnSpc>
                <a:spcPct val="90000"/>
              </a:lnSpc>
            </a:pPr>
            <a:r>
              <a:rPr lang="cs-CZ" smtClean="0"/>
              <a:t>Někdy je potřeba personální konstrukt ovlivnit, změnit ho (pokud se týká učení, školy apod.)</a:t>
            </a:r>
          </a:p>
          <a:p>
            <a:pPr eaLnBrk="1" hangingPunct="1">
              <a:lnSpc>
                <a:spcPct val="90000"/>
              </a:lnSpc>
            </a:pPr>
            <a:endParaRPr lang="cs-CZ"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r>
              <a:rPr lang="cs-CZ" altLang="cs-CZ" dirty="0" smtClean="0"/>
              <a:t>Další literatura</a:t>
            </a:r>
            <a:endParaRPr lang="cs-CZ" altLang="cs-CZ" dirty="0" smtClean="0"/>
          </a:p>
        </p:txBody>
      </p:sp>
      <p:pic>
        <p:nvPicPr>
          <p:cNvPr id="5" name="Obrázek 3" descr="Pozvani-do-psychologie-osobnosti-Vladimir-Smek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076" y="1916833"/>
            <a:ext cx="2637660" cy="390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4" descr="_vyrn_707403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916833"/>
            <a:ext cx="2709955" cy="3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5" descr="psy o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2719578" cy="392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7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normAutofit/>
          </a:bodyPr>
          <a:lstStyle/>
          <a:p>
            <a:pPr eaLnBrk="1" hangingPunct="1"/>
            <a:r>
              <a:rPr lang="cs-CZ" altLang="cs-CZ" sz="4000" dirty="0" smtClean="0"/>
              <a:t>Co je to „osobnost“</a:t>
            </a:r>
            <a:endParaRPr lang="cs-CZ" altLang="cs-CZ" sz="4000" dirty="0" smtClean="0"/>
          </a:p>
        </p:txBody>
      </p:sp>
      <p:sp>
        <p:nvSpPr>
          <p:cNvPr id="27651" name="Zástupný symbol pro obsah 2"/>
          <p:cNvSpPr>
            <a:spLocks noGrp="1"/>
          </p:cNvSpPr>
          <p:nvPr>
            <p:ph sz="quarter" idx="1"/>
          </p:nvPr>
        </p:nvSpPr>
        <p:spPr>
          <a:xfrm>
            <a:off x="395536" y="1556792"/>
            <a:ext cx="5472608" cy="3312368"/>
          </a:xfrm>
        </p:spPr>
        <p:txBody>
          <a:bodyPr>
            <a:normAutofit/>
          </a:bodyPr>
          <a:lstStyle/>
          <a:p>
            <a:pPr eaLnBrk="1" hangingPunct="1"/>
            <a:r>
              <a:rPr lang="cs-CZ" altLang="cs-CZ" sz="2800" dirty="0" smtClean="0"/>
              <a:t>cca 200 definic, společné pojmy:</a:t>
            </a:r>
          </a:p>
          <a:p>
            <a:pPr lvl="1"/>
            <a:r>
              <a:rPr lang="cs-CZ" altLang="cs-CZ" sz="2600" dirty="0" smtClean="0">
                <a:solidFill>
                  <a:schemeClr val="tx1"/>
                </a:solidFill>
              </a:rPr>
              <a:t>jedinečnost</a:t>
            </a:r>
          </a:p>
          <a:p>
            <a:pPr lvl="1"/>
            <a:r>
              <a:rPr lang="cs-CZ" altLang="cs-CZ" sz="2600" dirty="0" smtClean="0">
                <a:solidFill>
                  <a:schemeClr val="tx1"/>
                </a:solidFill>
              </a:rPr>
              <a:t>integrace/jednota</a:t>
            </a:r>
          </a:p>
          <a:p>
            <a:pPr lvl="1"/>
            <a:r>
              <a:rPr lang="cs-CZ" altLang="cs-CZ" sz="2600" dirty="0" smtClean="0">
                <a:solidFill>
                  <a:schemeClr val="tx1"/>
                </a:solidFill>
              </a:rPr>
              <a:t>interakce</a:t>
            </a:r>
          </a:p>
          <a:p>
            <a:pPr lvl="2"/>
            <a:r>
              <a:rPr lang="cs-CZ" altLang="cs-CZ" sz="2400" dirty="0" smtClean="0"/>
              <a:t>společnost &amp; </a:t>
            </a:r>
            <a:r>
              <a:rPr lang="cs-CZ" altLang="cs-CZ" sz="2400" dirty="0" smtClean="0">
                <a:solidFill>
                  <a:schemeClr val="tx1"/>
                </a:solidFill>
              </a:rPr>
              <a:t>prostředí</a:t>
            </a:r>
          </a:p>
          <a:p>
            <a:pPr marL="594360" lvl="2" indent="0">
              <a:buNone/>
            </a:pPr>
            <a:endParaRPr lang="cs-CZ" altLang="cs-CZ" sz="1200" dirty="0" smtClean="0">
              <a:solidFill>
                <a:schemeClr val="tx1"/>
              </a:solidFill>
            </a:endParaRPr>
          </a:p>
          <a:p>
            <a:pPr lvl="1"/>
            <a:r>
              <a:rPr lang="cs-CZ" altLang="cs-CZ" sz="2600" dirty="0" smtClean="0">
                <a:solidFill>
                  <a:schemeClr val="tx1"/>
                </a:solidFill>
              </a:rPr>
              <a:t>seberealizace</a:t>
            </a:r>
            <a:endParaRPr lang="cs-CZ" altLang="cs-CZ" dirty="0" smtClean="0"/>
          </a:p>
          <a:p>
            <a:pPr eaLnBrk="1" hangingPunct="1"/>
            <a:endParaRPr lang="cs-CZ" altLang="cs-CZ" dirty="0" smtClean="0"/>
          </a:p>
        </p:txBody>
      </p:sp>
      <p:graphicFrame>
        <p:nvGraphicFramePr>
          <p:cNvPr id="3" name="Diagram 2"/>
          <p:cNvGraphicFramePr/>
          <p:nvPr>
            <p:extLst>
              <p:ext uri="{D42A27DB-BD31-4B8C-83A1-F6EECF244321}">
                <p14:modId xmlns:p14="http://schemas.microsoft.com/office/powerpoint/2010/main" val="445633502"/>
              </p:ext>
            </p:extLst>
          </p:nvPr>
        </p:nvGraphicFramePr>
        <p:xfrm>
          <a:off x="4572000" y="1628800"/>
          <a:ext cx="5112568"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obsah 2"/>
          <p:cNvSpPr txBox="1">
            <a:spLocks/>
          </p:cNvSpPr>
          <p:nvPr/>
        </p:nvSpPr>
        <p:spPr>
          <a:xfrm>
            <a:off x="525905" y="5229200"/>
            <a:ext cx="8438583" cy="13681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14000"/>
              </a:lnSpc>
            </a:pPr>
            <a:r>
              <a:rPr lang="cs-CZ" altLang="cs-CZ" sz="2800" dirty="0" smtClean="0"/>
              <a:t>hypotetický konstrukt (model):</a:t>
            </a:r>
            <a:br>
              <a:rPr lang="cs-CZ" altLang="cs-CZ" sz="2800" dirty="0" smtClean="0"/>
            </a:br>
            <a:r>
              <a:rPr lang="cs-CZ" altLang="cs-CZ" sz="2800" dirty="0" smtClean="0"/>
              <a:t>		chování </a:t>
            </a:r>
            <a:r>
              <a:rPr lang="cs-CZ" altLang="cs-CZ" sz="2800" dirty="0" smtClean="0">
                <a:sym typeface="Wingdings" pitchFamily="2" charset="2"/>
              </a:rPr>
              <a:t> </a:t>
            </a:r>
            <a:r>
              <a:rPr lang="cs-CZ" altLang="cs-CZ" sz="2800" dirty="0" smtClean="0">
                <a:solidFill>
                  <a:srgbClr val="0070C0"/>
                </a:solidFill>
                <a:sym typeface="Wingdings" pitchFamily="2" charset="2"/>
              </a:rPr>
              <a:t>vlastnosti</a:t>
            </a:r>
            <a:r>
              <a:rPr lang="cs-CZ" altLang="cs-CZ" sz="2800" dirty="0" smtClean="0">
                <a:sym typeface="Wingdings" pitchFamily="2" charset="2"/>
              </a:rPr>
              <a:t>  </a:t>
            </a:r>
            <a:r>
              <a:rPr lang="cs-CZ" altLang="cs-CZ" sz="2800" dirty="0" smtClean="0">
                <a:solidFill>
                  <a:schemeClr val="tx2"/>
                </a:solidFill>
                <a:sym typeface="Wingdings" pitchFamily="2" charset="2"/>
              </a:rPr>
              <a:t>osobnost</a:t>
            </a:r>
            <a:endParaRPr lang="cs-CZ" altLang="cs-CZ" dirty="0" smtClean="0">
              <a:solidFill>
                <a:schemeClr val="tx2"/>
              </a:solidFill>
            </a:endParaRPr>
          </a:p>
          <a:p>
            <a:endParaRPr lang="cs-CZ"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fade">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p:cNvSpPr>
          <p:nvPr>
            <p:ph type="title"/>
          </p:nvPr>
        </p:nvSpPr>
        <p:spPr>
          <a:xfrm>
            <a:off x="685800" y="188640"/>
            <a:ext cx="7772400" cy="836712"/>
          </a:xfrm>
        </p:spPr>
        <p:txBody>
          <a:bodyPr>
            <a:normAutofit/>
          </a:bodyPr>
          <a:lstStyle/>
          <a:p>
            <a:r>
              <a:rPr lang="cs-CZ" sz="4000" dirty="0" smtClean="0"/>
              <a:t>Děkuji za pozornost!</a:t>
            </a:r>
          </a:p>
        </p:txBody>
      </p:sp>
      <p:pic>
        <p:nvPicPr>
          <p:cNvPr id="100358" name="Picture 6" descr="where you 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Přečtěte si, prosím, následující popis žáka:</a:t>
            </a:r>
          </a:p>
          <a:p>
            <a:pPr marL="0" indent="0">
              <a:buNone/>
            </a:pPr>
            <a:endParaRPr lang="cs-CZ" sz="3200" dirty="0" smtClean="0"/>
          </a:p>
          <a:p>
            <a:pPr marL="0" indent="0" algn="just">
              <a:buNone/>
            </a:pPr>
            <a:r>
              <a:rPr lang="cs-CZ" sz="3000" i="1" dirty="0" smtClean="0"/>
              <a:t>„Jonáš je velmi spontánní, energický chlapec. Dokáže se rychle nadchnout pro řadu věcí. Je komunikativní, často se zapojuje do diskuzí se spolužáky. Líbí se mu pestré obrázky, rád čte. Vůči ostatním je velkorysý, často své věci někomu půjčí nebo daruje.“</a:t>
            </a:r>
            <a:endParaRPr lang="cs-CZ" sz="3000" i="1" dirty="0"/>
          </a:p>
        </p:txBody>
      </p:sp>
    </p:spTree>
    <p:extLst>
      <p:ext uri="{BB962C8B-B14F-4D97-AF65-F5344CB8AC3E}">
        <p14:creationId xmlns:p14="http://schemas.microsoft.com/office/powerpoint/2010/main" val="602526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Chtěli byste, aby takový žák byl ve Vaší třídě?</a:t>
            </a:r>
            <a:endParaRPr lang="cs-CZ" sz="3200" dirty="0" smtClean="0"/>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endParaRPr lang="cs-CZ" sz="3200" dirty="0" smtClean="0"/>
          </a:p>
        </p:txBody>
      </p:sp>
    </p:spTree>
    <p:extLst>
      <p:ext uri="{BB962C8B-B14F-4D97-AF65-F5344CB8AC3E}">
        <p14:creationId xmlns:p14="http://schemas.microsoft.com/office/powerpoint/2010/main" val="25374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Nyní si přečtěte jiný popis žáka:</a:t>
            </a:r>
            <a:endParaRPr lang="cs-CZ" sz="3200" dirty="0" smtClean="0"/>
          </a:p>
          <a:p>
            <a:pPr marL="0" indent="0">
              <a:buNone/>
            </a:pPr>
            <a:endParaRPr lang="cs-CZ" sz="2800" i="1" dirty="0" smtClean="0"/>
          </a:p>
          <a:p>
            <a:pPr marL="0" indent="0" algn="just">
              <a:buNone/>
            </a:pPr>
            <a:r>
              <a:rPr lang="cs-CZ" sz="3000" i="1" dirty="0" smtClean="0"/>
              <a:t>„Matěj má ve škole potíže se soustředěním, nechá se snadno rozptýlit. Často se v hodinách obrací na spolužáky, baví se s nimi a vyrušuje. Je nevyzrálý, preferuje </a:t>
            </a:r>
            <a:r>
              <a:rPr lang="cs-CZ" sz="3000" i="1" dirty="0" err="1" smtClean="0"/>
              <a:t>Disneyho</a:t>
            </a:r>
            <a:r>
              <a:rPr lang="cs-CZ" sz="3000" i="1" dirty="0" smtClean="0"/>
              <a:t> komiksy. Opakovaně mu chybí školní pomůcky.“</a:t>
            </a:r>
          </a:p>
        </p:txBody>
      </p:sp>
    </p:spTree>
    <p:extLst>
      <p:ext uri="{BB962C8B-B14F-4D97-AF65-F5344CB8AC3E}">
        <p14:creationId xmlns:p14="http://schemas.microsoft.com/office/powerpoint/2010/main" val="218134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Chtěli byste, aby takový žák byl ve Vaší třídě?</a:t>
            </a:r>
            <a:endParaRPr lang="cs-CZ" sz="3200" dirty="0" smtClean="0"/>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endParaRPr lang="cs-CZ" sz="3200" dirty="0" smtClean="0"/>
          </a:p>
        </p:txBody>
      </p:sp>
    </p:spTree>
    <p:extLst>
      <p:ext uri="{BB962C8B-B14F-4D97-AF65-F5344CB8AC3E}">
        <p14:creationId xmlns:p14="http://schemas.microsoft.com/office/powerpoint/2010/main" val="333480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Kam tím mířím?</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(diskuzní)</a:t>
            </a:r>
            <a:endParaRPr lang="cs-CZ" sz="3200" dirty="0" smtClean="0"/>
          </a:p>
          <a:p>
            <a:pPr marL="0" indent="0">
              <a:buNone/>
            </a:pPr>
            <a:endParaRPr lang="cs-CZ" sz="3200" dirty="0"/>
          </a:p>
        </p:txBody>
      </p:sp>
    </p:spTree>
    <p:extLst>
      <p:ext uri="{BB962C8B-B14F-4D97-AF65-F5344CB8AC3E}">
        <p14:creationId xmlns:p14="http://schemas.microsoft.com/office/powerpoint/2010/main" val="2537451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5.00"/>
  <p:tag name="QUESTIONNAME" val="Zkusme to!"/>
  <p:tag name="QUESTIONTYPE" val=" 0"/>
  <p:tag name="QUESTIONCHOICES" val=" 0"/>
  <p:tag name="QUESTIONANSWER" val="1"/>
  <p:tag name="QUESTIONDIFFICULTY" val=" 0"/>
  <p:tag name="QUESTIONPOINTS" val=" 1"/>
  <p:tag name="QUESTIONCHANCES" val=" 2"/>
  <p:tag name="QUESTIONTIMER" val="10:00"/>
  <p:tag name="QUESTIONCHOICESTYPE" val=" 0"/>
  <p:tag name="QUESTIONCHARTTYPE" val="0"/>
  <p:tag name="MANUALQUESTIONSTART" val="No"/>
  <p:tag name="QUESTIONANSWEROPTIONS" val=" 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1430</Words>
  <Application>Microsoft Office PowerPoint</Application>
  <PresentationFormat>Předvádění na obrazovce (4:3)</PresentationFormat>
  <Paragraphs>272</Paragraphs>
  <Slides>40</Slides>
  <Notes>6</Notes>
  <HiddenSlides>6</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40</vt:i4>
      </vt:variant>
    </vt:vector>
  </HeadingPairs>
  <TitlesOfParts>
    <vt:vector size="47" baseType="lpstr">
      <vt:lpstr>Arial</vt:lpstr>
      <vt:lpstr>Calibri</vt:lpstr>
      <vt:lpstr>Trebuchet MS</vt:lpstr>
      <vt:lpstr>Georgia</vt:lpstr>
      <vt:lpstr>Wingdings 2</vt:lpstr>
      <vt:lpstr>Times New Roman</vt:lpstr>
      <vt:lpstr>Administrativní</vt:lpstr>
      <vt:lpstr>Pojem osobnost v psychologii, přístup k osobnosti člověka</vt:lpstr>
      <vt:lpstr>Otázka na úvod:</vt:lpstr>
      <vt:lpstr>Prezentace aplikace PowerPoint</vt:lpstr>
      <vt:lpstr>Co je to „osobnost“</vt:lpstr>
      <vt:lpstr>Zkusme si to (I):</vt:lpstr>
      <vt:lpstr>Zkusme si to (I):</vt:lpstr>
      <vt:lpstr>Zkusme si to (II):</vt:lpstr>
      <vt:lpstr>Zkusme si to (II):</vt:lpstr>
      <vt:lpstr>Kam tím mířím?</vt:lpstr>
      <vt:lpstr>Labelling („nálepkování“) &amp; Pygmalion effect</vt:lpstr>
      <vt:lpstr>Různé přístupy k osobnosti</vt:lpstr>
      <vt:lpstr>Temperament</vt:lpstr>
      <vt:lpstr>Temperament</vt:lpstr>
      <vt:lpstr>Temperament</vt:lpstr>
      <vt:lpstr>Otázka na vás:</vt:lpstr>
      <vt:lpstr>Temperament X Charakter</vt:lpstr>
      <vt:lpstr>Charakter</vt:lpstr>
      <vt:lpstr> Rysy osobnosti</vt:lpstr>
      <vt:lpstr>Úhel pohledu</vt:lpstr>
      <vt:lpstr>Otázka na vás:</vt:lpstr>
      <vt:lpstr>Otázka na vás:</vt:lpstr>
      <vt:lpstr>Základní atribuční chyba</vt:lpstr>
      <vt:lpstr>Pravítkový přístup</vt:lpstr>
      <vt:lpstr>Teploměrový přístup</vt:lpstr>
      <vt:lpstr>Dynamika osobnosti</vt:lpstr>
      <vt:lpstr>Motivace – další aspekty</vt:lpstr>
      <vt:lpstr>Otázka na vás:</vt:lpstr>
      <vt:lpstr>Motivace a stres</vt:lpstr>
      <vt:lpstr>Stres</vt:lpstr>
      <vt:lpstr>Frustrace, deprivace, konflikt</vt:lpstr>
      <vt:lpstr>Frustrace, deprivace, konflikt</vt:lpstr>
      <vt:lpstr>Frustrace, deprivace, konflikt</vt:lpstr>
      <vt:lpstr>Krize/Trauma</vt:lpstr>
      <vt:lpstr>Co si z toho odnést:</vt:lpstr>
      <vt:lpstr>Co zůstává nejasného?</vt:lpstr>
      <vt:lpstr>Jáství – pojetí sebe sama</vt:lpstr>
      <vt:lpstr>Vznik tělového a sociálního „já“</vt:lpstr>
      <vt:lpstr>Teorie personálního konstruktu</vt:lpstr>
      <vt:lpstr>Další literatura</vt:lpstr>
      <vt:lpstr>Děkuji za pozornost!</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Charakteristika člověka</dc:title>
  <dc:creator>Uzivatel</dc:creator>
  <cp:lastModifiedBy>DELL</cp:lastModifiedBy>
  <cp:revision>98</cp:revision>
  <dcterms:created xsi:type="dcterms:W3CDTF">2012-10-22T09:34:05Z</dcterms:created>
  <dcterms:modified xsi:type="dcterms:W3CDTF">2017-09-29T02:23:41Z</dcterms:modified>
</cp:coreProperties>
</file>