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6729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481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130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2248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5618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590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05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543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620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370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720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22F0A-6725-4200-A505-85BA5DD68B56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0D636-7D4E-4FE4-8EB6-460857EDBE7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7884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11. Otázky </a:t>
            </a:r>
            <a:r>
              <a:rPr lang="cs-CZ" dirty="0" smtClean="0"/>
              <a:t>školské integrace, žáci se speciálními vzdělávacími potřebami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047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8286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451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 školské integrace</a:t>
            </a:r>
          </a:p>
        </p:txBody>
      </p:sp>
      <p:sp>
        <p:nvSpPr>
          <p:cNvPr id="19459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r>
              <a:rPr lang="cs-CZ" sz="2500" smtClean="0"/>
              <a:t>Přihlédnutí k individuálním schopnostem dítěte</a:t>
            </a:r>
          </a:p>
          <a:p>
            <a:endParaRPr lang="cs-CZ" sz="2500" smtClean="0"/>
          </a:p>
          <a:p>
            <a:r>
              <a:rPr lang="cs-CZ" sz="2500" smtClean="0"/>
              <a:t>Segregace versus integrace</a:t>
            </a:r>
          </a:p>
          <a:p>
            <a:endParaRPr lang="cs-CZ" sz="2500" smtClean="0"/>
          </a:p>
          <a:p>
            <a:r>
              <a:rPr lang="cs-CZ" sz="2500" smtClean="0"/>
              <a:t>respektování potřeb a možností dítěte</a:t>
            </a:r>
          </a:p>
          <a:p>
            <a:endParaRPr lang="cs-CZ" sz="2500" smtClean="0"/>
          </a:p>
          <a:p>
            <a:r>
              <a:rPr lang="cs-CZ" sz="2500" smtClean="0"/>
              <a:t>Vnitřní a vnější diferenciace</a:t>
            </a:r>
          </a:p>
          <a:p>
            <a:endParaRPr lang="cs-CZ" sz="2500" smtClean="0"/>
          </a:p>
          <a:p>
            <a:r>
              <a:rPr lang="cs-CZ" sz="2500" smtClean="0"/>
              <a:t>Obtíže v psychologickém vyšetřování – iluze správného doporučení (informovaný souhlas)</a:t>
            </a:r>
          </a:p>
          <a:p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345243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cs-CZ" smtClean="0"/>
              <a:t>Pojmy školské integrace</a:t>
            </a:r>
          </a:p>
        </p:txBody>
      </p:sp>
      <p:sp>
        <p:nvSpPr>
          <p:cNvPr id="2048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 lnSpcReduction="10000"/>
          </a:bodyPr>
          <a:lstStyle/>
          <a:p>
            <a:r>
              <a:rPr lang="cs-CZ" sz="2500" dirty="0" smtClean="0"/>
              <a:t>Hlavní proud vzdělávání – </a:t>
            </a:r>
            <a:r>
              <a:rPr lang="cs-CZ" sz="2500" dirty="0" err="1" smtClean="0"/>
              <a:t>mainstream</a:t>
            </a:r>
            <a:endParaRPr lang="cs-CZ" sz="2500" dirty="0" smtClean="0"/>
          </a:p>
          <a:p>
            <a:endParaRPr lang="cs-CZ" sz="2500" dirty="0" smtClean="0"/>
          </a:p>
          <a:p>
            <a:r>
              <a:rPr lang="cs-CZ" sz="2500" dirty="0" smtClean="0"/>
              <a:t>Inkluzivní vzdělávání</a:t>
            </a:r>
          </a:p>
          <a:p>
            <a:endParaRPr lang="cs-CZ" sz="2500" dirty="0" smtClean="0"/>
          </a:p>
          <a:p>
            <a:r>
              <a:rPr lang="cs-CZ" sz="2500" dirty="0" smtClean="0"/>
              <a:t>Rozdíly mezi integrací a inkluzí</a:t>
            </a:r>
          </a:p>
          <a:p>
            <a:endParaRPr lang="cs-CZ" sz="2500" dirty="0" smtClean="0"/>
          </a:p>
          <a:p>
            <a:r>
              <a:rPr lang="cs-CZ" sz="2500" dirty="0" smtClean="0"/>
              <a:t>Nástroje školské integrace (IVP, asistent, tým)</a:t>
            </a:r>
          </a:p>
          <a:p>
            <a:endParaRPr lang="cs-CZ" sz="2500" dirty="0" smtClean="0"/>
          </a:p>
          <a:p>
            <a:r>
              <a:rPr lang="cs-CZ" sz="2500" dirty="0" smtClean="0"/>
              <a:t>Speciální školství – dvoukolejné vzdělávání učitelů</a:t>
            </a:r>
          </a:p>
          <a:p>
            <a:endParaRPr lang="cs-CZ" sz="2500" dirty="0" smtClean="0"/>
          </a:p>
          <a:p>
            <a:r>
              <a:rPr lang="cs-CZ" sz="2500" dirty="0" err="1" smtClean="0"/>
              <a:t>Konduktivní</a:t>
            </a:r>
            <a:r>
              <a:rPr lang="cs-CZ" sz="2500" dirty="0" smtClean="0"/>
              <a:t> vzdělávání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372674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Žáci se speciálními vzdělávacími potřebami</a:t>
            </a:r>
          </a:p>
        </p:txBody>
      </p:sp>
      <p:sp>
        <p:nvSpPr>
          <p:cNvPr id="2150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600" dirty="0" smtClean="0"/>
              <a:t>Všichni ti, kdo potřebují nějaké přizpůsobení</a:t>
            </a:r>
          </a:p>
          <a:p>
            <a:r>
              <a:rPr lang="cs-CZ" sz="2600" dirty="0" smtClean="0"/>
              <a:t>„výjimeční žáci“</a:t>
            </a:r>
          </a:p>
          <a:p>
            <a:r>
              <a:rPr lang="cs-CZ" sz="2600" dirty="0" smtClean="0"/>
              <a:t>Odkaz na nový školský zákon</a:t>
            </a:r>
          </a:p>
          <a:p>
            <a:r>
              <a:rPr lang="cs-CZ" sz="2600" dirty="0" smtClean="0"/>
              <a:t>Vyrovnávací opatření – věc školy</a:t>
            </a:r>
          </a:p>
          <a:p>
            <a:endParaRPr lang="cs-CZ" sz="2600" dirty="0" smtClean="0"/>
          </a:p>
          <a:p>
            <a:r>
              <a:rPr lang="cs-CZ" sz="2600" dirty="0" smtClean="0"/>
              <a:t>Žáci a studenti se zdravotním postižením</a:t>
            </a:r>
          </a:p>
          <a:p>
            <a:r>
              <a:rPr lang="cs-CZ" sz="2600" dirty="0" smtClean="0"/>
              <a:t>Se </a:t>
            </a:r>
            <a:r>
              <a:rPr lang="cs-CZ" sz="2600" dirty="0" err="1" smtClean="0"/>
              <a:t>zdrav.znevýhodněním</a:t>
            </a:r>
            <a:endParaRPr lang="cs-CZ" sz="2600" dirty="0" smtClean="0"/>
          </a:p>
          <a:p>
            <a:r>
              <a:rPr lang="cs-CZ" sz="2600" dirty="0" smtClean="0"/>
              <a:t>Se sociokulturním znevýhodněním</a:t>
            </a:r>
          </a:p>
          <a:p>
            <a:r>
              <a:rPr lang="cs-CZ" sz="2600" dirty="0" smtClean="0"/>
              <a:t>Podpůrná opatření - na základě </a:t>
            </a:r>
            <a:r>
              <a:rPr lang="cs-CZ" sz="2600" dirty="0" err="1" smtClean="0"/>
              <a:t>vyš.v</a:t>
            </a:r>
            <a:r>
              <a:rPr lang="cs-CZ" sz="2600" dirty="0" smtClean="0"/>
              <a:t> PPP nebo SPC</a:t>
            </a:r>
          </a:p>
          <a:p>
            <a:pPr>
              <a:buFont typeface="Arial" charset="0"/>
              <a:buNone/>
            </a:pPr>
            <a:endParaRPr lang="cs-CZ" sz="2600" dirty="0" smtClean="0"/>
          </a:p>
          <a:p>
            <a:endParaRPr lang="cs-CZ" sz="2600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639350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r>
              <a:rPr lang="cs-CZ" smtClean="0"/>
              <a:t>Terminologické otázky</a:t>
            </a:r>
          </a:p>
        </p:txBody>
      </p:sp>
      <p:sp>
        <p:nvSpPr>
          <p:cNvPr id="2253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600" dirty="0" smtClean="0"/>
              <a:t>Děti a mládež se </a:t>
            </a:r>
            <a:r>
              <a:rPr lang="cs-CZ" sz="2600" dirty="0" err="1" smtClean="0"/>
              <a:t>zdrav.postižením</a:t>
            </a:r>
            <a:r>
              <a:rPr lang="cs-CZ" sz="2600" dirty="0" smtClean="0"/>
              <a:t> (odvětví speciální pedagogiky</a:t>
            </a:r>
            <a:r>
              <a:rPr lang="cs-CZ" sz="2600" dirty="0" smtClean="0"/>
              <a:t>,…) – </a:t>
            </a:r>
            <a:r>
              <a:rPr lang="cs-CZ" sz="2600" dirty="0" err="1" smtClean="0"/>
              <a:t>psychopedie</a:t>
            </a:r>
            <a:r>
              <a:rPr lang="cs-CZ" sz="2600" dirty="0" smtClean="0"/>
              <a:t>, </a:t>
            </a:r>
            <a:r>
              <a:rPr lang="cs-CZ" sz="2600" dirty="0" err="1" smtClean="0"/>
              <a:t>somatopedie</a:t>
            </a:r>
            <a:r>
              <a:rPr lang="cs-CZ" sz="2600" dirty="0" smtClean="0"/>
              <a:t>, </a:t>
            </a:r>
            <a:r>
              <a:rPr lang="cs-CZ" sz="2600" dirty="0" err="1" smtClean="0"/>
              <a:t>surdopedie</a:t>
            </a:r>
            <a:r>
              <a:rPr lang="cs-CZ" sz="2600" dirty="0" smtClean="0"/>
              <a:t>, </a:t>
            </a:r>
            <a:r>
              <a:rPr lang="cs-CZ" sz="2600" dirty="0" err="1" smtClean="0"/>
              <a:t>tyflopedie</a:t>
            </a:r>
            <a:r>
              <a:rPr lang="cs-CZ" sz="2600" dirty="0" smtClean="0"/>
              <a:t>, </a:t>
            </a:r>
            <a:r>
              <a:rPr lang="cs-CZ" sz="2600" dirty="0" err="1" smtClean="0"/>
              <a:t>etopedie</a:t>
            </a:r>
            <a:endParaRPr lang="cs-CZ" sz="2600" dirty="0" smtClean="0"/>
          </a:p>
          <a:p>
            <a:endParaRPr lang="cs-CZ" sz="2600" dirty="0" smtClean="0"/>
          </a:p>
          <a:p>
            <a:r>
              <a:rPr lang="cs-CZ" sz="2600" dirty="0" smtClean="0"/>
              <a:t>Pojmy postižení, nemoc, handicap (člověk s postižením nemusí být handicapovaný, většinou není nemocný)</a:t>
            </a:r>
          </a:p>
          <a:p>
            <a:endParaRPr lang="cs-CZ" sz="2600" dirty="0" smtClean="0"/>
          </a:p>
          <a:p>
            <a:r>
              <a:rPr lang="cs-CZ" sz="2600" dirty="0" err="1" smtClean="0"/>
              <a:t>Deinstitucionalizace</a:t>
            </a:r>
            <a:r>
              <a:rPr lang="cs-CZ" sz="2600" dirty="0" smtClean="0"/>
              <a:t> (normalizace, humanizace, transformace) – tendence rozvíjet komunitní služby</a:t>
            </a:r>
          </a:p>
        </p:txBody>
      </p:sp>
    </p:spTree>
    <p:extLst>
      <p:ext uri="{BB962C8B-B14F-4D97-AF65-F5344CB8AC3E}">
        <p14:creationId xmlns:p14="http://schemas.microsoft.com/office/powerpoint/2010/main" val="2216568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smtClean="0"/>
              <a:t>Tři faktory důležité pro úspěšnost školské integrace</a:t>
            </a:r>
          </a:p>
        </p:txBody>
      </p:sp>
      <p:sp>
        <p:nvSpPr>
          <p:cNvPr id="2355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Vzdělávání a odborná podpora učitelů</a:t>
            </a:r>
          </a:p>
          <a:p>
            <a:r>
              <a:rPr lang="cs-CZ" sz="2800" dirty="0" smtClean="0"/>
              <a:t>Finanční zajištění</a:t>
            </a:r>
          </a:p>
          <a:p>
            <a:r>
              <a:rPr lang="cs-CZ" sz="2800" dirty="0" smtClean="0"/>
              <a:t>Přesvědčení učitelů</a:t>
            </a:r>
          </a:p>
          <a:p>
            <a:endParaRPr lang="cs-CZ" sz="2800" dirty="0" smtClean="0"/>
          </a:p>
          <a:p>
            <a:r>
              <a:rPr lang="cs-CZ" sz="2800" dirty="0" smtClean="0"/>
              <a:t>Úskalí školské integrace</a:t>
            </a:r>
          </a:p>
          <a:p>
            <a:r>
              <a:rPr lang="cs-CZ" sz="2800" dirty="0" smtClean="0"/>
              <a:t>…</a:t>
            </a:r>
          </a:p>
          <a:p>
            <a:r>
              <a:rPr lang="cs-CZ" sz="2800" dirty="0" smtClean="0"/>
              <a:t>…</a:t>
            </a:r>
          </a:p>
          <a:p>
            <a:r>
              <a:rPr lang="cs-CZ" sz="28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81356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7180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568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619934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197</Words>
  <Application>Microsoft Office PowerPoint</Application>
  <PresentationFormat>Předvádění na obrazovce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11. Otázky školské integrace, žáci se speciálními vzdělávacími potřebami</vt:lpstr>
      <vt:lpstr>Otázky školské integrace</vt:lpstr>
      <vt:lpstr>Pojmy školské integrace</vt:lpstr>
      <vt:lpstr>Žáci se speciálními vzdělávacími potřebami</vt:lpstr>
      <vt:lpstr>Terminologické otázky</vt:lpstr>
      <vt:lpstr>Tři faktory důležité pro úspěšnost školské integrace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ATC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Otázky školské integrace, žáci se speciálními vzdělávacími potřebami</dc:title>
  <dc:creator>Uzivatel</dc:creator>
  <cp:lastModifiedBy>Uzivatel</cp:lastModifiedBy>
  <cp:revision>2</cp:revision>
  <dcterms:created xsi:type="dcterms:W3CDTF">2013-01-02T10:56:15Z</dcterms:created>
  <dcterms:modified xsi:type="dcterms:W3CDTF">2013-01-02T11:16:06Z</dcterms:modified>
</cp:coreProperties>
</file>