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6" r:id="rId10"/>
    <p:sldId id="263" r:id="rId11"/>
    <p:sldId id="264" r:id="rId12"/>
    <p:sldId id="268" r:id="rId13"/>
    <p:sldId id="265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" y="-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1375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4278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115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4895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567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345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3049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5739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9287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9148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868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2406E-7E88-49B8-B1B2-0BE16151E122}" type="datetimeFigureOut">
              <a:rPr lang="cs-CZ" smtClean="0"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DF02-4C66-4163-8B99-641D6DF63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1432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10. </a:t>
            </a:r>
            <a:r>
              <a:rPr lang="cs-CZ" dirty="0" smtClean="0"/>
              <a:t>Vztahy ve škole, násilí ve škole, </a:t>
            </a:r>
            <a:r>
              <a:rPr lang="cs-CZ" smtClean="0"/>
              <a:t>role </a:t>
            </a:r>
            <a:r>
              <a:rPr lang="cs-CZ" smtClean="0"/>
              <a:t>učitele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134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 způsoby řešení šikany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smtClean="0"/>
              <a:t>1. represe, potrestání</a:t>
            </a:r>
          </a:p>
          <a:p>
            <a:r>
              <a:rPr lang="cs-CZ" dirty="0" smtClean="0"/>
              <a:t>Snaha o zastavení rozvoje šikany – cílem je ovlivnění jednotlivců nebo skupiny, aby šikana nemohla pokračovat – neřeší se příčiny chování, dopady na oběť, neléčí se skupina…</a:t>
            </a:r>
          </a:p>
          <a:p>
            <a:pPr marL="0" indent="0">
              <a:buNone/>
            </a:pPr>
            <a:r>
              <a:rPr lang="cs-CZ" dirty="0" smtClean="0"/>
              <a:t>2. usmíření, léčení</a:t>
            </a:r>
          </a:p>
          <a:p>
            <a:r>
              <a:rPr lang="cs-CZ" dirty="0" smtClean="0"/>
              <a:t>Cílem je zlepšit chování mezi aktéry, „rozmrazení agrese“, péče se věnuje celé skupině, ale také oběti a agresorovi – cílem je porozumění všech, co se stalo, proč to není dobré, získání přesvědčení, že to nechci opakovat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5343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Řešení šikany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Odhad závažnosti – stupně vývoje š. - v 1. a 2.stádiu může řešit učitel (s podporou), další stupně  - pozvat někoho PPP, SVP – žádat zprávu</a:t>
            </a:r>
          </a:p>
          <a:p>
            <a:r>
              <a:rPr lang="cs-CZ" dirty="0" smtClean="0"/>
              <a:t>POZOR – nedělat konfrontaci </a:t>
            </a:r>
          </a:p>
          <a:p>
            <a:r>
              <a:rPr lang="cs-CZ" dirty="0" smtClean="0"/>
              <a:t>Ochrana oběti – rozhovor s obětí</a:t>
            </a:r>
          </a:p>
          <a:p>
            <a:r>
              <a:rPr lang="cs-CZ" dirty="0" smtClean="0"/>
              <a:t>Rozhovory s informátory (sympatizanti oběti)</a:t>
            </a:r>
          </a:p>
          <a:p>
            <a:r>
              <a:rPr lang="cs-CZ" dirty="0" smtClean="0"/>
              <a:t>Rozhovory s agresory - zvlášť</a:t>
            </a:r>
          </a:p>
          <a:p>
            <a:r>
              <a:rPr lang="cs-CZ" dirty="0" smtClean="0"/>
              <a:t>Rozhovory s rodiči oběti a agresorů (nepomíchat)</a:t>
            </a:r>
          </a:p>
          <a:p>
            <a:r>
              <a:rPr lang="cs-CZ" dirty="0" smtClean="0"/>
              <a:t>Práce se třídou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2398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Dopady šikany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 oběť</a:t>
            </a:r>
          </a:p>
          <a:p>
            <a:pPr marL="457200" lvl="1" indent="0">
              <a:buNone/>
            </a:pPr>
            <a:endParaRPr lang="cs-CZ" dirty="0" smtClean="0"/>
          </a:p>
          <a:p>
            <a:r>
              <a:rPr lang="cs-CZ" dirty="0" smtClean="0"/>
              <a:t>Na agresora</a:t>
            </a:r>
          </a:p>
          <a:p>
            <a:endParaRPr lang="cs-CZ" dirty="0" smtClean="0"/>
          </a:p>
          <a:p>
            <a:r>
              <a:rPr lang="cs-CZ" dirty="0" smtClean="0"/>
              <a:t>Na třídu</a:t>
            </a:r>
          </a:p>
          <a:p>
            <a:endParaRPr lang="cs-CZ" dirty="0"/>
          </a:p>
          <a:p>
            <a:r>
              <a:rPr lang="cs-CZ" smtClean="0"/>
              <a:t>Na školu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3831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dirty="0" smtClean="0"/>
              <a:t>Kde hledat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Metodické doporučení k primární prevenci rizikového chování MŠMT 2010 – s.44</a:t>
            </a:r>
          </a:p>
          <a:p>
            <a:pPr marL="0" indent="0">
              <a:buNone/>
            </a:pPr>
            <a:r>
              <a:rPr lang="cs-CZ" dirty="0" smtClean="0"/>
              <a:t>Knihy Michala Koláře: Skrytý svět šikanování ve školách (1997), Bolest šikanování (2019), Nová cesta k léčbě šikany (2011)</a:t>
            </a:r>
          </a:p>
          <a:p>
            <a:pPr marL="0" indent="0">
              <a:buNone/>
            </a:pPr>
            <a:r>
              <a:rPr lang="cs-CZ" dirty="0" smtClean="0"/>
              <a:t>Další autoři:</a:t>
            </a:r>
          </a:p>
          <a:p>
            <a:pPr marL="400050" lvl="1" indent="0">
              <a:buNone/>
            </a:pPr>
            <a:r>
              <a:rPr lang="cs-CZ" dirty="0" smtClean="0"/>
              <a:t>Pavel Říčan</a:t>
            </a:r>
          </a:p>
          <a:p>
            <a:pPr marL="400050" lvl="1" indent="0">
              <a:buNone/>
            </a:pPr>
            <a:r>
              <a:rPr lang="cs-CZ" dirty="0" smtClean="0"/>
              <a:t>Stanislav Bendl</a:t>
            </a:r>
          </a:p>
          <a:p>
            <a:pPr marL="400050" lvl="1" indent="0">
              <a:buNone/>
            </a:pPr>
            <a:r>
              <a:rPr lang="cs-CZ" dirty="0" smtClean="0"/>
              <a:t>Pavel Letý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3675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Názory v médiích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Škola je nebezpečné místo</a:t>
            </a:r>
          </a:p>
          <a:p>
            <a:r>
              <a:rPr lang="cs-CZ" sz="2800" dirty="0" smtClean="0"/>
              <a:t>Žáci jsou stále „horší“</a:t>
            </a:r>
          </a:p>
          <a:p>
            <a:r>
              <a:rPr lang="cs-CZ" sz="2800" dirty="0" smtClean="0"/>
              <a:t>Ohrožení učitelů ze strany žáků </a:t>
            </a:r>
          </a:p>
          <a:p>
            <a:r>
              <a:rPr lang="cs-CZ" sz="2800" dirty="0" smtClean="0"/>
              <a:t>Šikana je „skoro všude“</a:t>
            </a:r>
          </a:p>
          <a:p>
            <a:r>
              <a:rPr lang="cs-CZ" sz="2800" dirty="0" err="1" smtClean="0"/>
              <a:t>Mobbing</a:t>
            </a:r>
            <a:r>
              <a:rPr lang="cs-CZ" sz="2800" dirty="0" smtClean="0"/>
              <a:t> ve školách</a:t>
            </a:r>
          </a:p>
          <a:p>
            <a:pPr marL="0" indent="0">
              <a:buNone/>
            </a:pPr>
            <a:r>
              <a:rPr lang="cs-CZ" sz="2800" dirty="0" err="1" smtClean="0"/>
              <a:t>St.Štech</a:t>
            </a:r>
            <a:r>
              <a:rPr lang="cs-CZ" sz="2800" dirty="0" smtClean="0"/>
              <a:t>: jde o problém terminologický (agrese není sama o sobě dobrá ani špatná) a metodologický (některé výzkumy šikany jsou metodologicky sporné)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718555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Druhy násilí ve škole (podle </a:t>
            </a:r>
            <a:r>
              <a:rPr lang="cs-CZ" dirty="0" err="1" smtClean="0"/>
              <a:t>St.Štecha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1. ve škole musí být řád, kterému se musí všichni podřídit – tradiční škola je vystavěna na principu autority učitele, žák může být tlačen, </a:t>
            </a:r>
            <a:r>
              <a:rPr lang="cs-CZ" sz="2400" dirty="0" err="1" smtClean="0"/>
              <a:t>nucden</a:t>
            </a:r>
            <a:r>
              <a:rPr lang="cs-CZ" sz="2400" dirty="0" smtClean="0"/>
              <a:t>, manipulován – „ve svém vlastním zájmu“</a:t>
            </a:r>
          </a:p>
          <a:p>
            <a:r>
              <a:rPr lang="cs-CZ" sz="2400" dirty="0" smtClean="0"/>
              <a:t>2. Násilí vstupuje do školy z vnějšího světa – škola je jeho odrazem</a:t>
            </a:r>
          </a:p>
          <a:p>
            <a:r>
              <a:rPr lang="cs-CZ" sz="2400" dirty="0" smtClean="0"/>
              <a:t>3. škola se prezentuje jako místo rovných šancí – v praxi se to ale často takto neděje – v důsledku nesplněných očekávání vznikají u některých žáků pocity deziluze, zklamání, křivdy, které mohou vést k agresivním projevům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879448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Šikanování na školách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Před rokem 89 málo pozornosti věnováno šikaně</a:t>
            </a:r>
          </a:p>
          <a:p>
            <a:r>
              <a:rPr lang="cs-CZ" dirty="0" smtClean="0"/>
              <a:t>1985 – první informace</a:t>
            </a:r>
          </a:p>
          <a:p>
            <a:r>
              <a:rPr lang="cs-CZ" dirty="0" smtClean="0"/>
              <a:t>1995 Pavel Říčan o násilí a agresivitě mezi dětmi</a:t>
            </a:r>
          </a:p>
          <a:p>
            <a:r>
              <a:rPr lang="cs-CZ" dirty="0" smtClean="0"/>
              <a:t>2000 – MŠMT se zaměřuje na tento problém, vydává metodický pokyn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23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Definice šikany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dirty="0" smtClean="0"/>
              <a:t>Jeden nebo více žáků úmyslně, většinou opakovaně týrá a zotročuje spolužáka či spolužáky a používá k tomu agresi a manipulaci.</a:t>
            </a:r>
          </a:p>
          <a:p>
            <a:pPr marL="0" indent="0">
              <a:buNone/>
            </a:pPr>
            <a:r>
              <a:rPr lang="cs-CZ" dirty="0" smtClean="0"/>
              <a:t>Dělení projevů šikanování:</a:t>
            </a:r>
          </a:p>
          <a:p>
            <a:r>
              <a:rPr lang="cs-CZ" dirty="0" smtClean="0"/>
              <a:t>Přímé či nepřímé</a:t>
            </a:r>
          </a:p>
          <a:p>
            <a:r>
              <a:rPr lang="cs-CZ" dirty="0" smtClean="0"/>
              <a:t>Fyzické či verbální</a:t>
            </a:r>
          </a:p>
          <a:p>
            <a:r>
              <a:rPr lang="cs-CZ" dirty="0" smtClean="0"/>
              <a:t>Aktivní či pasivní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Např. fackování oběti, ničení věcí, zabránění přístupu na WC, zesměšňování, pomluvy, neodpovídání na pozdrav…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960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 smtClean="0"/>
              <a:t>Podle Michala Koláře má šikana více rozměrů</a:t>
            </a:r>
            <a:br>
              <a:rPr lang="cs-CZ" sz="3200" dirty="0" smtClean="0"/>
            </a:b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cs-CZ" dirty="0" smtClean="0"/>
              <a:t>Šikanování jako nemocné chování – znakovost šikany: nepoměr sil, samoúčelnost, opakování</a:t>
            </a:r>
          </a:p>
          <a:p>
            <a:r>
              <a:rPr lang="cs-CZ" dirty="0" err="1" smtClean="0"/>
              <a:t>Š.jako</a:t>
            </a:r>
            <a:r>
              <a:rPr lang="cs-CZ" dirty="0" smtClean="0"/>
              <a:t> závislost – pohledu zvenčí je nepřístupný – jde o prožívání vztahu u oběti a agresora – pilulka proti strachu</a:t>
            </a:r>
          </a:p>
          <a:p>
            <a:r>
              <a:rPr lang="cs-CZ" dirty="0" err="1" smtClean="0"/>
              <a:t>Š.jako</a:t>
            </a:r>
            <a:r>
              <a:rPr lang="cs-CZ" dirty="0" smtClean="0"/>
              <a:t> porucha vztahů ve skupině – onemocnění celé skupiny, </a:t>
            </a:r>
            <a:r>
              <a:rPr lang="cs-CZ" dirty="0" err="1" smtClean="0"/>
              <a:t>š.jako</a:t>
            </a:r>
            <a:r>
              <a:rPr lang="cs-CZ" dirty="0" smtClean="0"/>
              <a:t> virus, který se šíří v celé skupině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4761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Fáze vývoje šikany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1.ostrakismus – ve třídě tlak na výkon, porovnávání, někteří se vymykají, vždycky je někdo „na chvostě“, potenciální oběť je kdokoliv, kdo něco „neustojí“, také podle učitelů jsou žáci oblíbení a neoblíbení, mohou zavdat příčinu („ta </a:t>
            </a:r>
            <a:r>
              <a:rPr lang="cs-CZ" dirty="0" err="1" smtClean="0"/>
              <a:t>socka</a:t>
            </a:r>
            <a:r>
              <a:rPr lang="cs-CZ" dirty="0" smtClean="0"/>
              <a:t> tady dnes zase není?“) – přezdívky, škádlení, rozhodující jsou pocity „oběti“</a:t>
            </a:r>
          </a:p>
          <a:p>
            <a:r>
              <a:rPr lang="cs-CZ" dirty="0" smtClean="0"/>
              <a:t>2. Přitvrzování manipulace, výskyt fyzické agrese – třída potřebuje ventil k odreagování napětí, terč pro dělání si legrace – důležitá role učitele – měl by podpořit zdravé jádro – pokud se situace nepojmenuje a neřeší, šikana se stupňuje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7628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3. Rozhodující stádium – k agresorům se přidávají někteří, kdo dříve jen přihlíželi, vzniká „parazitní novotvar“ – padají morální zábrany, zdravé jádro má stále menší šanci</a:t>
            </a:r>
          </a:p>
          <a:p>
            <a:r>
              <a:rPr lang="cs-CZ" dirty="0" smtClean="0"/>
              <a:t>4. Normy agresorů se stávají normami celé třídy – přihlížeči jsou někdy krutější než původní agresoři, ty už ani nejde odlišit, oběť je </a:t>
            </a:r>
            <a:r>
              <a:rPr lang="cs-CZ" dirty="0" err="1" smtClean="0"/>
              <a:t>ůsmířená</a:t>
            </a:r>
            <a:r>
              <a:rPr lang="cs-CZ" dirty="0" smtClean="0"/>
              <a:t>“ se situací, bojí se, že odhalením se vše ještě zhorší, hraje jejich hru</a:t>
            </a:r>
          </a:p>
          <a:p>
            <a:r>
              <a:rPr lang="cs-CZ" dirty="0" smtClean="0"/>
              <a:t>5. Totalita – dokonalá šikana (otroci a otrokáři, dříve bažanti a mazáci…) – ve škole se vyskytuje méně často, spíše v zařízeních, kde jsou lidé stále spolu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2728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Typy agresorů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Drsňák</a:t>
            </a:r>
          </a:p>
          <a:p>
            <a:endParaRPr lang="cs-CZ" dirty="0"/>
          </a:p>
          <a:p>
            <a:r>
              <a:rPr lang="cs-CZ" dirty="0" smtClean="0"/>
              <a:t>Slušňák</a:t>
            </a:r>
          </a:p>
          <a:p>
            <a:endParaRPr lang="cs-CZ" dirty="0"/>
          </a:p>
          <a:p>
            <a:r>
              <a:rPr lang="cs-CZ" dirty="0" smtClean="0"/>
              <a:t>Srandista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669494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753</Words>
  <Application>Microsoft Office PowerPoint</Application>
  <PresentationFormat>Předvádění na obrazovce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systému Office</vt:lpstr>
      <vt:lpstr>10. Vztahy ve škole, násilí ve škole, role učitele</vt:lpstr>
      <vt:lpstr>Názory v médiích</vt:lpstr>
      <vt:lpstr>Druhy násilí ve škole (podle St.Štecha)</vt:lpstr>
      <vt:lpstr>Šikanování na školách</vt:lpstr>
      <vt:lpstr>Definice šikany</vt:lpstr>
      <vt:lpstr>Podle Michala Koláře má šikana více rozměrů </vt:lpstr>
      <vt:lpstr>Fáze vývoje šikany</vt:lpstr>
      <vt:lpstr>Prezentace aplikace PowerPoint</vt:lpstr>
      <vt:lpstr>Typy agresorů</vt:lpstr>
      <vt:lpstr>2 způsoby řešení šikany</vt:lpstr>
      <vt:lpstr>Řešení šikany </vt:lpstr>
      <vt:lpstr>Dopady šikany</vt:lpstr>
      <vt:lpstr>Kde hledat informace</vt:lpstr>
    </vt:vector>
  </TitlesOfParts>
  <Company>ATC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Násilí ve škole</dc:title>
  <dc:creator>Uzivatel</dc:creator>
  <cp:lastModifiedBy>Uzivatel</cp:lastModifiedBy>
  <cp:revision>16</cp:revision>
  <dcterms:created xsi:type="dcterms:W3CDTF">2012-11-19T06:53:14Z</dcterms:created>
  <dcterms:modified xsi:type="dcterms:W3CDTF">2013-01-02T10:44:32Z</dcterms:modified>
</cp:coreProperties>
</file>