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133"/>
  </p:notesMasterIdLst>
  <p:sldIdLst>
    <p:sldId id="256" r:id="rId7"/>
    <p:sldId id="257" r:id="rId8"/>
    <p:sldId id="258" r:id="rId9"/>
    <p:sldId id="259" r:id="rId10"/>
    <p:sldId id="260" r:id="rId11"/>
    <p:sldId id="261" r:id="rId12"/>
    <p:sldId id="262" r:id="rId13"/>
    <p:sldId id="264" r:id="rId14"/>
    <p:sldId id="265" r:id="rId15"/>
    <p:sldId id="266" r:id="rId16"/>
    <p:sldId id="267" r:id="rId17"/>
    <p:sldId id="268" r:id="rId18"/>
    <p:sldId id="263" r:id="rId19"/>
    <p:sldId id="275" r:id="rId20"/>
    <p:sldId id="269" r:id="rId21"/>
    <p:sldId id="270" r:id="rId22"/>
    <p:sldId id="271" r:id="rId23"/>
    <p:sldId id="272" r:id="rId24"/>
    <p:sldId id="273" r:id="rId25"/>
    <p:sldId id="282" r:id="rId26"/>
    <p:sldId id="276" r:id="rId27"/>
    <p:sldId id="278" r:id="rId28"/>
    <p:sldId id="279" r:id="rId29"/>
    <p:sldId id="280" r:id="rId30"/>
    <p:sldId id="283" r:id="rId31"/>
    <p:sldId id="284" r:id="rId32"/>
    <p:sldId id="285" r:id="rId33"/>
    <p:sldId id="286" r:id="rId34"/>
    <p:sldId id="287" r:id="rId35"/>
    <p:sldId id="288" r:id="rId36"/>
    <p:sldId id="289" r:id="rId37"/>
    <p:sldId id="290" r:id="rId38"/>
    <p:sldId id="291" r:id="rId39"/>
    <p:sldId id="292" r:id="rId40"/>
    <p:sldId id="293" r:id="rId41"/>
    <p:sldId id="441" r:id="rId42"/>
    <p:sldId id="442" r:id="rId43"/>
    <p:sldId id="443" r:id="rId44"/>
    <p:sldId id="444" r:id="rId45"/>
    <p:sldId id="446"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23" r:id="rId64"/>
    <p:sldId id="324" r:id="rId65"/>
    <p:sldId id="325" r:id="rId66"/>
    <p:sldId id="326" r:id="rId67"/>
    <p:sldId id="328" r:id="rId68"/>
    <p:sldId id="329" r:id="rId69"/>
    <p:sldId id="330" r:id="rId70"/>
    <p:sldId id="311" r:id="rId71"/>
    <p:sldId id="312" r:id="rId72"/>
    <p:sldId id="313" r:id="rId73"/>
    <p:sldId id="314" r:id="rId74"/>
    <p:sldId id="315" r:id="rId75"/>
    <p:sldId id="342" r:id="rId76"/>
    <p:sldId id="343" r:id="rId77"/>
    <p:sldId id="344" r:id="rId78"/>
    <p:sldId id="345" r:id="rId79"/>
    <p:sldId id="382" r:id="rId80"/>
    <p:sldId id="346" r:id="rId81"/>
    <p:sldId id="347" r:id="rId82"/>
    <p:sldId id="384" r:id="rId83"/>
    <p:sldId id="383" r:id="rId84"/>
    <p:sldId id="348" r:id="rId85"/>
    <p:sldId id="349" r:id="rId86"/>
    <p:sldId id="350" r:id="rId87"/>
    <p:sldId id="351" r:id="rId88"/>
    <p:sldId id="352" r:id="rId89"/>
    <p:sldId id="368" r:id="rId90"/>
    <p:sldId id="369" r:id="rId91"/>
    <p:sldId id="370" r:id="rId92"/>
    <p:sldId id="371" r:id="rId93"/>
    <p:sldId id="372" r:id="rId94"/>
    <p:sldId id="373" r:id="rId95"/>
    <p:sldId id="374" r:id="rId96"/>
    <p:sldId id="375" r:id="rId97"/>
    <p:sldId id="376" r:id="rId98"/>
    <p:sldId id="377" r:id="rId99"/>
    <p:sldId id="378" r:id="rId100"/>
    <p:sldId id="379" r:id="rId101"/>
    <p:sldId id="380" r:id="rId102"/>
    <p:sldId id="381" r:id="rId103"/>
    <p:sldId id="385" r:id="rId104"/>
    <p:sldId id="392" r:id="rId105"/>
    <p:sldId id="393" r:id="rId106"/>
    <p:sldId id="395" r:id="rId107"/>
    <p:sldId id="394" r:id="rId108"/>
    <p:sldId id="396" r:id="rId109"/>
    <p:sldId id="406" r:id="rId110"/>
    <p:sldId id="407" r:id="rId111"/>
    <p:sldId id="408" r:id="rId112"/>
    <p:sldId id="409" r:id="rId113"/>
    <p:sldId id="410" r:id="rId114"/>
    <p:sldId id="411" r:id="rId115"/>
    <p:sldId id="412" r:id="rId116"/>
    <p:sldId id="413" r:id="rId117"/>
    <p:sldId id="414" r:id="rId118"/>
    <p:sldId id="415" r:id="rId119"/>
    <p:sldId id="423" r:id="rId120"/>
    <p:sldId id="417" r:id="rId121"/>
    <p:sldId id="424" r:id="rId122"/>
    <p:sldId id="425" r:id="rId123"/>
    <p:sldId id="426" r:id="rId124"/>
    <p:sldId id="427" r:id="rId125"/>
    <p:sldId id="428" r:id="rId126"/>
    <p:sldId id="431" r:id="rId127"/>
    <p:sldId id="432" r:id="rId128"/>
    <p:sldId id="433" r:id="rId129"/>
    <p:sldId id="434" r:id="rId130"/>
    <p:sldId id="435" r:id="rId131"/>
    <p:sldId id="436" r:id="rId13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 y="-7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notesMaster" Target="notesMasters/notesMaster1.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28" Type="http://schemas.openxmlformats.org/officeDocument/2006/relationships/slide" Target="slides/slide122.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slide" Target="slides/slide89.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13" Type="http://schemas.openxmlformats.org/officeDocument/2006/relationships/slide" Target="slides/slide107.xml"/><Relationship Id="rId118" Type="http://schemas.openxmlformats.org/officeDocument/2006/relationships/slide" Target="slides/slide112.xml"/><Relationship Id="rId126" Type="http://schemas.openxmlformats.org/officeDocument/2006/relationships/slide" Target="slides/slide120.xml"/><Relationship Id="rId134"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slide" Target="slides/slide97.xml"/><Relationship Id="rId108" Type="http://schemas.openxmlformats.org/officeDocument/2006/relationships/slide" Target="slides/slide102.xml"/><Relationship Id="rId116" Type="http://schemas.openxmlformats.org/officeDocument/2006/relationships/slide" Target="slides/slide110.xml"/><Relationship Id="rId124" Type="http://schemas.openxmlformats.org/officeDocument/2006/relationships/slide" Target="slides/slide118.xml"/><Relationship Id="rId129" Type="http://schemas.openxmlformats.org/officeDocument/2006/relationships/slide" Target="slides/slide123.xml"/><Relationship Id="rId137"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11" Type="http://schemas.openxmlformats.org/officeDocument/2006/relationships/slide" Target="slides/slide105.xml"/><Relationship Id="rId132" Type="http://schemas.openxmlformats.org/officeDocument/2006/relationships/slide" Target="slides/slide12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slide" Target="slides/slide100.xml"/><Relationship Id="rId114" Type="http://schemas.openxmlformats.org/officeDocument/2006/relationships/slide" Target="slides/slide108.xml"/><Relationship Id="rId119" Type="http://schemas.openxmlformats.org/officeDocument/2006/relationships/slide" Target="slides/slide113.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30" Type="http://schemas.openxmlformats.org/officeDocument/2006/relationships/slide" Target="slides/slide124.xml"/><Relationship Id="rId13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theme" Target="theme/theme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892080-F670-4F06-8434-D5C4BA8EB25F}" type="datetimeFigureOut">
              <a:rPr lang="cs-CZ" smtClean="0"/>
              <a:t>2.1.2013</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A522B7-B5D0-4074-BD3A-07A4FECCC53A}" type="slidenum">
              <a:rPr lang="cs-CZ" smtClean="0"/>
              <a:t>‹#›</a:t>
            </a:fld>
            <a:endParaRPr lang="cs-CZ"/>
          </a:p>
        </p:txBody>
      </p:sp>
    </p:spTree>
    <p:extLst>
      <p:ext uri="{BB962C8B-B14F-4D97-AF65-F5344CB8AC3E}">
        <p14:creationId xmlns:p14="http://schemas.microsoft.com/office/powerpoint/2010/main" val="1055090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r>
              <a:rPr lang="cs-CZ" b="1" i="1" smtClean="0"/>
              <a:t>Vzorové schéma je nějaký předmět, akce, postup, vztah, nebo systém, který náš mozek rozpozná podle záchytných bodů, které jsou stálé a navzájem soudržné.</a:t>
            </a:r>
            <a:r>
              <a:rPr lang="cs-CZ" smtClean="0"/>
              <a:t> Kromě vzorových schémat, která máme daná evolučním vývojem, se musíme učit rozpoznávat vzorová schémata všeho, s čím přicházíme do styku. Přitom jsou důležité naše minulé zkušenosti, znalosti a způsoby zpracovávání vstupních informací. Právě na nich závisí, co bude jednotlivý žák vnímat jako vzorové schéma.</a:t>
            </a:r>
          </a:p>
          <a:p>
            <a:pPr eaLnBrk="1" hangingPunct="1">
              <a:spcBef>
                <a:spcPct val="0"/>
              </a:spcBef>
            </a:pPr>
            <a:endParaRPr lang="cs-CZ" smtClean="0"/>
          </a:p>
        </p:txBody>
      </p:sp>
      <p:sp>
        <p:nvSpPr>
          <p:cNvPr id="13722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EDA6DF9-FC4D-4E03-BCE1-227337A800D7}" type="slidenum">
              <a:rPr lang="cs-CZ" smtClean="0"/>
              <a:pPr eaLnBrk="1" hangingPunct="1"/>
              <a:t>105</a:t>
            </a:fld>
            <a:endParaRPr lang="cs-CZ"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smtClean="0"/>
          </a:p>
        </p:txBody>
      </p:sp>
      <p:sp>
        <p:nvSpPr>
          <p:cNvPr id="13824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996D03-725A-4A8A-ACC9-3B60666BC5CE}" type="slidenum">
              <a:rPr lang="cs-CZ" smtClean="0"/>
              <a:pPr eaLnBrk="1" hangingPunct="1"/>
              <a:t>106</a:t>
            </a:fld>
            <a:endParaRPr lang="cs-CZ"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smtClean="0"/>
          </a:p>
        </p:txBody>
      </p:sp>
      <p:sp>
        <p:nvSpPr>
          <p:cNvPr id="13926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81C8E98-F8D3-4FA0-BEE1-43A98DB9C1AE}" type="slidenum">
              <a:rPr lang="cs-CZ" smtClean="0"/>
              <a:pPr eaLnBrk="1" hangingPunct="1"/>
              <a:t>107</a:t>
            </a:fld>
            <a:endParaRPr lang="cs-CZ"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cs-CZ" smtClean="0"/>
          </a:p>
        </p:txBody>
      </p:sp>
      <p:sp>
        <p:nvSpPr>
          <p:cNvPr id="14029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D423663-02FC-421C-9DF9-786031A97889}" type="slidenum">
              <a:rPr lang="cs-CZ" smtClean="0"/>
              <a:pPr eaLnBrk="1" hangingPunct="1"/>
              <a:t>108</a:t>
            </a:fld>
            <a:endParaRPr lang="cs-CZ"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50BA20D6-397C-486D-AD5D-0B0E8408A1E9}" type="datetimeFigureOut">
              <a:rPr lang="cs-CZ" smtClean="0"/>
              <a:t>2.1.2013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1808103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0BA20D6-397C-486D-AD5D-0B0E8408A1E9}" type="datetimeFigureOut">
              <a:rPr lang="cs-CZ" smtClean="0"/>
              <a:t>2.1.2013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1105964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0BA20D6-397C-486D-AD5D-0B0E8408A1E9}" type="datetimeFigureOut">
              <a:rPr lang="cs-CZ" smtClean="0"/>
              <a:t>2.1.2013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836775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1DFBFE-698B-4F38-85E4-3B58A76FCA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082507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00595B-21B6-4195-927B-4881386D1AB2}"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09561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E28025-5EFB-4C6C-9C1D-972B12C8982C}"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957334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720DD4-E706-4C6E-99E8-98B096641EF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80545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42DFB09-AB0D-4B7F-B249-257C70351B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4040419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057431-F84A-49D0-A031-799FC287029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570489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929C5B-8771-4A24-8A08-202D6701317D}"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908984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62987-518C-4B00-B775-8903062CFE1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689971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0BA20D6-397C-486D-AD5D-0B0E8408A1E9}" type="datetimeFigureOut">
              <a:rPr lang="cs-CZ" smtClean="0"/>
              <a:t>2.1.2013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11085527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C3E165-4239-4126-825C-C63D9E3EAB98}"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146222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5FD6B-480B-480C-AA92-96CD0AED9B07}"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072983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33C0C-2972-45EC-A26E-FAB7B5E7AD2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563939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1DFBFE-698B-4F38-85E4-3B58A76FCA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7898840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00595B-21B6-4195-927B-4881386D1AB2}"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5482315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E28025-5EFB-4C6C-9C1D-972B12C8982C}"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66174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720DD4-E706-4C6E-99E8-98B096641EF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505071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42DFB09-AB0D-4B7F-B249-257C70351B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7920748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057431-F84A-49D0-A031-799FC287029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34561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929C5B-8771-4A24-8A08-202D6701317D}"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137745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0BA20D6-397C-486D-AD5D-0B0E8408A1E9}" type="datetimeFigureOut">
              <a:rPr lang="cs-CZ" smtClean="0"/>
              <a:t>2.1.2013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34494375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62987-518C-4B00-B775-8903062CFE1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1739651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C3E165-4239-4126-825C-C63D9E3EAB98}"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0737687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5FD6B-480B-480C-AA92-96CD0AED9B07}"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101302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33C0C-2972-45EC-A26E-FAB7B5E7AD2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7539062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1DFBFE-698B-4F38-85E4-3B58A76FCA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5257224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00595B-21B6-4195-927B-4881386D1AB2}"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1147954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E28025-5EFB-4C6C-9C1D-972B12C8982C}"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7757114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720DD4-E706-4C6E-99E8-98B096641EF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3792708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42DFB09-AB0D-4B7F-B249-257C70351B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8803076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057431-F84A-49D0-A031-799FC287029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213897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0BA20D6-397C-486D-AD5D-0B0E8408A1E9}" type="datetimeFigureOut">
              <a:rPr lang="cs-CZ" smtClean="0"/>
              <a:t>2.1.2013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35991252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929C5B-8771-4A24-8A08-202D6701317D}"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7577133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62987-518C-4B00-B775-8903062CFE1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7558606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C3E165-4239-4126-825C-C63D9E3EAB98}"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9315155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5FD6B-480B-480C-AA92-96CD0AED9B07}"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8216011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33C0C-2972-45EC-A26E-FAB7B5E7AD2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8139551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1DFBFE-698B-4F38-85E4-3B58A76FCA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790896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00595B-21B6-4195-927B-4881386D1AB2}"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5653196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E28025-5EFB-4C6C-9C1D-972B12C8982C}"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9484772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720DD4-E706-4C6E-99E8-98B096641EF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68159966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42DFB09-AB0D-4B7F-B249-257C70351B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084567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0BA20D6-397C-486D-AD5D-0B0E8408A1E9}" type="datetimeFigureOut">
              <a:rPr lang="cs-CZ" smtClean="0"/>
              <a:t>2.1.2013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35800593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057431-F84A-49D0-A031-799FC287029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5316634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929C5B-8771-4A24-8A08-202D6701317D}"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832505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62987-518C-4B00-B775-8903062CFE1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9529115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C3E165-4239-4126-825C-C63D9E3EAB98}"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4214101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5FD6B-480B-480C-AA92-96CD0AED9B07}"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7137991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33C0C-2972-45EC-A26E-FAB7B5E7AD2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0419884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1DFBFE-698B-4F38-85E4-3B58A76FCA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1556984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00595B-21B6-4195-927B-4881386D1AB2}"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138657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E28025-5EFB-4C6C-9C1D-972B12C8982C}"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5530507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5720DD4-E706-4C6E-99E8-98B096641EF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39785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50BA20D6-397C-486D-AD5D-0B0E8408A1E9}" type="datetimeFigureOut">
              <a:rPr lang="cs-CZ" smtClean="0"/>
              <a:t>2.1.2013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5509288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42DFB09-AB0D-4B7F-B249-257C70351BB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3043731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A057431-F84A-49D0-A031-799FC287029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00382439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4929C5B-8771-4A24-8A08-202D6701317D}"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04613601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AB62987-518C-4B00-B775-8903062CFE1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25214301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C3E165-4239-4126-825C-C63D9E3EAB98}"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8843724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B5FD6B-480B-480C-AA92-96CD0AED9B07}"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2164926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133C0C-2972-45EC-A26E-FAB7B5E7AD26}"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552018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0BA20D6-397C-486D-AD5D-0B0E8408A1E9}" type="datetimeFigureOut">
              <a:rPr lang="cs-CZ" smtClean="0"/>
              <a:t>2.1.2013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2852465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0BA20D6-397C-486D-AD5D-0B0E8408A1E9}" type="datetimeFigureOut">
              <a:rPr lang="cs-CZ" smtClean="0"/>
              <a:t>2.1.2013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16507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0BA20D6-397C-486D-AD5D-0B0E8408A1E9}" type="datetimeFigureOut">
              <a:rPr lang="cs-CZ" smtClean="0"/>
              <a:t>2.1.2013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F0A1DB9-C79E-49C4-B4E3-C1F4BF323BDF}" type="slidenum">
              <a:rPr lang="cs-CZ" smtClean="0"/>
              <a:t>‹#›</a:t>
            </a:fld>
            <a:endParaRPr lang="cs-CZ"/>
          </a:p>
        </p:txBody>
      </p:sp>
    </p:spTree>
    <p:extLst>
      <p:ext uri="{BB962C8B-B14F-4D97-AF65-F5344CB8AC3E}">
        <p14:creationId xmlns:p14="http://schemas.microsoft.com/office/powerpoint/2010/main" val="1927709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BA20D6-397C-486D-AD5D-0B0E8408A1E9}" type="datetimeFigureOut">
              <a:rPr lang="cs-CZ" smtClean="0"/>
              <a:t>2.1.2013</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A1DB9-C79E-49C4-B4E3-C1F4BF323BDF}" type="slidenum">
              <a:rPr lang="cs-CZ" smtClean="0"/>
              <a:t>‹#›</a:t>
            </a:fld>
            <a:endParaRPr lang="cs-CZ"/>
          </a:p>
        </p:txBody>
      </p:sp>
    </p:spTree>
    <p:extLst>
      <p:ext uri="{BB962C8B-B14F-4D97-AF65-F5344CB8AC3E}">
        <p14:creationId xmlns:p14="http://schemas.microsoft.com/office/powerpoint/2010/main" val="2729489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3D31391E-82B6-4546-AA7D-538766FAE1EE}"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1728105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3D31391E-82B6-4546-AA7D-538766FAE1EE}"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36936473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3D31391E-82B6-4546-AA7D-538766FAE1EE}"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14944571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3D31391E-82B6-4546-AA7D-538766FAE1EE}"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64599579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3D31391E-82B6-4546-AA7D-538766FAE1EE}"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403008836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10"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20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s.wikipedia.org/wiki/Extrovert" TargetMode="External"/><Relationship Id="rId7" Type="http://schemas.openxmlformats.org/officeDocument/2006/relationships/hyperlink" Target="http://cs.wikipedia.org/wiki/Intuice" TargetMode="External"/><Relationship Id="rId2" Type="http://schemas.openxmlformats.org/officeDocument/2006/relationships/hyperlink" Target="http://cs.wikipedia.org/wiki/Introvert" TargetMode="External"/><Relationship Id="rId1" Type="http://schemas.openxmlformats.org/officeDocument/2006/relationships/slideLayout" Target="../slideLayouts/slideLayout2.xml"/><Relationship Id="rId6" Type="http://schemas.openxmlformats.org/officeDocument/2006/relationships/hyperlink" Target="http://cs.wikipedia.org/wiki/Vn%C3%ADm%C3%A1n%C3%AD" TargetMode="External"/><Relationship Id="rId5" Type="http://schemas.openxmlformats.org/officeDocument/2006/relationships/hyperlink" Target="http://cs.wikipedia.org/wiki/Cit" TargetMode="External"/><Relationship Id="rId4" Type="http://schemas.openxmlformats.org/officeDocument/2006/relationships/hyperlink" Target="http://cs.wikipedia.org/wiki/My%C5%A1len%C3%AD"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Charakteristika člověka</a:t>
            </a:r>
            <a:endParaRPr lang="cs-CZ" dirty="0"/>
          </a:p>
        </p:txBody>
      </p:sp>
      <p:sp>
        <p:nvSpPr>
          <p:cNvPr id="3" name="Podnadpis 2"/>
          <p:cNvSpPr>
            <a:spLocks noGrp="1"/>
          </p:cNvSpPr>
          <p:nvPr>
            <p:ph type="subTitle" idx="1"/>
          </p:nvPr>
        </p:nvSpPr>
        <p:spPr>
          <a:xfrm>
            <a:off x="1371600" y="3429000"/>
            <a:ext cx="6400800" cy="2209800"/>
          </a:xfrm>
        </p:spPr>
        <p:txBody>
          <a:bodyPr>
            <a:normAutofit fontScale="70000" lnSpcReduction="20000"/>
          </a:bodyPr>
          <a:lstStyle/>
          <a:p>
            <a:r>
              <a:rPr lang="cs-CZ" dirty="0" smtClean="0"/>
              <a:t>Člověk je bio-psycho-sociální bytost.</a:t>
            </a:r>
          </a:p>
          <a:p>
            <a:endParaRPr lang="cs-CZ" dirty="0" smtClean="0"/>
          </a:p>
          <a:p>
            <a:r>
              <a:rPr lang="cs-CZ" dirty="0" smtClean="0"/>
              <a:t>Někteří autoři přidávají ještě další rozměr, který znamená snahu o „</a:t>
            </a:r>
            <a:r>
              <a:rPr lang="cs-CZ" dirty="0" err="1" smtClean="0"/>
              <a:t>sebepřesah</a:t>
            </a:r>
            <a:r>
              <a:rPr lang="cs-CZ" dirty="0" smtClean="0"/>
              <a:t>“ a hovoří a bytosti </a:t>
            </a:r>
          </a:p>
          <a:p>
            <a:r>
              <a:rPr lang="cs-CZ" dirty="0" smtClean="0"/>
              <a:t>		</a:t>
            </a:r>
            <a:r>
              <a:rPr lang="cs-CZ" dirty="0" smtClean="0">
                <a:solidFill>
                  <a:srgbClr val="FF0000"/>
                </a:solidFill>
              </a:rPr>
              <a:t>	bio-psycho-</a:t>
            </a:r>
            <a:r>
              <a:rPr lang="cs-CZ" dirty="0" err="1" smtClean="0">
                <a:solidFill>
                  <a:srgbClr val="FF0000"/>
                </a:solidFill>
              </a:rPr>
              <a:t>socio</a:t>
            </a:r>
            <a:r>
              <a:rPr lang="cs-CZ" dirty="0" smtClean="0">
                <a:solidFill>
                  <a:srgbClr val="FF0000"/>
                </a:solidFill>
              </a:rPr>
              <a:t>-spirituální.</a:t>
            </a:r>
          </a:p>
          <a:p>
            <a:endParaRPr lang="cs-CZ" dirty="0" smtClean="0"/>
          </a:p>
          <a:p>
            <a:endParaRPr lang="cs-CZ" dirty="0"/>
          </a:p>
        </p:txBody>
      </p:sp>
    </p:spTree>
    <p:extLst>
      <p:ext uri="{BB962C8B-B14F-4D97-AF65-F5344CB8AC3E}">
        <p14:creationId xmlns:p14="http://schemas.microsoft.com/office/powerpoint/2010/main" val="90399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Struktura osobnosti – statický pohled</a:t>
            </a:r>
            <a:endParaRPr lang="cs-CZ" dirty="0"/>
          </a:p>
        </p:txBody>
      </p:sp>
      <p:sp>
        <p:nvSpPr>
          <p:cNvPr id="3" name="Zástupný symbol pro obsah 2"/>
          <p:cNvSpPr>
            <a:spLocks noGrp="1"/>
          </p:cNvSpPr>
          <p:nvPr>
            <p:ph idx="1"/>
          </p:nvPr>
        </p:nvSpPr>
        <p:spPr/>
        <p:txBody>
          <a:bodyPr/>
          <a:lstStyle/>
          <a:p>
            <a:r>
              <a:rPr lang="cs-CZ" dirty="0" smtClean="0"/>
              <a:t>Sebepojetí</a:t>
            </a:r>
          </a:p>
          <a:p>
            <a:r>
              <a:rPr lang="cs-CZ" dirty="0" smtClean="0"/>
              <a:t>Rysy</a:t>
            </a:r>
          </a:p>
          <a:p>
            <a:r>
              <a:rPr lang="cs-CZ" dirty="0" smtClean="0"/>
              <a:t>Schopnosti</a:t>
            </a:r>
          </a:p>
          <a:p>
            <a:r>
              <a:rPr lang="cs-CZ" dirty="0" smtClean="0"/>
              <a:t>Charakter</a:t>
            </a:r>
          </a:p>
          <a:p>
            <a:r>
              <a:rPr lang="cs-CZ" dirty="0" smtClean="0"/>
              <a:t>Temperament</a:t>
            </a:r>
          </a:p>
          <a:p>
            <a:r>
              <a:rPr lang="cs-CZ" dirty="0" smtClean="0"/>
              <a:t>Typologie</a:t>
            </a:r>
          </a:p>
          <a:p>
            <a:endParaRPr lang="cs-CZ" dirty="0"/>
          </a:p>
        </p:txBody>
      </p:sp>
    </p:spTree>
    <p:extLst>
      <p:ext uri="{BB962C8B-B14F-4D97-AF65-F5344CB8AC3E}">
        <p14:creationId xmlns:p14="http://schemas.microsoft.com/office/powerpoint/2010/main" val="284964014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457200" y="274638"/>
            <a:ext cx="8229600" cy="777875"/>
          </a:xfrm>
        </p:spPr>
        <p:txBody>
          <a:bodyPr/>
          <a:lstStyle/>
          <a:p>
            <a:r>
              <a:rPr lang="cs-CZ" dirty="0" smtClean="0"/>
              <a:t/>
            </a:r>
            <a:br>
              <a:rPr lang="cs-CZ" dirty="0" smtClean="0"/>
            </a:br>
            <a:r>
              <a:rPr lang="cs-CZ" dirty="0" smtClean="0"/>
              <a:t>„Závislost </a:t>
            </a:r>
            <a:r>
              <a:rPr lang="cs-CZ" dirty="0"/>
              <a:t>či nezávislost na poli“</a:t>
            </a:r>
            <a:r>
              <a:rPr lang="cs-CZ" dirty="0" smtClean="0"/>
              <a:t/>
            </a:r>
            <a:br>
              <a:rPr lang="cs-CZ" dirty="0" smtClean="0"/>
            </a:br>
            <a:endParaRPr lang="cs-CZ" dirty="0" smtClean="0"/>
          </a:p>
        </p:txBody>
      </p:sp>
      <p:sp>
        <p:nvSpPr>
          <p:cNvPr id="3" name="Zástupný symbol pro obsah 2"/>
          <p:cNvSpPr>
            <a:spLocks noGrp="1"/>
          </p:cNvSpPr>
          <p:nvPr>
            <p:ph idx="1"/>
          </p:nvPr>
        </p:nvSpPr>
        <p:spPr>
          <a:xfrm>
            <a:off x="457200" y="1125538"/>
            <a:ext cx="8229600" cy="5000625"/>
          </a:xfrm>
        </p:spPr>
        <p:txBody>
          <a:bodyPr/>
          <a:lstStyle/>
          <a:p>
            <a:pPr marL="0" indent="0" eaLnBrk="1" hangingPunct="1">
              <a:lnSpc>
                <a:spcPct val="80000"/>
              </a:lnSpc>
              <a:buFontTx/>
              <a:buNone/>
              <a:defRPr/>
            </a:pPr>
            <a:r>
              <a:rPr lang="cs-CZ" sz="2400" dirty="0" smtClean="0"/>
              <a:t>Tento kognitivní styl popsal </a:t>
            </a:r>
            <a:r>
              <a:rPr lang="cs-CZ" sz="2400" dirty="0" err="1" smtClean="0"/>
              <a:t>Witkin</a:t>
            </a:r>
            <a:r>
              <a:rPr lang="cs-CZ" sz="2400" dirty="0" smtClean="0"/>
              <a:t> (in </a:t>
            </a:r>
            <a:r>
              <a:rPr lang="cs-CZ" sz="2400" dirty="0" err="1" smtClean="0"/>
              <a:t>Fontana</a:t>
            </a:r>
            <a:r>
              <a:rPr lang="cs-CZ" sz="2400" dirty="0" smtClean="0"/>
              <a:t>, 1995)</a:t>
            </a:r>
          </a:p>
          <a:p>
            <a:pPr marL="0" indent="0" eaLnBrk="1" hangingPunct="1">
              <a:lnSpc>
                <a:spcPct val="80000"/>
              </a:lnSpc>
              <a:buFontTx/>
              <a:buNone/>
              <a:defRPr/>
            </a:pPr>
            <a:r>
              <a:rPr lang="cs-CZ" sz="2400" dirty="0" smtClean="0"/>
              <a:t>Někteří lidé vnímají své okolí globálně a jednotlivé vjemy a informace chápou v kontextu těch ostatních, čili řekli bychom, že jsou </a:t>
            </a:r>
            <a:r>
              <a:rPr lang="cs-CZ" sz="2400" b="1" dirty="0" smtClean="0"/>
              <a:t>závislí na poli. </a:t>
            </a:r>
            <a:r>
              <a:rPr lang="cs-CZ" sz="2400" dirty="0" smtClean="0"/>
              <a:t>Jiní lidé ve vnímání okolí rozlišují a třídí, co je pro ně důležité, dá se říci, že stále analyzují situaci či </a:t>
            </a:r>
            <a:r>
              <a:rPr lang="cs-CZ" sz="2400" dirty="0" err="1" smtClean="0"/>
              <a:t>podnětové</a:t>
            </a:r>
            <a:r>
              <a:rPr lang="cs-CZ" sz="2400" dirty="0" smtClean="0"/>
              <a:t> pole, pak o nich můžeme říct, že jsou </a:t>
            </a:r>
            <a:r>
              <a:rPr lang="cs-CZ" sz="2400" b="1" dirty="0" smtClean="0"/>
              <a:t>nezávislí na poli</a:t>
            </a:r>
            <a:r>
              <a:rPr lang="cs-CZ" sz="2400" dirty="0" smtClean="0"/>
              <a:t>. </a:t>
            </a:r>
          </a:p>
          <a:p>
            <a:pPr marL="0" indent="0" eaLnBrk="1" hangingPunct="1">
              <a:lnSpc>
                <a:spcPct val="80000"/>
              </a:lnSpc>
              <a:buFontTx/>
              <a:buNone/>
              <a:defRPr/>
            </a:pPr>
            <a:r>
              <a:rPr lang="cs-CZ" sz="2400" dirty="0" smtClean="0"/>
              <a:t>Dva póly, přičemž málokdo z nás je vyhraněný natolik, že používá pouze krajní kognitivní styl. Většinou se nacházíme někde na kontinuu mezi těmito póly. Kdo je více </a:t>
            </a:r>
            <a:r>
              <a:rPr lang="cs-CZ" sz="2400" b="1" dirty="0" smtClean="0"/>
              <a:t>„analytik</a:t>
            </a:r>
            <a:r>
              <a:rPr lang="cs-CZ" sz="2400" dirty="0" smtClean="0"/>
              <a:t>“, má lepší šanci učit se novým poznatkům, kdo je spíše </a:t>
            </a:r>
            <a:r>
              <a:rPr lang="cs-CZ" sz="2400" b="1" dirty="0" smtClean="0"/>
              <a:t>„globalista</a:t>
            </a:r>
            <a:r>
              <a:rPr lang="cs-CZ" sz="2400" dirty="0" smtClean="0"/>
              <a:t>“, bude potřebovat více se zaměřit na třídění a porovnávání poznatků. </a:t>
            </a:r>
          </a:p>
          <a:p>
            <a:pPr eaLnBrk="1" hangingPunct="1">
              <a:lnSpc>
                <a:spcPct val="80000"/>
              </a:lnSpc>
              <a:defRPr/>
            </a:pPr>
            <a:r>
              <a:rPr lang="cs-CZ" sz="2400" dirty="0" smtClean="0"/>
              <a:t>Pro další příklady kognitivních stylů a další vysvětlení odkazujeme na </a:t>
            </a:r>
            <a:r>
              <a:rPr lang="cs-CZ" sz="2400" dirty="0" err="1" smtClean="0"/>
              <a:t>Fontanovu</a:t>
            </a:r>
            <a:r>
              <a:rPr lang="cs-CZ" sz="2400" dirty="0" smtClean="0"/>
              <a:t> publikaci Psychologie ve školní praxi.</a:t>
            </a:r>
            <a:endParaRPr lang="cs-CZ" sz="2400" dirty="0"/>
          </a:p>
        </p:txBody>
      </p:sp>
    </p:spTree>
    <p:extLst>
      <p:ext uri="{BB962C8B-B14F-4D97-AF65-F5344CB8AC3E}">
        <p14:creationId xmlns:p14="http://schemas.microsoft.com/office/powerpoint/2010/main" val="328008502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74638"/>
            <a:ext cx="8229600" cy="922337"/>
          </a:xfrm>
        </p:spPr>
        <p:txBody>
          <a:bodyPr/>
          <a:lstStyle/>
          <a:p>
            <a:pPr eaLnBrk="1" hangingPunct="1"/>
            <a:r>
              <a:rPr lang="cs-CZ" smtClean="0"/>
              <a:t/>
            </a:r>
            <a:br>
              <a:rPr lang="cs-CZ" smtClean="0"/>
            </a:br>
            <a:r>
              <a:rPr lang="cs-CZ" smtClean="0"/>
              <a:t>Učební styl</a:t>
            </a:r>
            <a:br>
              <a:rPr lang="cs-CZ" smtClean="0"/>
            </a:br>
            <a:endParaRPr lang="cs-CZ" smtClean="0"/>
          </a:p>
        </p:txBody>
      </p:sp>
      <p:sp>
        <p:nvSpPr>
          <p:cNvPr id="59395" name="Rectangle 3"/>
          <p:cNvSpPr>
            <a:spLocks noGrp="1" noChangeArrowheads="1"/>
          </p:cNvSpPr>
          <p:nvPr>
            <p:ph type="body" idx="1"/>
          </p:nvPr>
        </p:nvSpPr>
        <p:spPr>
          <a:xfrm>
            <a:off x="457200" y="1196975"/>
            <a:ext cx="8229600" cy="4929188"/>
          </a:xfrm>
        </p:spPr>
        <p:txBody>
          <a:bodyPr/>
          <a:lstStyle/>
          <a:p>
            <a:pPr marL="0" indent="0" eaLnBrk="1" hangingPunct="1">
              <a:lnSpc>
                <a:spcPct val="80000"/>
              </a:lnSpc>
              <a:buFontTx/>
              <a:buNone/>
              <a:defRPr/>
            </a:pPr>
            <a:endParaRPr lang="cs-CZ" sz="1400" dirty="0" smtClean="0"/>
          </a:p>
          <a:p>
            <a:pPr eaLnBrk="1" hangingPunct="1">
              <a:lnSpc>
                <a:spcPct val="80000"/>
              </a:lnSpc>
              <a:defRPr/>
            </a:pPr>
            <a:r>
              <a:rPr lang="cs-CZ" sz="2400" dirty="0" smtClean="0"/>
              <a:t>s kognitivním stylem souvisí, je více spojen se situací záměrného a řízeného učení, týká se těch prvků poznávání, které získáváme zkušenostmi </a:t>
            </a:r>
          </a:p>
          <a:p>
            <a:pPr eaLnBrk="1" hangingPunct="1">
              <a:lnSpc>
                <a:spcPct val="80000"/>
              </a:lnSpc>
              <a:buFontTx/>
              <a:buNone/>
              <a:defRPr/>
            </a:pPr>
            <a:endParaRPr lang="cs-CZ" sz="2400" dirty="0" smtClean="0"/>
          </a:p>
          <a:p>
            <a:pPr eaLnBrk="1" hangingPunct="1">
              <a:lnSpc>
                <a:spcPct val="80000"/>
              </a:lnSpc>
              <a:defRPr/>
            </a:pPr>
            <a:r>
              <a:rPr lang="cs-CZ" sz="2400" i="1" dirty="0" smtClean="0"/>
              <a:t>Například povrchový a hloubkový</a:t>
            </a:r>
          </a:p>
          <a:p>
            <a:pPr eaLnBrk="1" hangingPunct="1">
              <a:lnSpc>
                <a:spcPct val="80000"/>
              </a:lnSpc>
              <a:defRPr/>
            </a:pPr>
            <a:r>
              <a:rPr lang="cs-CZ" sz="2400" i="1" dirty="0" smtClean="0"/>
              <a:t>Podle motivace </a:t>
            </a:r>
          </a:p>
          <a:p>
            <a:pPr eaLnBrk="1" hangingPunct="1">
              <a:lnSpc>
                <a:spcPct val="80000"/>
              </a:lnSpc>
              <a:defRPr/>
            </a:pPr>
            <a:r>
              <a:rPr lang="cs-CZ" sz="2400" i="1" dirty="0" smtClean="0"/>
              <a:t>Podle fází zkušenostního učení (konkrétní zkušenost, reflexe, konceptualizace problému, plán </a:t>
            </a:r>
            <a:r>
              <a:rPr lang="cs-CZ" sz="2400" i="1" dirty="0" err="1" smtClean="0"/>
              <a:t>experimenování</a:t>
            </a:r>
            <a:r>
              <a:rPr lang="cs-CZ" sz="2400" i="1" dirty="0" smtClean="0"/>
              <a:t>) </a:t>
            </a:r>
          </a:p>
          <a:p>
            <a:pPr eaLnBrk="1" hangingPunct="1">
              <a:lnSpc>
                <a:spcPct val="80000"/>
              </a:lnSpc>
              <a:defRPr/>
            </a:pPr>
            <a:endParaRPr lang="cs-CZ" sz="2400" i="1" dirty="0" smtClean="0"/>
          </a:p>
          <a:p>
            <a:pPr eaLnBrk="1" hangingPunct="1">
              <a:lnSpc>
                <a:spcPct val="80000"/>
              </a:lnSpc>
              <a:defRPr/>
            </a:pPr>
            <a:r>
              <a:rPr lang="cs-CZ" sz="2400" i="1" dirty="0" smtClean="0"/>
              <a:t>Vizuální, auditivní,haptický, logický (mluvíme spíše o typech)</a:t>
            </a:r>
          </a:p>
          <a:p>
            <a:pPr marL="0" indent="0" eaLnBrk="1" hangingPunct="1">
              <a:lnSpc>
                <a:spcPct val="80000"/>
              </a:lnSpc>
              <a:buNone/>
              <a:defRPr/>
            </a:pPr>
            <a:endParaRPr lang="cs-CZ" sz="2400" i="1" dirty="0" smtClean="0"/>
          </a:p>
        </p:txBody>
      </p:sp>
    </p:spTree>
    <p:extLst>
      <p:ext uri="{BB962C8B-B14F-4D97-AF65-F5344CB8AC3E}">
        <p14:creationId xmlns:p14="http://schemas.microsoft.com/office/powerpoint/2010/main" val="281815645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Porovnání </a:t>
            </a:r>
            <a:endParaRPr lang="cs-CZ" dirty="0"/>
          </a:p>
        </p:txBody>
      </p:sp>
      <p:sp>
        <p:nvSpPr>
          <p:cNvPr id="3" name="Zástupný symbol pro obsah 2"/>
          <p:cNvSpPr>
            <a:spLocks noGrp="1"/>
          </p:cNvSpPr>
          <p:nvPr>
            <p:ph idx="1"/>
          </p:nvPr>
        </p:nvSpPr>
        <p:spPr/>
        <p:txBody>
          <a:bodyPr/>
          <a:lstStyle/>
          <a:p>
            <a:r>
              <a:rPr lang="cs-CZ" dirty="0" err="1" smtClean="0"/>
              <a:t>Skinner</a:t>
            </a:r>
            <a:r>
              <a:rPr lang="cs-CZ" dirty="0" smtClean="0"/>
              <a:t> versus </a:t>
            </a:r>
            <a:r>
              <a:rPr lang="cs-CZ" dirty="0" err="1" smtClean="0"/>
              <a:t>Bruner</a:t>
            </a:r>
            <a:endParaRPr lang="cs-CZ" dirty="0" smtClean="0"/>
          </a:p>
          <a:p>
            <a:pPr marL="0" indent="0">
              <a:buNone/>
            </a:pPr>
            <a:r>
              <a:rPr lang="cs-CZ" dirty="0" smtClean="0"/>
              <a:t>Který z uvedených přístupů – </a:t>
            </a:r>
            <a:r>
              <a:rPr lang="cs-CZ" dirty="0" err="1" smtClean="0"/>
              <a:t>behaveorální</a:t>
            </a:r>
            <a:r>
              <a:rPr lang="cs-CZ" dirty="0" smtClean="0"/>
              <a:t> nebo kognitivní – je správný…?</a:t>
            </a:r>
          </a:p>
          <a:p>
            <a:endParaRPr lang="cs-CZ" dirty="0" smtClean="0"/>
          </a:p>
          <a:p>
            <a:r>
              <a:rPr lang="cs-CZ" dirty="0" smtClean="0"/>
              <a:t>V </a:t>
            </a:r>
            <a:r>
              <a:rPr lang="cs-CZ" dirty="0"/>
              <a:t>rámci psychoterapeutických přístupů se spojuje do tzv. KBT </a:t>
            </a:r>
          </a:p>
          <a:p>
            <a:r>
              <a:rPr lang="cs-CZ" dirty="0"/>
              <a:t>kognitivně-</a:t>
            </a:r>
            <a:r>
              <a:rPr lang="cs-CZ" dirty="0" err="1"/>
              <a:t>behaveorální</a:t>
            </a:r>
            <a:r>
              <a:rPr lang="cs-CZ" dirty="0"/>
              <a:t> terapie</a:t>
            </a:r>
          </a:p>
          <a:p>
            <a:pPr marL="0" indent="0">
              <a:buNone/>
            </a:pPr>
            <a:endParaRPr lang="cs-CZ" dirty="0"/>
          </a:p>
        </p:txBody>
      </p:sp>
    </p:spTree>
    <p:extLst>
      <p:ext uri="{BB962C8B-B14F-4D97-AF65-F5344CB8AC3E}">
        <p14:creationId xmlns:p14="http://schemas.microsoft.com/office/powerpoint/2010/main" val="78140573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cs-CZ" sz="3600" dirty="0" smtClean="0"/>
              <a:t>6. Mozkově-kompatibilní vzdělávání</a:t>
            </a:r>
          </a:p>
        </p:txBody>
      </p:sp>
      <p:sp>
        <p:nvSpPr>
          <p:cNvPr id="39939" name="Rectangle 3"/>
          <p:cNvSpPr>
            <a:spLocks noGrp="1" noChangeArrowheads="1"/>
          </p:cNvSpPr>
          <p:nvPr>
            <p:ph type="body" idx="1"/>
          </p:nvPr>
        </p:nvSpPr>
        <p:spPr/>
        <p:txBody>
          <a:bodyPr/>
          <a:lstStyle/>
          <a:p>
            <a:pPr marL="0" indent="0" eaLnBrk="1" hangingPunct="1">
              <a:lnSpc>
                <a:spcPct val="80000"/>
              </a:lnSpc>
              <a:buFontTx/>
              <a:buNone/>
              <a:defRPr/>
            </a:pPr>
            <a:r>
              <a:rPr lang="cs-CZ" sz="2000" dirty="0" err="1" smtClean="0"/>
              <a:t>Intergovaná</a:t>
            </a:r>
            <a:r>
              <a:rPr lang="cs-CZ" sz="2000" dirty="0" smtClean="0"/>
              <a:t> </a:t>
            </a:r>
            <a:r>
              <a:rPr lang="cs-CZ" sz="2000" dirty="0" err="1" smtClean="0"/>
              <a:t>tématická</a:t>
            </a:r>
            <a:r>
              <a:rPr lang="cs-CZ" sz="2000" dirty="0" smtClean="0"/>
              <a:t> výuka (</a:t>
            </a:r>
            <a:r>
              <a:rPr lang="cs-CZ" sz="2000" dirty="0" err="1" smtClean="0"/>
              <a:t>Kovalik</a:t>
            </a:r>
            <a:r>
              <a:rPr lang="cs-CZ" sz="2000" dirty="0" smtClean="0"/>
              <a:t> Susan, 1995)</a:t>
            </a:r>
          </a:p>
          <a:p>
            <a:pPr marL="0" indent="0" eaLnBrk="1" hangingPunct="1">
              <a:lnSpc>
                <a:spcPct val="80000"/>
              </a:lnSpc>
              <a:buFontTx/>
              <a:buNone/>
              <a:defRPr/>
            </a:pPr>
            <a:r>
              <a:rPr lang="cs-CZ" sz="2000" dirty="0" smtClean="0"/>
              <a:t>směřuje rady a doporučení k učiteli, jako k osobě, která může vyučování inovovat.</a:t>
            </a:r>
          </a:p>
          <a:p>
            <a:pPr marL="0" indent="0" eaLnBrk="1" hangingPunct="1">
              <a:lnSpc>
                <a:spcPct val="80000"/>
              </a:lnSpc>
              <a:buFontTx/>
              <a:buNone/>
              <a:defRPr/>
            </a:pPr>
            <a:r>
              <a:rPr lang="cs-CZ" sz="2000" dirty="0" smtClean="0"/>
              <a:t>Výsledky nejnovějších výzkumů o vlivu stresu na učení </a:t>
            </a:r>
          </a:p>
          <a:p>
            <a:pPr eaLnBrk="1" hangingPunct="1">
              <a:lnSpc>
                <a:spcPct val="80000"/>
              </a:lnSpc>
              <a:defRPr/>
            </a:pPr>
            <a:r>
              <a:rPr lang="cs-CZ" sz="2000" i="1" dirty="0" smtClean="0"/>
              <a:t>k učení je potřeba, aby fungovalo myšlení a explicitní paměť, které „sídlí“ v mozkové kůře</a:t>
            </a:r>
            <a:r>
              <a:rPr lang="cs-CZ" sz="2000" dirty="0" smtClean="0"/>
              <a:t> - vývojově nejmladší části mozku</a:t>
            </a:r>
          </a:p>
          <a:p>
            <a:pPr eaLnBrk="1" hangingPunct="1">
              <a:lnSpc>
                <a:spcPct val="80000"/>
              </a:lnSpc>
              <a:defRPr/>
            </a:pPr>
            <a:r>
              <a:rPr lang="cs-CZ" sz="2000" dirty="0" smtClean="0"/>
              <a:t>k učení je nutný klid, pocit bezpečí, jednoduše řečeno pohoda</a:t>
            </a:r>
          </a:p>
          <a:p>
            <a:pPr eaLnBrk="1" hangingPunct="1">
              <a:lnSpc>
                <a:spcPct val="80000"/>
              </a:lnSpc>
              <a:defRPr/>
            </a:pPr>
            <a:r>
              <a:rPr lang="cs-CZ" sz="2000" dirty="0" smtClean="0"/>
              <a:t>když pocítíme vnější ohrožení,  „přepne“ se fungování mozku na jeho nižší etáže, například na mozkový kmen, kterému se také někdy říká </a:t>
            </a:r>
            <a:r>
              <a:rPr lang="cs-CZ" sz="2000" i="1" dirty="0" smtClean="0"/>
              <a:t>reptilní (ještěří) mozek </a:t>
            </a:r>
            <a:r>
              <a:rPr lang="cs-CZ" sz="2000" dirty="0" smtClean="0"/>
              <a:t>– ten nemá schopnost si pamatovat</a:t>
            </a:r>
          </a:p>
          <a:p>
            <a:pPr marL="0" indent="0" eaLnBrk="1" hangingPunct="1">
              <a:lnSpc>
                <a:spcPct val="80000"/>
              </a:lnSpc>
              <a:buFontTx/>
              <a:buNone/>
              <a:defRPr/>
            </a:pPr>
            <a:r>
              <a:rPr lang="cs-CZ" sz="2000" dirty="0" smtClean="0"/>
              <a:t>Susan </a:t>
            </a:r>
            <a:r>
              <a:rPr lang="cs-CZ" sz="2000" dirty="0" err="1" smtClean="0"/>
              <a:t>Kovalik</a:t>
            </a:r>
            <a:r>
              <a:rPr lang="cs-CZ" sz="2000" dirty="0" smtClean="0"/>
              <a:t> - zásady efektivního vzdělávání (MKV) </a:t>
            </a:r>
          </a:p>
          <a:p>
            <a:pPr eaLnBrk="1" hangingPunct="1">
              <a:lnSpc>
                <a:spcPct val="80000"/>
              </a:lnSpc>
              <a:defRPr/>
            </a:pPr>
            <a:r>
              <a:rPr lang="cs-CZ" sz="2000" dirty="0" err="1" smtClean="0"/>
              <a:t>Kovalik</a:t>
            </a:r>
            <a:r>
              <a:rPr lang="cs-CZ" sz="2000" dirty="0" smtClean="0"/>
              <a:t> klade velký důraz na pravidelnou a soustavnou kultivaci vztahů ve třídě, práci na pravidlech soužití (viz dále) a rozvíjení životních dovedností. </a:t>
            </a:r>
          </a:p>
        </p:txBody>
      </p:sp>
    </p:spTree>
    <p:extLst>
      <p:ext uri="{BB962C8B-B14F-4D97-AF65-F5344CB8AC3E}">
        <p14:creationId xmlns:p14="http://schemas.microsoft.com/office/powerpoint/2010/main" val="276198975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68313" y="333375"/>
            <a:ext cx="8229600" cy="935038"/>
          </a:xfrm>
        </p:spPr>
        <p:txBody>
          <a:bodyPr/>
          <a:lstStyle/>
          <a:p>
            <a:pPr marL="838200" indent="-838200" eaLnBrk="1" hangingPunct="1">
              <a:buFontTx/>
              <a:buAutoNum type="arabicPeriod"/>
            </a:pPr>
            <a:r>
              <a:rPr lang="cs-CZ" sz="3200" b="1" smtClean="0"/>
              <a:t>Bezpečné prostředí </a:t>
            </a:r>
            <a:br>
              <a:rPr lang="cs-CZ" sz="3200" b="1" smtClean="0"/>
            </a:br>
            <a:r>
              <a:rPr lang="cs-CZ" sz="3200" b="1" smtClean="0"/>
              <a:t>(neohrožující klima)</a:t>
            </a:r>
            <a:br>
              <a:rPr lang="cs-CZ" sz="3200" b="1" smtClean="0"/>
            </a:br>
            <a:endParaRPr lang="cs-CZ" sz="3200" b="1" smtClean="0"/>
          </a:p>
        </p:txBody>
      </p:sp>
      <p:sp>
        <p:nvSpPr>
          <p:cNvPr id="40963" name="Rectangle 3"/>
          <p:cNvSpPr>
            <a:spLocks noGrp="1" noChangeArrowheads="1"/>
          </p:cNvSpPr>
          <p:nvPr>
            <p:ph type="body" idx="1"/>
          </p:nvPr>
        </p:nvSpPr>
        <p:spPr>
          <a:xfrm>
            <a:off x="457200" y="1412875"/>
            <a:ext cx="8229600" cy="4713288"/>
          </a:xfrm>
        </p:spPr>
        <p:txBody>
          <a:bodyPr/>
          <a:lstStyle/>
          <a:p>
            <a:pPr eaLnBrk="1" hangingPunct="1">
              <a:lnSpc>
                <a:spcPct val="80000"/>
              </a:lnSpc>
              <a:defRPr/>
            </a:pPr>
            <a:r>
              <a:rPr lang="cs-CZ" sz="1800" dirty="0" smtClean="0"/>
              <a:t>Mozek prostřednictvím receptorů (oči, uši, nos…) stále sleduje situaci kolem sebe a vyhodnocuje ji </a:t>
            </a:r>
          </a:p>
          <a:p>
            <a:pPr eaLnBrk="1" hangingPunct="1">
              <a:lnSpc>
                <a:spcPct val="80000"/>
              </a:lnSpc>
              <a:defRPr/>
            </a:pPr>
            <a:r>
              <a:rPr lang="cs-CZ" sz="1800" dirty="0" smtClean="0"/>
              <a:t>V situaci, kdy cítí ohrožení, se zaměří na způsoby, jak ono ohrožení eliminovat, takže nemůže přijímat a zpracovávat nové poznatky (učit se). </a:t>
            </a:r>
          </a:p>
          <a:p>
            <a:pPr eaLnBrk="1" hangingPunct="1">
              <a:lnSpc>
                <a:spcPct val="80000"/>
              </a:lnSpc>
              <a:defRPr/>
            </a:pPr>
            <a:r>
              <a:rPr lang="cs-CZ" sz="1800" dirty="0" smtClean="0"/>
              <a:t>Pocity ohrožení mohou být také vnější, ale i vnitřní. </a:t>
            </a:r>
          </a:p>
          <a:p>
            <a:pPr eaLnBrk="1" hangingPunct="1">
              <a:lnSpc>
                <a:spcPct val="80000"/>
              </a:lnSpc>
              <a:defRPr/>
            </a:pPr>
            <a:r>
              <a:rPr lang="cs-CZ" sz="1800" dirty="0" smtClean="0"/>
              <a:t>Z hlediska zdraví ve škole nehrozí žádné nebezpečí, ale člověk ve své dlouhé evoluci získal citlivost na řadu podnětů, které jsou pro něj stejně důležité a působí prakticky stejně.</a:t>
            </a:r>
          </a:p>
          <a:p>
            <a:pPr eaLnBrk="1" hangingPunct="1">
              <a:lnSpc>
                <a:spcPct val="80000"/>
              </a:lnSpc>
              <a:defRPr/>
            </a:pPr>
            <a:r>
              <a:rPr lang="cs-CZ" sz="1800" dirty="0" smtClean="0"/>
              <a:t>Pocity ohrožení mohou způsobovat situace, kdy se žák bojí (zkoušení, odmítnutí, posměchu, shazování, ponížení) - tyto podněty mohou přicházet ze strany spolužáků nebo učitele</a:t>
            </a:r>
          </a:p>
          <a:p>
            <a:pPr marL="0" indent="0" eaLnBrk="1" hangingPunct="1">
              <a:lnSpc>
                <a:spcPct val="80000"/>
              </a:lnSpc>
              <a:buFontTx/>
              <a:buNone/>
              <a:defRPr/>
            </a:pPr>
            <a:endParaRPr lang="cs-CZ" sz="1800" dirty="0" smtClean="0"/>
          </a:p>
          <a:p>
            <a:pPr marL="0" indent="0" eaLnBrk="1" hangingPunct="1">
              <a:lnSpc>
                <a:spcPct val="80000"/>
              </a:lnSpc>
              <a:buFontTx/>
              <a:buNone/>
              <a:defRPr/>
            </a:pPr>
            <a:r>
              <a:rPr lang="cs-CZ" sz="1800" dirty="0" smtClean="0"/>
              <a:t>Jak ovlivnit, abychom mohli ve škole pracovat více efektivně? </a:t>
            </a:r>
          </a:p>
          <a:p>
            <a:pPr eaLnBrk="1" hangingPunct="1">
              <a:lnSpc>
                <a:spcPct val="80000"/>
              </a:lnSpc>
              <a:defRPr/>
            </a:pPr>
            <a:r>
              <a:rPr lang="cs-CZ" sz="1800" dirty="0" smtClean="0"/>
              <a:t>snížit na minimum situace, které ohrožují pocity našeho bezpečí</a:t>
            </a:r>
          </a:p>
          <a:p>
            <a:pPr eaLnBrk="1" hangingPunct="1">
              <a:lnSpc>
                <a:spcPct val="80000"/>
              </a:lnSpc>
              <a:defRPr/>
            </a:pPr>
            <a:r>
              <a:rPr lang="cs-CZ" sz="1800" dirty="0" smtClean="0"/>
              <a:t>zaměřovat se na to, aby se třída stala místem, kde se lidé neponižují, kde se dbá na jasná pravidla pro všechny, na vzájemné naslouchání a dobré porozumění, na vytváření důvěry</a:t>
            </a:r>
          </a:p>
        </p:txBody>
      </p:sp>
    </p:spTree>
    <p:extLst>
      <p:ext uri="{BB962C8B-B14F-4D97-AF65-F5344CB8AC3E}">
        <p14:creationId xmlns:p14="http://schemas.microsoft.com/office/powerpoint/2010/main" val="17990658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cs-CZ" sz="3200" b="1" smtClean="0"/>
              <a:t>2. Smysluplný obsah</a:t>
            </a:r>
            <a:br>
              <a:rPr lang="cs-CZ" sz="3200" b="1" smtClean="0"/>
            </a:br>
            <a:endParaRPr lang="cs-CZ" sz="3200" b="1" smtClean="0"/>
          </a:p>
        </p:txBody>
      </p:sp>
      <p:sp>
        <p:nvSpPr>
          <p:cNvPr id="41987" name="Rectangle 3"/>
          <p:cNvSpPr>
            <a:spLocks noGrp="1" noChangeArrowheads="1"/>
          </p:cNvSpPr>
          <p:nvPr>
            <p:ph type="body" idx="1"/>
          </p:nvPr>
        </p:nvSpPr>
        <p:spPr>
          <a:xfrm>
            <a:off x="395288" y="1125538"/>
            <a:ext cx="8229600" cy="5029200"/>
          </a:xfrm>
        </p:spPr>
        <p:txBody>
          <a:bodyPr/>
          <a:lstStyle/>
          <a:p>
            <a:pPr marL="0" indent="0" eaLnBrk="1" hangingPunct="1">
              <a:lnSpc>
                <a:spcPct val="80000"/>
              </a:lnSpc>
              <a:buFontTx/>
              <a:buNone/>
              <a:defRPr/>
            </a:pPr>
            <a:r>
              <a:rPr lang="cs-CZ" sz="1800" dirty="0" smtClean="0"/>
              <a:t>Smysluplnost - nejmocnější mozkově kompatibilní složka</a:t>
            </a:r>
          </a:p>
          <a:p>
            <a:pPr eaLnBrk="1" hangingPunct="1">
              <a:lnSpc>
                <a:spcPct val="80000"/>
              </a:lnSpc>
              <a:defRPr/>
            </a:pPr>
            <a:r>
              <a:rPr lang="cs-CZ" sz="1800" dirty="0" smtClean="0"/>
              <a:t>pochází ze skutečného, přirozeného světa kolem nás</a:t>
            </a:r>
          </a:p>
          <a:p>
            <a:pPr eaLnBrk="1" hangingPunct="1">
              <a:lnSpc>
                <a:spcPct val="80000"/>
              </a:lnSpc>
              <a:defRPr/>
            </a:pPr>
            <a:r>
              <a:rPr lang="cs-CZ" sz="1800" dirty="0" smtClean="0"/>
              <a:t>závisí podstatně na dosavadních zkušenostech učícího se</a:t>
            </a:r>
          </a:p>
          <a:p>
            <a:pPr eaLnBrk="1" hangingPunct="1">
              <a:lnSpc>
                <a:spcPct val="80000"/>
              </a:lnSpc>
              <a:defRPr/>
            </a:pPr>
            <a:r>
              <a:rPr lang="cs-CZ" sz="1800" dirty="0" smtClean="0"/>
              <a:t>je srozumitelný díky tomu, že bereme v úvahu individuální vývoj toho, kdo se učí</a:t>
            </a:r>
          </a:p>
          <a:p>
            <a:pPr eaLnBrk="1" hangingPunct="1">
              <a:lnSpc>
                <a:spcPct val="80000"/>
              </a:lnSpc>
              <a:defRPr/>
            </a:pPr>
            <a:r>
              <a:rPr lang="cs-CZ" sz="1800" dirty="0" smtClean="0"/>
              <a:t>může být využit v životě žáka</a:t>
            </a:r>
          </a:p>
          <a:p>
            <a:pPr eaLnBrk="1" hangingPunct="1">
              <a:lnSpc>
                <a:spcPct val="80000"/>
              </a:lnSpc>
              <a:defRPr/>
            </a:pPr>
            <a:endParaRPr lang="cs-CZ" sz="1800" dirty="0" smtClean="0"/>
          </a:p>
          <a:p>
            <a:pPr marL="0" indent="0" eaLnBrk="1" hangingPunct="1">
              <a:lnSpc>
                <a:spcPct val="80000"/>
              </a:lnSpc>
              <a:buFontTx/>
              <a:buNone/>
              <a:defRPr/>
            </a:pPr>
            <a:r>
              <a:rPr lang="cs-CZ" sz="1800" dirty="0" smtClean="0"/>
              <a:t>Souvislost s myšlenkami evoluční psychologie</a:t>
            </a:r>
          </a:p>
          <a:p>
            <a:pPr eaLnBrk="1" hangingPunct="1">
              <a:lnSpc>
                <a:spcPct val="80000"/>
              </a:lnSpc>
              <a:defRPr/>
            </a:pPr>
            <a:r>
              <a:rPr lang="cs-CZ" sz="1800" dirty="0" smtClean="0"/>
              <a:t>Mozková kůra je orgán starý několik milionů let</a:t>
            </a:r>
          </a:p>
          <a:p>
            <a:pPr eaLnBrk="1" hangingPunct="1">
              <a:lnSpc>
                <a:spcPct val="80000"/>
              </a:lnSpc>
              <a:defRPr/>
            </a:pPr>
            <a:r>
              <a:rPr lang="cs-CZ" sz="1800" dirty="0" smtClean="0"/>
              <a:t>Je naprogramován tak, aby zajistil přežití člověka</a:t>
            </a:r>
          </a:p>
          <a:p>
            <a:pPr eaLnBrk="1" hangingPunct="1">
              <a:lnSpc>
                <a:spcPct val="80000"/>
              </a:lnSpc>
              <a:defRPr/>
            </a:pPr>
            <a:r>
              <a:rPr lang="cs-CZ" sz="1800" dirty="0" smtClean="0"/>
              <a:t>Má vytvořeny spouštěče pozornosti zaměřené na podněty z reálného života</a:t>
            </a:r>
          </a:p>
          <a:p>
            <a:pPr eaLnBrk="1" hangingPunct="1">
              <a:lnSpc>
                <a:spcPct val="80000"/>
              </a:lnSpc>
              <a:defRPr/>
            </a:pPr>
            <a:r>
              <a:rPr lang="cs-CZ" sz="1800" dirty="0" smtClean="0"/>
              <a:t>Lidská mysl je vývojově uzpůsobena tak, aby se učila z komplexních situací přirozeného světa</a:t>
            </a:r>
          </a:p>
          <a:p>
            <a:pPr eaLnBrk="1" hangingPunct="1">
              <a:lnSpc>
                <a:spcPct val="80000"/>
              </a:lnSpc>
              <a:defRPr/>
            </a:pPr>
            <a:r>
              <a:rPr lang="cs-CZ" sz="1800" dirty="0" smtClean="0"/>
              <a:t>Učení se v jednotlivých předmětech (rozdrobování) omezuje možnost dávat mu smysl</a:t>
            </a:r>
          </a:p>
          <a:p>
            <a:pPr eaLnBrk="1" hangingPunct="1">
              <a:lnSpc>
                <a:spcPct val="80000"/>
              </a:lnSpc>
              <a:defRPr/>
            </a:pPr>
            <a:r>
              <a:rPr lang="cs-CZ" sz="1800" dirty="0" smtClean="0"/>
              <a:t>Podle </a:t>
            </a:r>
            <a:r>
              <a:rPr lang="cs-CZ" sz="1800" dirty="0" err="1" smtClean="0"/>
              <a:t>Kovalikové</a:t>
            </a:r>
            <a:r>
              <a:rPr lang="cs-CZ" sz="1800" dirty="0" smtClean="0"/>
              <a:t>  se mozek snaží hledat smysl ve všem, co nás obklopuje</a:t>
            </a:r>
          </a:p>
          <a:p>
            <a:pPr eaLnBrk="1" hangingPunct="1">
              <a:lnSpc>
                <a:spcPct val="80000"/>
              </a:lnSpc>
              <a:defRPr/>
            </a:pPr>
            <a:r>
              <a:rPr lang="cs-CZ" sz="1800" dirty="0" smtClean="0"/>
              <a:t>U</a:t>
            </a:r>
            <a:r>
              <a:rPr lang="cs-CZ" sz="1800" i="1" dirty="0" smtClean="0"/>
              <a:t>čení znamená třídění obrovského množství podnětů, rychlé zpracovávání informací mnohými způsoby (vytváření „vzorových schémat“)</a:t>
            </a:r>
            <a:endParaRPr lang="cs-CZ" sz="1800" dirty="0" smtClean="0"/>
          </a:p>
        </p:txBody>
      </p:sp>
    </p:spTree>
    <p:extLst>
      <p:ext uri="{BB962C8B-B14F-4D97-AF65-F5344CB8AC3E}">
        <p14:creationId xmlns:p14="http://schemas.microsoft.com/office/powerpoint/2010/main" val="216566229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333375"/>
            <a:ext cx="8229600" cy="719138"/>
          </a:xfrm>
        </p:spPr>
        <p:txBody>
          <a:bodyPr/>
          <a:lstStyle/>
          <a:p>
            <a:pPr eaLnBrk="1" hangingPunct="1"/>
            <a:r>
              <a:rPr lang="cs-CZ" sz="3200" b="1" smtClean="0"/>
              <a:t>3. Možnost výběru</a:t>
            </a:r>
            <a:br>
              <a:rPr lang="cs-CZ" sz="3200" b="1" smtClean="0"/>
            </a:br>
            <a:endParaRPr lang="cs-CZ" sz="3200" b="1" smtClean="0"/>
          </a:p>
        </p:txBody>
      </p:sp>
      <p:sp>
        <p:nvSpPr>
          <p:cNvPr id="50179" name="Rectangle 3"/>
          <p:cNvSpPr>
            <a:spLocks noGrp="1" noChangeArrowheads="1"/>
          </p:cNvSpPr>
          <p:nvPr>
            <p:ph type="body" idx="1"/>
          </p:nvPr>
        </p:nvSpPr>
        <p:spPr>
          <a:xfrm>
            <a:off x="457200" y="1268413"/>
            <a:ext cx="8229600" cy="4857750"/>
          </a:xfrm>
        </p:spPr>
        <p:txBody>
          <a:bodyPr/>
          <a:lstStyle/>
          <a:p>
            <a:pPr eaLnBrk="1" hangingPunct="1">
              <a:lnSpc>
                <a:spcPct val="80000"/>
              </a:lnSpc>
              <a:buFontTx/>
              <a:buNone/>
            </a:pPr>
            <a:r>
              <a:rPr lang="cs-CZ" sz="1800" dirty="0" smtClean="0"/>
              <a:t>Současný systém ve škole počítá s tím, že se všechny děti učí stejným </a:t>
            </a:r>
          </a:p>
          <a:p>
            <a:pPr eaLnBrk="1" hangingPunct="1">
              <a:lnSpc>
                <a:spcPct val="80000"/>
              </a:lnSpc>
              <a:buFontTx/>
              <a:buNone/>
            </a:pPr>
            <a:r>
              <a:rPr lang="cs-CZ" sz="1800" dirty="0" smtClean="0"/>
              <a:t>způsobem. 	???</a:t>
            </a:r>
          </a:p>
          <a:p>
            <a:pPr eaLnBrk="1" hangingPunct="1">
              <a:lnSpc>
                <a:spcPct val="80000"/>
              </a:lnSpc>
              <a:buFontTx/>
              <a:buNone/>
            </a:pPr>
            <a:endParaRPr lang="cs-CZ" sz="1800" dirty="0" smtClean="0"/>
          </a:p>
          <a:p>
            <a:pPr eaLnBrk="1" hangingPunct="1">
              <a:lnSpc>
                <a:spcPct val="80000"/>
              </a:lnSpc>
              <a:buFontTx/>
              <a:buNone/>
            </a:pPr>
            <a:r>
              <a:rPr lang="cs-CZ" sz="1800" dirty="0" smtClean="0"/>
              <a:t>Podle výzkumů mozku je možnost výběru v situaci učení důležitá, protože: </a:t>
            </a:r>
          </a:p>
          <a:p>
            <a:pPr eaLnBrk="1" hangingPunct="1">
              <a:lnSpc>
                <a:spcPct val="80000"/>
              </a:lnSpc>
            </a:pPr>
            <a:r>
              <a:rPr lang="cs-CZ" sz="1800" smtClean="0"/>
              <a:t>zvyšuje pravděpodobnost, že žák objeví vztah mezi tím, co už zná a novými informacemi, což mu usnadní učení</a:t>
            </a:r>
          </a:p>
          <a:p>
            <a:pPr eaLnBrk="1" hangingPunct="1">
              <a:lnSpc>
                <a:spcPct val="80000"/>
              </a:lnSpc>
            </a:pPr>
            <a:r>
              <a:rPr lang="cs-CZ" sz="1800" dirty="0" smtClean="0"/>
              <a:t>umožní rozmanitost vstupních informací</a:t>
            </a:r>
          </a:p>
          <a:p>
            <a:pPr eaLnBrk="1" hangingPunct="1">
              <a:lnSpc>
                <a:spcPct val="80000"/>
              </a:lnSpc>
            </a:pPr>
            <a:r>
              <a:rPr lang="cs-CZ" sz="1800" dirty="0" smtClean="0"/>
              <a:t>umožňuje žákovi postupovat podle jeho schopností a možností a také podle toho, čemu dává přednost (zájmy)</a:t>
            </a:r>
          </a:p>
          <a:p>
            <a:pPr eaLnBrk="1" hangingPunct="1">
              <a:lnSpc>
                <a:spcPct val="80000"/>
              </a:lnSpc>
            </a:pPr>
            <a:r>
              <a:rPr lang="cs-CZ" sz="1800" dirty="0" smtClean="0"/>
              <a:t>zvyšuje zájem žáka a tím ho aktivizuje (zvyšuje hladinu adrenalinu, což je látka usnadňující přechod naučeného z krátkodobé do dlouhodobé paměti)</a:t>
            </a:r>
          </a:p>
          <a:p>
            <a:pPr eaLnBrk="1" hangingPunct="1">
              <a:lnSpc>
                <a:spcPct val="80000"/>
              </a:lnSpc>
            </a:pPr>
            <a:r>
              <a:rPr lang="cs-CZ" sz="1800" dirty="0" smtClean="0"/>
              <a:t>umožňuje žákovi stanovit si vlastní úroveň zatížení a jeho průběh</a:t>
            </a:r>
          </a:p>
          <a:p>
            <a:pPr eaLnBrk="1" hangingPunct="1">
              <a:lnSpc>
                <a:spcPct val="80000"/>
              </a:lnSpc>
            </a:pPr>
            <a:r>
              <a:rPr lang="cs-CZ" sz="1800" dirty="0" smtClean="0"/>
              <a:t>umožňuje vybírat si při učení vlastní účinné nástroje – používat svoje způsoby myšlení ( v souladu s teorií vícečetných inteligencí)</a:t>
            </a:r>
          </a:p>
          <a:p>
            <a:pPr eaLnBrk="1" hangingPunct="1">
              <a:lnSpc>
                <a:spcPct val="80000"/>
              </a:lnSpc>
            </a:pPr>
            <a:r>
              <a:rPr lang="cs-CZ" sz="1800" dirty="0" smtClean="0"/>
              <a:t>umožňuje budovat si nezávislost, sebedůvěru a pocit kompetence</a:t>
            </a:r>
          </a:p>
          <a:p>
            <a:pPr eaLnBrk="1" hangingPunct="1">
              <a:lnSpc>
                <a:spcPct val="80000"/>
              </a:lnSpc>
            </a:pPr>
            <a:r>
              <a:rPr lang="cs-CZ" sz="1800" dirty="0" smtClean="0"/>
              <a:t>rozvíjí pocit vlastní odpovědnosti za učení</a:t>
            </a:r>
          </a:p>
        </p:txBody>
      </p:sp>
    </p:spTree>
    <p:extLst>
      <p:ext uri="{BB962C8B-B14F-4D97-AF65-F5344CB8AC3E}">
        <p14:creationId xmlns:p14="http://schemas.microsoft.com/office/powerpoint/2010/main" val="108674481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cs-CZ" sz="3200" b="1" smtClean="0"/>
              <a:t>4.Přiměřený čas</a:t>
            </a:r>
            <a:br>
              <a:rPr lang="cs-CZ" sz="3200" b="1" smtClean="0"/>
            </a:br>
            <a:endParaRPr lang="cs-CZ" sz="3200" b="1" smtClean="0"/>
          </a:p>
        </p:txBody>
      </p:sp>
      <p:sp>
        <p:nvSpPr>
          <p:cNvPr id="48131" name="Rectangle 3"/>
          <p:cNvSpPr>
            <a:spLocks noGrp="1" noChangeArrowheads="1"/>
          </p:cNvSpPr>
          <p:nvPr>
            <p:ph type="body" idx="1"/>
          </p:nvPr>
        </p:nvSpPr>
        <p:spPr>
          <a:xfrm>
            <a:off x="457200" y="981075"/>
            <a:ext cx="8229600" cy="5145088"/>
          </a:xfrm>
        </p:spPr>
        <p:txBody>
          <a:bodyPr/>
          <a:lstStyle/>
          <a:p>
            <a:pPr eaLnBrk="1" hangingPunct="1">
              <a:lnSpc>
                <a:spcPct val="80000"/>
              </a:lnSpc>
              <a:defRPr/>
            </a:pPr>
            <a:r>
              <a:rPr lang="cs-CZ" sz="1800" dirty="0" smtClean="0"/>
              <a:t>je důležité porozumět tomu, proč se děti  v průběhu učení chovají určitým způsobem</a:t>
            </a:r>
          </a:p>
          <a:p>
            <a:pPr eaLnBrk="1" hangingPunct="1">
              <a:lnSpc>
                <a:spcPct val="80000"/>
              </a:lnSpc>
              <a:defRPr/>
            </a:pPr>
            <a:r>
              <a:rPr lang="cs-CZ" sz="1800" dirty="0" smtClean="0"/>
              <a:t>Susan </a:t>
            </a:r>
            <a:r>
              <a:rPr lang="cs-CZ" sz="1800" dirty="0" err="1" smtClean="0"/>
              <a:t>Kovalik</a:t>
            </a:r>
            <a:r>
              <a:rPr lang="cs-CZ" sz="1800" dirty="0" smtClean="0"/>
              <a:t> v této souvislosti zavádí pojem </a:t>
            </a:r>
            <a:r>
              <a:rPr lang="cs-CZ" sz="1800" i="1" dirty="0" smtClean="0"/>
              <a:t>„mentální program“</a:t>
            </a:r>
            <a:r>
              <a:rPr lang="cs-CZ" sz="1800" dirty="0" smtClean="0"/>
              <a:t> </a:t>
            </a:r>
          </a:p>
          <a:p>
            <a:pPr marL="0" indent="0" eaLnBrk="1" hangingPunct="1">
              <a:lnSpc>
                <a:spcPct val="80000"/>
              </a:lnSpc>
              <a:buFontTx/>
              <a:buNone/>
              <a:defRPr/>
            </a:pPr>
            <a:endParaRPr lang="cs-CZ" sz="1800" b="1" dirty="0" smtClean="0"/>
          </a:p>
          <a:p>
            <a:pPr marL="0" indent="0" eaLnBrk="1" hangingPunct="1">
              <a:lnSpc>
                <a:spcPct val="80000"/>
              </a:lnSpc>
              <a:buFontTx/>
              <a:buNone/>
              <a:defRPr/>
            </a:pPr>
            <a:r>
              <a:rPr lang="cs-CZ" sz="1800" b="1" dirty="0" smtClean="0"/>
              <a:t>Mentální program - </a:t>
            </a:r>
            <a:r>
              <a:rPr lang="cs-CZ" sz="1800" i="1" dirty="0" smtClean="0"/>
              <a:t>pevný řetězec postupů, vytvořený pro dosažení cíle</a:t>
            </a:r>
            <a:endParaRPr lang="cs-CZ" sz="1800" dirty="0" smtClean="0"/>
          </a:p>
          <a:p>
            <a:pPr eaLnBrk="1" hangingPunct="1">
              <a:lnSpc>
                <a:spcPct val="80000"/>
              </a:lnSpc>
              <a:defRPr/>
            </a:pPr>
            <a:r>
              <a:rPr lang="cs-CZ" sz="1800" dirty="0" smtClean="0"/>
              <a:t>k dovednostem člověka patří i zkombinování více mentálních programů</a:t>
            </a:r>
          </a:p>
          <a:p>
            <a:pPr eaLnBrk="1" hangingPunct="1">
              <a:lnSpc>
                <a:spcPct val="80000"/>
              </a:lnSpc>
              <a:buFontTx/>
              <a:buNone/>
              <a:defRPr/>
            </a:pPr>
            <a:r>
              <a:rPr lang="cs-CZ" sz="1800" dirty="0" smtClean="0"/>
              <a:t> </a:t>
            </a:r>
          </a:p>
          <a:p>
            <a:pPr eaLnBrk="1" hangingPunct="1">
              <a:lnSpc>
                <a:spcPct val="80000"/>
              </a:lnSpc>
              <a:defRPr/>
            </a:pPr>
            <a:r>
              <a:rPr lang="cs-CZ" sz="1800" dirty="0" smtClean="0"/>
              <a:t>úspěšná realizace mentálního programu přináší příjemný pocit, naopak neúspěch přináší pocit zklamání a znepokojení, frustraci</a:t>
            </a:r>
          </a:p>
          <a:p>
            <a:pPr eaLnBrk="1" hangingPunct="1">
              <a:lnSpc>
                <a:spcPct val="80000"/>
              </a:lnSpc>
              <a:defRPr/>
            </a:pPr>
            <a:endParaRPr lang="cs-CZ" sz="1800" dirty="0" smtClean="0"/>
          </a:p>
          <a:p>
            <a:pPr eaLnBrk="1" hangingPunct="1">
              <a:lnSpc>
                <a:spcPct val="80000"/>
              </a:lnSpc>
              <a:defRPr/>
            </a:pPr>
            <a:r>
              <a:rPr lang="cs-CZ" sz="1800" dirty="0" smtClean="0"/>
              <a:t>jeden ze způsobů, jak podpořit učení, je </a:t>
            </a:r>
            <a:r>
              <a:rPr lang="cs-CZ" sz="1800" i="1" dirty="0" smtClean="0"/>
              <a:t>ponechat přiměřený čas všem fázím učení - </a:t>
            </a:r>
            <a:r>
              <a:rPr lang="cs-CZ" sz="1800" dirty="0" smtClean="0"/>
              <a:t>čas pro </a:t>
            </a:r>
            <a:r>
              <a:rPr lang="cs-CZ" sz="1800" i="1" dirty="0" smtClean="0"/>
              <a:t>vyhledávání vzorových schémat</a:t>
            </a:r>
            <a:r>
              <a:rPr lang="cs-CZ" sz="1800" dirty="0" smtClean="0"/>
              <a:t>, tedy fázi, ve které probíhá snaha o porozumění, jednak </a:t>
            </a:r>
            <a:r>
              <a:rPr lang="cs-CZ" sz="1800" i="1" dirty="0" smtClean="0"/>
              <a:t>čas pro realizaci mentálních programů</a:t>
            </a:r>
          </a:p>
          <a:p>
            <a:pPr eaLnBrk="1" hangingPunct="1">
              <a:lnSpc>
                <a:spcPct val="80000"/>
              </a:lnSpc>
              <a:defRPr/>
            </a:pPr>
            <a:endParaRPr lang="cs-CZ" sz="1800" dirty="0"/>
          </a:p>
          <a:p>
            <a:pPr eaLnBrk="1" hangingPunct="1">
              <a:lnSpc>
                <a:spcPct val="80000"/>
              </a:lnSpc>
              <a:defRPr/>
            </a:pPr>
            <a:r>
              <a:rPr lang="cs-CZ" sz="1800" dirty="0" smtClean="0"/>
              <a:t>Je třeba respektovat osobní tempo žáka (jakým chápe vzorová schémata a realizuje mentální programy)</a:t>
            </a:r>
          </a:p>
          <a:p>
            <a:pPr eaLnBrk="1" hangingPunct="1">
              <a:lnSpc>
                <a:spcPct val="80000"/>
              </a:lnSpc>
              <a:defRPr/>
            </a:pPr>
            <a:endParaRPr lang="cs-CZ" sz="1800" dirty="0" smtClean="0"/>
          </a:p>
          <a:p>
            <a:pPr eaLnBrk="1" hangingPunct="1">
              <a:lnSpc>
                <a:spcPct val="80000"/>
              </a:lnSpc>
              <a:defRPr/>
            </a:pPr>
            <a:r>
              <a:rPr lang="cs-CZ" sz="1800" dirty="0" smtClean="0"/>
              <a:t>Do této zásady můžeme také zařadit respektování individuálního vývoje dítěte pokud jde o rozvoj konkrétních dovedností – například dovednost verbálního tvoření může předcházet připravenost naučit se psát.</a:t>
            </a:r>
            <a:endParaRPr lang="cs-CZ" sz="1800" b="1" dirty="0" smtClean="0"/>
          </a:p>
          <a:p>
            <a:pPr eaLnBrk="1" hangingPunct="1">
              <a:lnSpc>
                <a:spcPct val="80000"/>
              </a:lnSpc>
              <a:defRPr/>
            </a:pPr>
            <a:endParaRPr lang="cs-CZ" sz="1400" dirty="0" smtClean="0"/>
          </a:p>
        </p:txBody>
      </p:sp>
    </p:spTree>
    <p:extLst>
      <p:ext uri="{BB962C8B-B14F-4D97-AF65-F5344CB8AC3E}">
        <p14:creationId xmlns:p14="http://schemas.microsoft.com/office/powerpoint/2010/main" val="317606182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cs-CZ" sz="3200" b="1" smtClean="0"/>
              <a:t>5. Obohacené prostředí</a:t>
            </a:r>
            <a:br>
              <a:rPr lang="cs-CZ" sz="3200" b="1" smtClean="0"/>
            </a:br>
            <a:endParaRPr lang="cs-CZ" sz="3200" b="1" smtClean="0"/>
          </a:p>
        </p:txBody>
      </p:sp>
      <p:sp>
        <p:nvSpPr>
          <p:cNvPr id="49155" name="Rectangle 3"/>
          <p:cNvSpPr>
            <a:spLocks noGrp="1" noChangeArrowheads="1"/>
          </p:cNvSpPr>
          <p:nvPr>
            <p:ph type="body" idx="1"/>
          </p:nvPr>
        </p:nvSpPr>
        <p:spPr>
          <a:xfrm>
            <a:off x="457200" y="908050"/>
            <a:ext cx="8229600" cy="5218113"/>
          </a:xfrm>
        </p:spPr>
        <p:txBody>
          <a:bodyPr/>
          <a:lstStyle/>
          <a:p>
            <a:pPr eaLnBrk="1" hangingPunct="1">
              <a:lnSpc>
                <a:spcPct val="80000"/>
              </a:lnSpc>
              <a:buFontTx/>
              <a:buNone/>
              <a:defRPr/>
            </a:pPr>
            <a:r>
              <a:rPr lang="cs-CZ" sz="1600" dirty="0" smtClean="0"/>
              <a:t>Prostředí mnoha možností, které odráží život a tím poskytuje prostor pro učení. </a:t>
            </a:r>
          </a:p>
          <a:p>
            <a:pPr eaLnBrk="1" hangingPunct="1">
              <a:lnSpc>
                <a:spcPct val="80000"/>
              </a:lnSpc>
              <a:buFontTx/>
              <a:buNone/>
              <a:defRPr/>
            </a:pPr>
            <a:r>
              <a:rPr lang="cs-CZ" sz="1600" dirty="0" smtClean="0"/>
              <a:t>Prostředí, které uvede do bdělosti celý nervový systém, které jej podněcuje, uspokojuje </a:t>
            </a:r>
          </a:p>
          <a:p>
            <a:pPr eaLnBrk="1" hangingPunct="1">
              <a:lnSpc>
                <a:spcPct val="80000"/>
              </a:lnSpc>
              <a:buFontTx/>
              <a:buNone/>
              <a:defRPr/>
            </a:pPr>
            <a:r>
              <a:rPr lang="cs-CZ" sz="1600" dirty="0" smtClean="0"/>
              <a:t>naši zvědavost, je schopné zodpovědět mnoho otázek a také jich řadu nových objevit</a:t>
            </a:r>
          </a:p>
          <a:p>
            <a:pPr eaLnBrk="1" hangingPunct="1">
              <a:lnSpc>
                <a:spcPct val="80000"/>
              </a:lnSpc>
              <a:buFontTx/>
              <a:buNone/>
              <a:defRPr/>
            </a:pPr>
            <a:endParaRPr lang="cs-CZ" sz="1600" dirty="0" smtClean="0"/>
          </a:p>
          <a:p>
            <a:pPr eaLnBrk="1" hangingPunct="1">
              <a:lnSpc>
                <a:spcPct val="80000"/>
              </a:lnSpc>
              <a:defRPr/>
            </a:pPr>
            <a:r>
              <a:rPr lang="cs-CZ" sz="1600" dirty="0" smtClean="0"/>
              <a:t>Z fyziologického hlediska obohacováním prostředí „houstne“ síť informací uložených v mozku</a:t>
            </a:r>
          </a:p>
          <a:p>
            <a:pPr eaLnBrk="1" hangingPunct="1">
              <a:lnSpc>
                <a:spcPct val="80000"/>
              </a:lnSpc>
              <a:defRPr/>
            </a:pPr>
            <a:r>
              <a:rPr lang="cs-CZ" sz="1600" dirty="0"/>
              <a:t>z</a:t>
            </a:r>
            <a:r>
              <a:rPr lang="cs-CZ" sz="1600" dirty="0" smtClean="0"/>
              <a:t> intelektového hlediska to má za následek větší schopnosti vybavovat si, všímat si, řešit problémy atd.</a:t>
            </a:r>
          </a:p>
          <a:p>
            <a:pPr eaLnBrk="1" hangingPunct="1">
              <a:lnSpc>
                <a:spcPct val="80000"/>
              </a:lnSpc>
              <a:defRPr/>
            </a:pPr>
            <a:endParaRPr lang="cs-CZ" sz="1600" dirty="0" smtClean="0"/>
          </a:p>
          <a:p>
            <a:pPr eaLnBrk="1" hangingPunct="1">
              <a:lnSpc>
                <a:spcPct val="80000"/>
              </a:lnSpc>
              <a:buFontTx/>
              <a:buNone/>
              <a:defRPr/>
            </a:pPr>
            <a:r>
              <a:rPr lang="cs-CZ" sz="1600" dirty="0" smtClean="0"/>
              <a:t>Proto je důležité:</a:t>
            </a:r>
          </a:p>
          <a:p>
            <a:pPr eaLnBrk="1" hangingPunct="1">
              <a:lnSpc>
                <a:spcPct val="80000"/>
              </a:lnSpc>
              <a:defRPr/>
            </a:pPr>
            <a:r>
              <a:rPr lang="cs-CZ" sz="1600" dirty="0" smtClean="0"/>
              <a:t>využívat co nejvíce smyslů, kterými vstupují informace do mozku</a:t>
            </a:r>
          </a:p>
          <a:p>
            <a:pPr eaLnBrk="1" hangingPunct="1">
              <a:lnSpc>
                <a:spcPct val="80000"/>
              </a:lnSpc>
              <a:defRPr/>
            </a:pPr>
            <a:r>
              <a:rPr lang="cs-CZ" sz="1600" dirty="0" smtClean="0"/>
              <a:t>co nejvíce používat původní, skutečné zdroje, být „při tom“</a:t>
            </a:r>
          </a:p>
          <a:p>
            <a:pPr eaLnBrk="1" hangingPunct="1">
              <a:lnSpc>
                <a:spcPct val="80000"/>
              </a:lnSpc>
              <a:defRPr/>
            </a:pPr>
            <a:r>
              <a:rPr lang="cs-CZ" sz="1600" dirty="0" smtClean="0"/>
              <a:t>vhodné je také „inscenování“  - situace „jako“ (představivost)</a:t>
            </a:r>
          </a:p>
          <a:p>
            <a:pPr eaLnBrk="1" hangingPunct="1">
              <a:lnSpc>
                <a:spcPct val="80000"/>
              </a:lnSpc>
              <a:defRPr/>
            </a:pPr>
            <a:r>
              <a:rPr lang="cs-CZ" sz="1600" dirty="0" smtClean="0"/>
              <a:t>Poskytovat možnost manipulovat a dotýkat se předmětů souvisejících s učením (nebo zástupných předmětů- zmenšeniny, modely)</a:t>
            </a:r>
          </a:p>
          <a:p>
            <a:pPr marL="342900" lvl="1" indent="-342900" eaLnBrk="1" hangingPunct="1">
              <a:lnSpc>
                <a:spcPct val="80000"/>
              </a:lnSpc>
              <a:buFont typeface="Arial" pitchFamily="34" charset="0"/>
              <a:buChar char="•"/>
              <a:defRPr/>
            </a:pPr>
            <a:r>
              <a:rPr lang="cs-CZ" sz="1600" dirty="0" smtClean="0">
                <a:ea typeface="+mn-ea"/>
                <a:cs typeface="+mn-cs"/>
              </a:rPr>
              <a:t>zřídit v každé třídě knihovnu poskytující atlasy, encyklopedie, slovníky atd.</a:t>
            </a:r>
          </a:p>
          <a:p>
            <a:pPr marL="342900" lvl="1" indent="-342900" eaLnBrk="1" hangingPunct="1">
              <a:lnSpc>
                <a:spcPct val="80000"/>
              </a:lnSpc>
              <a:buFont typeface="Arial" pitchFamily="34" charset="0"/>
              <a:buChar char="•"/>
              <a:defRPr/>
            </a:pPr>
            <a:r>
              <a:rPr lang="cs-CZ" sz="1600" dirty="0" smtClean="0">
                <a:ea typeface="+mn-ea"/>
                <a:cs typeface="+mn-cs"/>
              </a:rPr>
              <a:t>nástěnky ve třídě ať jsou v souladu s tím, co se právě žáci učí</a:t>
            </a:r>
          </a:p>
          <a:p>
            <a:pPr marL="342900" lvl="1" indent="-342900" eaLnBrk="1" hangingPunct="1">
              <a:lnSpc>
                <a:spcPct val="80000"/>
              </a:lnSpc>
              <a:buFont typeface="Arial" pitchFamily="34" charset="0"/>
              <a:buChar char="•"/>
              <a:defRPr/>
            </a:pPr>
            <a:r>
              <a:rPr lang="cs-CZ" sz="1600" dirty="0" smtClean="0">
                <a:ea typeface="+mn-ea"/>
                <a:cs typeface="+mn-cs"/>
              </a:rPr>
              <a:t>do výuky zvát hosty, kteří mohou něco říci k probíraným tématům</a:t>
            </a:r>
          </a:p>
          <a:p>
            <a:pPr marL="342900" lvl="1" indent="-342900" eaLnBrk="1" hangingPunct="1">
              <a:lnSpc>
                <a:spcPct val="80000"/>
              </a:lnSpc>
              <a:buFontTx/>
              <a:buChar char="•"/>
              <a:defRPr/>
            </a:pPr>
            <a:r>
              <a:rPr lang="cs-CZ" sz="1600" dirty="0" smtClean="0"/>
              <a:t>učebnice, výukové video atd. používat pouze jako doplňky toho, co je naučeno z přímé zkušenosti</a:t>
            </a:r>
          </a:p>
          <a:p>
            <a:pPr marL="342900" lvl="1" indent="-342900" eaLnBrk="1" hangingPunct="1">
              <a:lnSpc>
                <a:spcPct val="80000"/>
              </a:lnSpc>
              <a:buFontTx/>
              <a:buChar char="•"/>
              <a:defRPr/>
            </a:pPr>
            <a:r>
              <a:rPr lang="cs-CZ" sz="1600" i="1" dirty="0" smtClean="0"/>
              <a:t>Nejde o technické vybavení</a:t>
            </a:r>
            <a:endParaRPr lang="cs-CZ" sz="1600" dirty="0" smtClean="0"/>
          </a:p>
        </p:txBody>
      </p:sp>
    </p:spTree>
    <p:extLst>
      <p:ext uri="{BB962C8B-B14F-4D97-AF65-F5344CB8AC3E}">
        <p14:creationId xmlns:p14="http://schemas.microsoft.com/office/powerpoint/2010/main" val="346343133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706437"/>
          </a:xfrm>
        </p:spPr>
        <p:txBody>
          <a:bodyPr/>
          <a:lstStyle/>
          <a:p>
            <a:pPr eaLnBrk="1" hangingPunct="1"/>
            <a:r>
              <a:rPr lang="cs-CZ" sz="4000" b="1" smtClean="0"/>
              <a:t>6. Spolupráce</a:t>
            </a:r>
            <a:br>
              <a:rPr lang="cs-CZ" sz="4000" b="1" smtClean="0"/>
            </a:br>
            <a:endParaRPr lang="cs-CZ" sz="4000" b="1" smtClean="0"/>
          </a:p>
        </p:txBody>
      </p:sp>
      <p:sp>
        <p:nvSpPr>
          <p:cNvPr id="53251" name="Rectangle 3"/>
          <p:cNvSpPr>
            <a:spLocks noGrp="1" noChangeArrowheads="1"/>
          </p:cNvSpPr>
          <p:nvPr>
            <p:ph type="body" idx="1"/>
          </p:nvPr>
        </p:nvSpPr>
        <p:spPr>
          <a:xfrm>
            <a:off x="457200" y="1125538"/>
            <a:ext cx="8229600" cy="5000625"/>
          </a:xfrm>
        </p:spPr>
        <p:txBody>
          <a:bodyPr/>
          <a:lstStyle/>
          <a:p>
            <a:pPr eaLnBrk="1" hangingPunct="1">
              <a:lnSpc>
                <a:spcPct val="80000"/>
              </a:lnSpc>
            </a:pPr>
            <a:r>
              <a:rPr lang="cs-CZ" sz="1800" smtClean="0"/>
              <a:t>Podle mnoha autorů nemůže jeden učitel vystačit pro třídu o třiceti mozcích, z nichž každý se učí odlišným způsobem.</a:t>
            </a:r>
          </a:p>
          <a:p>
            <a:pPr eaLnBrk="1" hangingPunct="1">
              <a:lnSpc>
                <a:spcPct val="80000"/>
              </a:lnSpc>
            </a:pPr>
            <a:r>
              <a:rPr lang="cs-CZ" sz="1800" smtClean="0"/>
              <a:t>Díky spolupráci je možné více respektovat odlišnosti dětí</a:t>
            </a:r>
          </a:p>
          <a:p>
            <a:pPr eaLnBrk="1" hangingPunct="1">
              <a:lnSpc>
                <a:spcPct val="80000"/>
              </a:lnSpc>
            </a:pPr>
            <a:r>
              <a:rPr lang="cs-CZ" sz="1800" smtClean="0"/>
              <a:t>Prvek sdílení může značně zatraktivnit učení.</a:t>
            </a:r>
          </a:p>
          <a:p>
            <a:pPr eaLnBrk="1" hangingPunct="1">
              <a:lnSpc>
                <a:spcPct val="80000"/>
              </a:lnSpc>
              <a:buFontTx/>
              <a:buNone/>
            </a:pPr>
            <a:endParaRPr lang="cs-CZ" sz="1800" smtClean="0"/>
          </a:p>
          <a:p>
            <a:pPr eaLnBrk="1" hangingPunct="1">
              <a:lnSpc>
                <a:spcPct val="80000"/>
              </a:lnSpc>
            </a:pPr>
            <a:r>
              <a:rPr lang="cs-CZ" sz="1800" smtClean="0"/>
              <a:t>skupinová práce představuje účinný způsob, jak s poznatky pracovat různými způsoby a přizpůsobovat podmínky potřebám dětí. </a:t>
            </a:r>
          </a:p>
          <a:p>
            <a:pPr eaLnBrk="1" hangingPunct="1">
              <a:lnSpc>
                <a:spcPct val="80000"/>
              </a:lnSpc>
            </a:pPr>
            <a:r>
              <a:rPr lang="cs-CZ" sz="1800" smtClean="0"/>
              <a:t>Prostředí, kde žáci diskutují a učí se navzájem, kde jsou si „resonanční deskou“ – to je prostředí mozkově kompatibilní</a:t>
            </a:r>
          </a:p>
          <a:p>
            <a:pPr eaLnBrk="1" hangingPunct="1">
              <a:lnSpc>
                <a:spcPct val="80000"/>
              </a:lnSpc>
            </a:pPr>
            <a:r>
              <a:rPr lang="cs-CZ" sz="1800" smtClean="0"/>
              <a:t>Uplatňování principu spolupráce zahrnuje dvě oblasti: za prvé </a:t>
            </a:r>
            <a:r>
              <a:rPr lang="cs-CZ" sz="1800" i="1" smtClean="0"/>
              <a:t>přípravu kurikula</a:t>
            </a:r>
            <a:r>
              <a:rPr lang="cs-CZ" sz="1800" smtClean="0"/>
              <a:t>, zadruhé </a:t>
            </a:r>
            <a:r>
              <a:rPr lang="cs-CZ" sz="1800" i="1" smtClean="0"/>
              <a:t>seskupování žáků do skupin</a:t>
            </a:r>
            <a:r>
              <a:rPr lang="cs-CZ" sz="1800" smtClean="0"/>
              <a:t> a </a:t>
            </a:r>
            <a:r>
              <a:rPr lang="cs-CZ" sz="1800" i="1" smtClean="0"/>
              <a:t>zprostředkování dovedností potřebných pro spolupráci</a:t>
            </a:r>
            <a:r>
              <a:rPr lang="cs-CZ" sz="1800" smtClean="0"/>
              <a:t>. </a:t>
            </a:r>
          </a:p>
          <a:p>
            <a:pPr eaLnBrk="1" hangingPunct="1">
              <a:lnSpc>
                <a:spcPct val="80000"/>
              </a:lnSpc>
            </a:pPr>
            <a:r>
              <a:rPr lang="cs-CZ" sz="1800" smtClean="0"/>
              <a:t>Kovalik doporučuje vytvářet skupiny spíše heterogenní, aby se vytvářely příležitosti ke vzájemnému obohacování. Role ve skupině se mají střídat, aby se žáci mohli naučit více rolím </a:t>
            </a:r>
          </a:p>
          <a:p>
            <a:pPr eaLnBrk="1" hangingPunct="1">
              <a:lnSpc>
                <a:spcPct val="80000"/>
              </a:lnSpc>
            </a:pPr>
            <a:r>
              <a:rPr lang="cs-CZ" sz="1800" smtClean="0"/>
              <a:t>O kooperativním vyučování, jak se u nás říká využívání principu spolupráce ve škole, publikovala monografii Hana Kasíková.</a:t>
            </a:r>
          </a:p>
          <a:p>
            <a:pPr eaLnBrk="1" hangingPunct="1">
              <a:lnSpc>
                <a:spcPct val="80000"/>
              </a:lnSpc>
            </a:pPr>
            <a:r>
              <a:rPr lang="cs-CZ" sz="1800" smtClean="0"/>
              <a:t>V rámci svého pojetí doporučoval spolupráci už Lev Vygotskij, který zdůrazňoval sociokulturní základ učení (mluvil o sdíleném učení).</a:t>
            </a:r>
            <a:endParaRPr lang="cs-CZ" sz="1800" b="1" smtClean="0"/>
          </a:p>
          <a:p>
            <a:pPr eaLnBrk="1" hangingPunct="1">
              <a:lnSpc>
                <a:spcPct val="80000"/>
              </a:lnSpc>
            </a:pPr>
            <a:endParaRPr lang="cs-CZ" sz="1800" smtClean="0"/>
          </a:p>
        </p:txBody>
      </p:sp>
    </p:spTree>
    <p:extLst>
      <p:ext uri="{BB962C8B-B14F-4D97-AF65-F5344CB8AC3E}">
        <p14:creationId xmlns:p14="http://schemas.microsoft.com/office/powerpoint/2010/main" val="111590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Poznávání osobnosti</a:t>
            </a:r>
            <a:endParaRPr lang="cs-CZ" dirty="0"/>
          </a:p>
        </p:txBody>
      </p:sp>
      <p:sp>
        <p:nvSpPr>
          <p:cNvPr id="3" name="Zástupný symbol pro obsah 2"/>
          <p:cNvSpPr>
            <a:spLocks noGrp="1"/>
          </p:cNvSpPr>
          <p:nvPr>
            <p:ph idx="1"/>
          </p:nvPr>
        </p:nvSpPr>
        <p:spPr/>
        <p:txBody>
          <a:bodyPr/>
          <a:lstStyle/>
          <a:p>
            <a:pPr marL="0" indent="0">
              <a:lnSpc>
                <a:spcPct val="90000"/>
              </a:lnSpc>
              <a:buNone/>
              <a:defRPr/>
            </a:pPr>
            <a:r>
              <a:rPr lang="cs-CZ" dirty="0"/>
              <a:t>Osobnost studujeme pomocí speciálních postupů – výzkumných metod</a:t>
            </a:r>
          </a:p>
          <a:p>
            <a:pPr>
              <a:lnSpc>
                <a:spcPct val="90000"/>
              </a:lnSpc>
              <a:defRPr/>
            </a:pPr>
            <a:r>
              <a:rPr lang="cs-CZ" dirty="0"/>
              <a:t>Pozorování</a:t>
            </a:r>
          </a:p>
          <a:p>
            <a:pPr>
              <a:lnSpc>
                <a:spcPct val="90000"/>
              </a:lnSpc>
              <a:defRPr/>
            </a:pPr>
            <a:r>
              <a:rPr lang="cs-CZ" dirty="0"/>
              <a:t>Rozhovor</a:t>
            </a:r>
          </a:p>
          <a:p>
            <a:pPr>
              <a:lnSpc>
                <a:spcPct val="90000"/>
              </a:lnSpc>
              <a:defRPr/>
            </a:pPr>
            <a:r>
              <a:rPr lang="cs-CZ" dirty="0"/>
              <a:t>Anamnéza (RA, OA, současný stav)</a:t>
            </a:r>
          </a:p>
          <a:p>
            <a:pPr>
              <a:lnSpc>
                <a:spcPct val="90000"/>
              </a:lnSpc>
              <a:defRPr/>
            </a:pPr>
            <a:r>
              <a:rPr lang="cs-CZ" dirty="0"/>
              <a:t>Experiment (laboratorní a přirozený)</a:t>
            </a:r>
          </a:p>
          <a:p>
            <a:pPr>
              <a:lnSpc>
                <a:spcPct val="90000"/>
              </a:lnSpc>
              <a:defRPr/>
            </a:pPr>
            <a:r>
              <a:rPr lang="cs-CZ" dirty="0"/>
              <a:t>Psychologické zkoušky – testy, dotazníky</a:t>
            </a:r>
          </a:p>
          <a:p>
            <a:pPr>
              <a:lnSpc>
                <a:spcPct val="90000"/>
              </a:lnSpc>
              <a:defRPr/>
            </a:pPr>
            <a:r>
              <a:rPr lang="cs-CZ" dirty="0"/>
              <a:t>Projektivní metody</a:t>
            </a:r>
          </a:p>
          <a:p>
            <a:endParaRPr lang="cs-CZ" dirty="0"/>
          </a:p>
        </p:txBody>
      </p:sp>
    </p:spTree>
    <p:extLst>
      <p:ext uri="{BB962C8B-B14F-4D97-AF65-F5344CB8AC3E}">
        <p14:creationId xmlns:p14="http://schemas.microsoft.com/office/powerpoint/2010/main" val="371301329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cs-CZ" sz="3200" b="1" smtClean="0"/>
              <a:t>7. Okamžitá zpětná vazba</a:t>
            </a:r>
            <a:br>
              <a:rPr lang="cs-CZ" sz="3200" b="1" smtClean="0"/>
            </a:br>
            <a:endParaRPr lang="cs-CZ" sz="3200" b="1" smtClean="0"/>
          </a:p>
        </p:txBody>
      </p:sp>
      <p:sp>
        <p:nvSpPr>
          <p:cNvPr id="54275" name="Rectangle 3"/>
          <p:cNvSpPr>
            <a:spLocks noGrp="1" noChangeArrowheads="1"/>
          </p:cNvSpPr>
          <p:nvPr>
            <p:ph type="body" idx="1"/>
          </p:nvPr>
        </p:nvSpPr>
        <p:spPr/>
        <p:txBody>
          <a:bodyPr/>
          <a:lstStyle/>
          <a:p>
            <a:pPr eaLnBrk="1" hangingPunct="1">
              <a:lnSpc>
                <a:spcPct val="80000"/>
              </a:lnSpc>
            </a:pPr>
            <a:r>
              <a:rPr lang="cs-CZ" sz="1600" smtClean="0"/>
              <a:t>nutný prvek učebního prostředí</a:t>
            </a:r>
          </a:p>
          <a:p>
            <a:pPr eaLnBrk="1" hangingPunct="1">
              <a:lnSpc>
                <a:spcPct val="80000"/>
              </a:lnSpc>
            </a:pPr>
            <a:r>
              <a:rPr lang="cs-CZ" sz="1600" smtClean="0"/>
              <a:t>když jsme se něčemu naučili, dokázali jsme něco pochopit, aplikovat, dostaví se příjemné pocity (tzv. AHA-zážitek) - z toho plyne, že učení není potřeba odměňovat, je samo sobě odměnou („mozek je sám sobě gratulantem“) </a:t>
            </a:r>
          </a:p>
          <a:p>
            <a:pPr eaLnBrk="1" hangingPunct="1">
              <a:lnSpc>
                <a:spcPct val="80000"/>
              </a:lnSpc>
            </a:pPr>
            <a:r>
              <a:rPr lang="cs-CZ" sz="1600" smtClean="0"/>
              <a:t>v praxi se ale často něčemu naučíme špatně – pak je pro mozek těžké zapomenout něco, co už se naučil</a:t>
            </a:r>
          </a:p>
          <a:p>
            <a:pPr eaLnBrk="1" hangingPunct="1">
              <a:lnSpc>
                <a:spcPct val="80000"/>
              </a:lnSpc>
            </a:pPr>
            <a:r>
              <a:rPr lang="cs-CZ" sz="1600" smtClean="0"/>
              <a:t>Zpětná vazba by tedy měla přicházet včas – ani ne pozdě ani příliš brzy </a:t>
            </a:r>
          </a:p>
          <a:p>
            <a:pPr eaLnBrk="1" hangingPunct="1">
              <a:lnSpc>
                <a:spcPct val="80000"/>
              </a:lnSpc>
            </a:pPr>
            <a:r>
              <a:rPr lang="cs-CZ" sz="1600" smtClean="0"/>
              <a:t>Mezi doporučení, jak zavádět tuto zásadu, patří :</a:t>
            </a:r>
          </a:p>
          <a:p>
            <a:pPr lvl="1" eaLnBrk="1" hangingPunct="1">
              <a:lnSpc>
                <a:spcPct val="80000"/>
              </a:lnSpc>
            </a:pPr>
            <a:r>
              <a:rPr lang="cs-CZ" sz="1600" smtClean="0"/>
              <a:t>zavádějte skupinovou práci a přitom dbejte na to, aby každý dostal ve skupině zpětnou vazbu pokud možno ke všemu (k obsahu i procesu) od vás nebo od spolužáků</a:t>
            </a:r>
          </a:p>
          <a:p>
            <a:pPr lvl="1" eaLnBrk="1" hangingPunct="1">
              <a:lnSpc>
                <a:spcPct val="80000"/>
              </a:lnSpc>
            </a:pPr>
            <a:r>
              <a:rPr lang="cs-CZ" sz="1600" smtClean="0"/>
              <a:t>umožněte (poskytněte prostor a čas) pro zpětnou vazbu během hodiny (předejdete tak upevnění chybného pochopení)</a:t>
            </a:r>
          </a:p>
          <a:p>
            <a:pPr lvl="1" eaLnBrk="1" hangingPunct="1">
              <a:lnSpc>
                <a:spcPct val="80000"/>
              </a:lnSpc>
            </a:pPr>
            <a:r>
              <a:rPr lang="cs-CZ" sz="1600" smtClean="0"/>
              <a:t>nepodceňujte sílu a hodnotu zpětné vazby od vrstevníků</a:t>
            </a:r>
            <a:endParaRPr lang="cs-CZ" sz="1600" b="1" smtClean="0"/>
          </a:p>
          <a:p>
            <a:pPr lvl="1" eaLnBrk="1" hangingPunct="1">
              <a:lnSpc>
                <a:spcPct val="80000"/>
              </a:lnSpc>
            </a:pPr>
            <a:r>
              <a:rPr lang="cs-CZ" sz="1600" smtClean="0"/>
              <a:t>pomozte žákům, aby byli citlivější pro zpětné vazby, které jim poskytuje skutečný svět, pomozte jim v dialogu se sebou samými analyzovat vlastní práci, což je důležité pro dovednost poskytovat zpětnou vazbu sami sobě (významná dovednost pro celoživotní vzdělávání) </a:t>
            </a:r>
          </a:p>
          <a:p>
            <a:pPr eaLnBrk="1" hangingPunct="1">
              <a:lnSpc>
                <a:spcPct val="80000"/>
              </a:lnSpc>
            </a:pPr>
            <a:endParaRPr lang="cs-CZ" sz="1600" smtClean="0"/>
          </a:p>
        </p:txBody>
      </p:sp>
    </p:spTree>
    <p:extLst>
      <p:ext uri="{BB962C8B-B14F-4D97-AF65-F5344CB8AC3E}">
        <p14:creationId xmlns:p14="http://schemas.microsoft.com/office/powerpoint/2010/main" val="270152036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cs-CZ" sz="3200" b="1" smtClean="0"/>
              <a:t>8. Dokonalé zvládnutí</a:t>
            </a:r>
            <a:br>
              <a:rPr lang="cs-CZ" sz="3200" b="1" smtClean="0"/>
            </a:br>
            <a:endParaRPr lang="cs-CZ" sz="3200" b="1" smtClean="0"/>
          </a:p>
        </p:txBody>
      </p:sp>
      <p:sp>
        <p:nvSpPr>
          <p:cNvPr id="55299" name="Rectangle 3"/>
          <p:cNvSpPr>
            <a:spLocks noGrp="1" noChangeArrowheads="1"/>
          </p:cNvSpPr>
          <p:nvPr>
            <p:ph type="body" idx="1"/>
          </p:nvPr>
        </p:nvSpPr>
        <p:spPr>
          <a:xfrm>
            <a:off x="457200" y="908050"/>
            <a:ext cx="8229600" cy="5218113"/>
          </a:xfrm>
        </p:spPr>
        <p:txBody>
          <a:bodyPr/>
          <a:lstStyle/>
          <a:p>
            <a:pPr eaLnBrk="1" hangingPunct="1">
              <a:lnSpc>
                <a:spcPct val="80000"/>
              </a:lnSpc>
            </a:pPr>
            <a:r>
              <a:rPr lang="cs-CZ" sz="1600" smtClean="0"/>
              <a:t>velmi často kolem sebe vnímáme nedokonalou práci, takže ji začínáme vnímat téměř jako normu</a:t>
            </a:r>
          </a:p>
          <a:p>
            <a:pPr eaLnBrk="1" hangingPunct="1">
              <a:lnSpc>
                <a:spcPct val="80000"/>
              </a:lnSpc>
            </a:pPr>
            <a:r>
              <a:rPr lang="cs-CZ" sz="1600" smtClean="0"/>
              <a:t>K přiblížení tohoto principu můžeme použít pořekadlo: „Když už něco stojí za to, aby to bylo uděláno, má to být uděláno dokonale (pořádně, co nejlépe, apod.)“. </a:t>
            </a:r>
          </a:p>
          <a:p>
            <a:pPr eaLnBrk="1" hangingPunct="1">
              <a:lnSpc>
                <a:spcPct val="80000"/>
              </a:lnSpc>
            </a:pPr>
            <a:r>
              <a:rPr lang="cs-CZ" sz="1600" smtClean="0"/>
              <a:t>Bohužel první trénink v nedokonalosti získáváme už ve škole, když jsme jako žáci posuzováni, nakolik jsme porozuměli látce a dostaneme buď jedničku nebo trojku (či pětku</a:t>
            </a:r>
          </a:p>
          <a:p>
            <a:pPr eaLnBrk="1" hangingPunct="1">
              <a:lnSpc>
                <a:spcPct val="80000"/>
              </a:lnSpc>
            </a:pPr>
            <a:r>
              <a:rPr lang="cs-CZ" sz="1600" smtClean="0"/>
              <a:t>Naplnění tohoto principu je nejobtížnější ze všech uvedených principů, protože naráží nejvíce na stávající systém vzdělávání. </a:t>
            </a:r>
          </a:p>
          <a:p>
            <a:pPr eaLnBrk="1" hangingPunct="1">
              <a:lnSpc>
                <a:spcPct val="80000"/>
              </a:lnSpc>
            </a:pPr>
            <a:r>
              <a:rPr lang="cs-CZ" sz="1600" smtClean="0"/>
              <a:t>Jestliže je cílem našeho školství vychovávat občany gramotné a kompetentní po stránce osobní, sociální i ekonomické, je třeba se znovu zamyslet nad samotnou podstatou vytváření smysluplného kurikula, nad obsahem a metodami jeho dosahování, konkrétně nad tím, kde spolu jaké poznatky souvisejí a kde na sebe navazují a kde jsou naopak přebytečné a nevytvářejí žádný užitečný mentální program pro skutečný život.</a:t>
            </a:r>
          </a:p>
          <a:p>
            <a:pPr eaLnBrk="1" hangingPunct="1">
              <a:lnSpc>
                <a:spcPct val="80000"/>
              </a:lnSpc>
            </a:pPr>
            <a:r>
              <a:rPr lang="cs-CZ" sz="1600" smtClean="0"/>
              <a:t>Susan Kovalik podporuje v tomto kontextu zavádění tzv. pravidel soužití, kde svoji úlohu hraje především pravidlo Osobní optimum a rozvíjení životních dovedností. Doporučuje také odstranění tradičního modelu známkování, které je v přímém protikladu k zásadě dokonalého zvládnutí. </a:t>
            </a:r>
          </a:p>
          <a:p>
            <a:pPr eaLnBrk="1" hangingPunct="1">
              <a:lnSpc>
                <a:spcPct val="80000"/>
              </a:lnSpc>
            </a:pPr>
            <a:r>
              <a:rPr lang="cs-CZ" sz="1600" smtClean="0"/>
              <a:t>V části nazvané Přiměřený čas jsme používali termín mentální program v souvislosti s tím, že jeho vytvoření je dovršením procesu učení. Bohužel v mnoha případech se pro spěch tyto programy nevytvoří, a to i když při zkoušení dostaneme jedničku (íme, co často stačí k získání výborné známky)</a:t>
            </a:r>
          </a:p>
          <a:p>
            <a:pPr eaLnBrk="1" hangingPunct="1">
              <a:lnSpc>
                <a:spcPct val="80000"/>
              </a:lnSpc>
            </a:pPr>
            <a:r>
              <a:rPr lang="cs-CZ" sz="1600" smtClean="0"/>
              <a:t> Takové učení nepřináší dlouhodobý efekt a my máme pocit, že si ze školy skoro nic nepamatujeme. </a:t>
            </a:r>
            <a:endParaRPr lang="cs-CZ" sz="1600" i="1" smtClean="0"/>
          </a:p>
        </p:txBody>
      </p:sp>
    </p:spTree>
    <p:extLst>
      <p:ext uri="{BB962C8B-B14F-4D97-AF65-F5344CB8AC3E}">
        <p14:creationId xmlns:p14="http://schemas.microsoft.com/office/powerpoint/2010/main" val="323230170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cs-CZ" sz="3200" b="1" smtClean="0"/>
              <a:t>Myšlenky Frederica Vestera</a:t>
            </a:r>
            <a:r>
              <a:rPr lang="cs-CZ" sz="4000" b="1" smtClean="0"/>
              <a:t/>
            </a:r>
            <a:br>
              <a:rPr lang="cs-CZ" sz="4000" b="1" smtClean="0"/>
            </a:br>
            <a:endParaRPr lang="cs-CZ" sz="4000" b="1" smtClean="0"/>
          </a:p>
        </p:txBody>
      </p:sp>
      <p:sp>
        <p:nvSpPr>
          <p:cNvPr id="56323" name="Rectangle 3"/>
          <p:cNvSpPr>
            <a:spLocks noGrp="1" noChangeArrowheads="1"/>
          </p:cNvSpPr>
          <p:nvPr>
            <p:ph type="body" idx="1"/>
          </p:nvPr>
        </p:nvSpPr>
        <p:spPr/>
        <p:txBody>
          <a:bodyPr/>
          <a:lstStyle/>
          <a:p>
            <a:pPr marL="590550" indent="-533400" eaLnBrk="1" hangingPunct="1">
              <a:lnSpc>
                <a:spcPct val="80000"/>
              </a:lnSpc>
              <a:buFontTx/>
              <a:buNone/>
            </a:pPr>
            <a:r>
              <a:rPr lang="cs-CZ" sz="2000" smtClean="0"/>
              <a:t>Známý současný německý biochemik a odborník na otázky životního </a:t>
            </a:r>
          </a:p>
          <a:p>
            <a:pPr marL="590550" indent="-533400" eaLnBrk="1" hangingPunct="1">
              <a:lnSpc>
                <a:spcPct val="80000"/>
              </a:lnSpc>
              <a:buFontTx/>
              <a:buNone/>
            </a:pPr>
            <a:r>
              <a:rPr lang="cs-CZ" sz="2000" smtClean="0"/>
              <a:t>prostředí Frederic Vester ve své knížce</a:t>
            </a:r>
          </a:p>
          <a:p>
            <a:pPr marL="590550" indent="-533400" eaLnBrk="1" hangingPunct="1">
              <a:lnSpc>
                <a:spcPct val="80000"/>
              </a:lnSpc>
              <a:buFontTx/>
              <a:buNone/>
            </a:pPr>
            <a:r>
              <a:rPr lang="cs-CZ" sz="2000" smtClean="0"/>
              <a:t> „Myslet, učit  se... A zapomínat?“ (1997)</a:t>
            </a:r>
          </a:p>
          <a:p>
            <a:pPr marL="590550" indent="-533400" eaLnBrk="1" hangingPunct="1">
              <a:lnSpc>
                <a:spcPct val="80000"/>
              </a:lnSpc>
              <a:buFontTx/>
              <a:buChar char="-"/>
            </a:pPr>
            <a:endParaRPr lang="cs-CZ" sz="2000" smtClean="0"/>
          </a:p>
          <a:p>
            <a:pPr marL="590550" indent="-533400" eaLnBrk="1" hangingPunct="1">
              <a:lnSpc>
                <a:spcPct val="80000"/>
              </a:lnSpc>
              <a:buFontTx/>
              <a:buChar char="-"/>
            </a:pPr>
            <a:r>
              <a:rPr lang="cs-CZ" sz="2000" smtClean="0"/>
              <a:t>kritizuje zavedené školské postupy při učení z hlediska biologie</a:t>
            </a:r>
          </a:p>
          <a:p>
            <a:pPr marL="590550" indent="-533400" eaLnBrk="1" hangingPunct="1">
              <a:lnSpc>
                <a:spcPct val="80000"/>
              </a:lnSpc>
              <a:buFontTx/>
              <a:buChar char="-"/>
            </a:pPr>
            <a:r>
              <a:rPr lang="cs-CZ" sz="2000" smtClean="0"/>
              <a:t>poukazuje na to, že příčiny slabých výsledků v učení spočívají ve vzdělávacím systému, v učebních materiálech a v zavedených postupech při vyučování.</a:t>
            </a:r>
          </a:p>
          <a:p>
            <a:pPr marL="590550" indent="-533400" eaLnBrk="1" hangingPunct="1">
              <a:lnSpc>
                <a:spcPct val="80000"/>
              </a:lnSpc>
              <a:buFontTx/>
              <a:buChar char="-"/>
            </a:pPr>
            <a:endParaRPr lang="cs-CZ" sz="2000" smtClean="0"/>
          </a:p>
          <a:p>
            <a:pPr marL="590550" indent="-533400" eaLnBrk="1" hangingPunct="1">
              <a:lnSpc>
                <a:spcPct val="80000"/>
              </a:lnSpc>
              <a:buFontTx/>
              <a:buNone/>
            </a:pPr>
            <a:r>
              <a:rPr lang="cs-CZ" sz="2000" smtClean="0"/>
              <a:t>Ze čtivě napsaného textu knížky, kterou doporučuji k přečtení, </a:t>
            </a:r>
          </a:p>
          <a:p>
            <a:pPr marL="590550" indent="-533400" eaLnBrk="1" hangingPunct="1">
              <a:lnSpc>
                <a:spcPct val="80000"/>
              </a:lnSpc>
              <a:buFontTx/>
              <a:buNone/>
            </a:pPr>
            <a:r>
              <a:rPr lang="cs-CZ" sz="2000" smtClean="0"/>
              <a:t>vybíráme několik zásadních myšlenek a pojmů. </a:t>
            </a:r>
            <a:endParaRPr lang="cs-CZ" sz="2000" i="1" smtClean="0"/>
          </a:p>
        </p:txBody>
      </p:sp>
    </p:spTree>
    <p:extLst>
      <p:ext uri="{BB962C8B-B14F-4D97-AF65-F5344CB8AC3E}">
        <p14:creationId xmlns:p14="http://schemas.microsoft.com/office/powerpoint/2010/main" val="244104225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cs-CZ" sz="3600" i="1" dirty="0" smtClean="0"/>
              <a:t>Asociační struktury</a:t>
            </a:r>
            <a:r>
              <a:rPr lang="cs-CZ" sz="3600" dirty="0" smtClean="0"/>
              <a:t/>
            </a:r>
            <a:br>
              <a:rPr lang="cs-CZ" sz="3600" dirty="0" smtClean="0"/>
            </a:br>
            <a:r>
              <a:rPr lang="cs-CZ" sz="2800" dirty="0" smtClean="0"/>
              <a:t>(</a:t>
            </a:r>
            <a:r>
              <a:rPr lang="cs-CZ" sz="2800" dirty="0" err="1" smtClean="0"/>
              <a:t>Frederic</a:t>
            </a:r>
            <a:r>
              <a:rPr lang="cs-CZ" sz="2800" dirty="0" smtClean="0"/>
              <a:t> </a:t>
            </a:r>
            <a:r>
              <a:rPr lang="cs-CZ" sz="2800" dirty="0" err="1" smtClean="0"/>
              <a:t>Vester</a:t>
            </a:r>
            <a:r>
              <a:rPr lang="cs-CZ" sz="2800" dirty="0" smtClean="0"/>
              <a:t>)</a:t>
            </a:r>
          </a:p>
        </p:txBody>
      </p:sp>
      <p:sp>
        <p:nvSpPr>
          <p:cNvPr id="57347" name="Rectangle 3"/>
          <p:cNvSpPr>
            <a:spLocks noGrp="1" noChangeArrowheads="1"/>
          </p:cNvSpPr>
          <p:nvPr>
            <p:ph type="body" idx="1"/>
          </p:nvPr>
        </p:nvSpPr>
        <p:spPr>
          <a:xfrm>
            <a:off x="457200" y="1340768"/>
            <a:ext cx="8229600" cy="5184576"/>
          </a:xfrm>
        </p:spPr>
        <p:txBody>
          <a:bodyPr/>
          <a:lstStyle/>
          <a:p>
            <a:pPr eaLnBrk="1" hangingPunct="1">
              <a:lnSpc>
                <a:spcPct val="80000"/>
              </a:lnSpc>
            </a:pPr>
            <a:endParaRPr lang="cs-CZ" sz="1400" dirty="0" smtClean="0"/>
          </a:p>
          <a:p>
            <a:pPr eaLnBrk="1" hangingPunct="1">
              <a:lnSpc>
                <a:spcPct val="80000"/>
              </a:lnSpc>
            </a:pPr>
            <a:r>
              <a:rPr lang="cs-CZ" sz="1500" dirty="0" smtClean="0"/>
              <a:t>síť z pevně spojených neuronových vláken či „kolejí“, v nichž se později přijímané informace pohybují se nazývá asociační struktura či asociační báze </a:t>
            </a:r>
          </a:p>
          <a:p>
            <a:pPr eaLnBrk="1" hangingPunct="1">
              <a:lnSpc>
                <a:spcPct val="80000"/>
              </a:lnSpc>
            </a:pPr>
            <a:r>
              <a:rPr lang="cs-CZ" sz="1500" dirty="0" smtClean="0"/>
              <a:t>částečně je tato síť výsledkem zděděných genetických informací, zbývající část se dokončuje v prvních měsících života dítěte </a:t>
            </a:r>
          </a:p>
          <a:p>
            <a:pPr eaLnBrk="1" hangingPunct="1">
              <a:lnSpc>
                <a:spcPct val="80000"/>
              </a:lnSpc>
            </a:pPr>
            <a:r>
              <a:rPr lang="cs-CZ" sz="1500" dirty="0" smtClean="0"/>
              <a:t>toto období je jediné, v němž se vnější dojmy zprostředkované smyslově, odrážejí přímo v mozkovém vývoji</a:t>
            </a:r>
          </a:p>
          <a:p>
            <a:pPr eaLnBrk="1" hangingPunct="1">
              <a:lnSpc>
                <a:spcPct val="80000"/>
              </a:lnSpc>
            </a:pPr>
            <a:r>
              <a:rPr lang="cs-CZ" sz="1500" dirty="0" smtClean="0"/>
              <a:t>mozek je do okamžiku porodu z větší části vyvinut, zbývá však ještě jeho dokončení – to spočívá právě v dotvoření asociačních struktur</a:t>
            </a:r>
          </a:p>
          <a:p>
            <a:pPr eaLnBrk="1" hangingPunct="1">
              <a:lnSpc>
                <a:spcPct val="80000"/>
              </a:lnSpc>
            </a:pPr>
            <a:r>
              <a:rPr lang="cs-CZ" sz="1500" dirty="0" smtClean="0"/>
              <a:t>jde o anatomickou konstrukci prvotních vzorů nervových spojů</a:t>
            </a:r>
          </a:p>
          <a:p>
            <a:pPr eaLnBrk="1" hangingPunct="1">
              <a:lnSpc>
                <a:spcPct val="80000"/>
              </a:lnSpc>
            </a:pPr>
            <a:r>
              <a:rPr lang="cs-CZ" sz="1500" dirty="0" smtClean="0"/>
              <a:t>právě do asociační báze jsou ukládány další dojmy a informace.</a:t>
            </a:r>
          </a:p>
          <a:p>
            <a:pPr eaLnBrk="1" hangingPunct="1">
              <a:lnSpc>
                <a:spcPct val="80000"/>
              </a:lnSpc>
            </a:pPr>
            <a:r>
              <a:rPr lang="cs-CZ" sz="1500" dirty="0" smtClean="0"/>
              <a:t>později získané informace tuto strukturu v její stavbě již neovlivní</a:t>
            </a:r>
          </a:p>
          <a:p>
            <a:pPr eaLnBrk="1" hangingPunct="1">
              <a:lnSpc>
                <a:spcPct val="80000"/>
              </a:lnSpc>
            </a:pPr>
            <a:r>
              <a:rPr lang="cs-CZ" sz="1500" dirty="0" smtClean="0"/>
              <a:t>v terminologii počítačové techniky bychom mohli nazvat asociační bázi „hardware“ a později vkládané informace „software“ </a:t>
            </a:r>
          </a:p>
          <a:p>
            <a:pPr eaLnBrk="1" hangingPunct="1">
              <a:lnSpc>
                <a:spcPct val="80000"/>
              </a:lnSpc>
            </a:pPr>
            <a:endParaRPr lang="cs-CZ" sz="1500" dirty="0" smtClean="0"/>
          </a:p>
          <a:p>
            <a:pPr eaLnBrk="1" hangingPunct="1">
              <a:lnSpc>
                <a:spcPct val="80000"/>
              </a:lnSpc>
              <a:buFontTx/>
              <a:buNone/>
            </a:pPr>
            <a:r>
              <a:rPr lang="cs-CZ" sz="1500" dirty="0" smtClean="0"/>
              <a:t>Rozdíly mezi kulturami a sociálními vrstvami souvisejí s rozdíly mezi anatomickými konstrukcemi </a:t>
            </a:r>
          </a:p>
          <a:p>
            <a:pPr eaLnBrk="1" hangingPunct="1">
              <a:lnSpc>
                <a:spcPct val="80000"/>
              </a:lnSpc>
              <a:buFontTx/>
              <a:buNone/>
            </a:pPr>
            <a:r>
              <a:rPr lang="cs-CZ" sz="1500" dirty="0" smtClean="0"/>
              <a:t>prvotních vzorů nervových spojů - právě do nich jsou ukládány další dojmy a informace. </a:t>
            </a:r>
          </a:p>
          <a:p>
            <a:pPr eaLnBrk="1" hangingPunct="1">
              <a:lnSpc>
                <a:spcPct val="80000"/>
              </a:lnSpc>
              <a:buFontTx/>
              <a:buNone/>
            </a:pPr>
            <a:r>
              <a:rPr lang="cs-CZ" sz="1500" dirty="0" smtClean="0"/>
              <a:t>Z toho můžeme vyvodit, že úspěch v učení není pouze důsledkem inteligence žáka, ale závisí také na </a:t>
            </a:r>
          </a:p>
          <a:p>
            <a:pPr eaLnBrk="1" hangingPunct="1">
              <a:lnSpc>
                <a:spcPct val="80000"/>
              </a:lnSpc>
              <a:buFontTx/>
              <a:buNone/>
            </a:pPr>
            <a:r>
              <a:rPr lang="cs-CZ" sz="1500" dirty="0" smtClean="0"/>
              <a:t>jeho asociační struktuře a jejím vztahu s asociační strukturou toho, kdo mu učení zprostředkovává. </a:t>
            </a:r>
          </a:p>
          <a:p>
            <a:pPr eaLnBrk="1" hangingPunct="1">
              <a:lnSpc>
                <a:spcPct val="80000"/>
              </a:lnSpc>
              <a:buFontTx/>
              <a:buNone/>
            </a:pPr>
            <a:r>
              <a:rPr lang="cs-CZ" sz="1500" dirty="0" smtClean="0"/>
              <a:t>Dítě se učí dobře tehdy, když jeho a učitelovy asociační struktury mezi sebou rezonují.  </a:t>
            </a:r>
            <a:endParaRPr lang="cs-CZ" sz="1500" i="1" dirty="0" smtClean="0"/>
          </a:p>
          <a:p>
            <a:pPr eaLnBrk="1" hangingPunct="1">
              <a:lnSpc>
                <a:spcPct val="80000"/>
              </a:lnSpc>
            </a:pPr>
            <a:endParaRPr lang="cs-CZ" sz="1500" dirty="0" smtClean="0"/>
          </a:p>
          <a:p>
            <a:pPr eaLnBrk="1" hangingPunct="1">
              <a:lnSpc>
                <a:spcPct val="80000"/>
              </a:lnSpc>
            </a:pPr>
            <a:endParaRPr lang="cs-CZ" sz="1500" dirty="0" smtClean="0"/>
          </a:p>
        </p:txBody>
      </p:sp>
    </p:spTree>
    <p:extLst>
      <p:ext uri="{BB962C8B-B14F-4D97-AF65-F5344CB8AC3E}">
        <p14:creationId xmlns:p14="http://schemas.microsoft.com/office/powerpoint/2010/main" val="116453352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cs-CZ" sz="4000" i="1" smtClean="0"/>
              <a:t>Co si pamatujeme?</a:t>
            </a:r>
            <a:r>
              <a:rPr lang="cs-CZ" sz="4000" smtClean="0"/>
              <a:t/>
            </a:r>
            <a:br>
              <a:rPr lang="cs-CZ" sz="4000" smtClean="0"/>
            </a:br>
            <a:r>
              <a:rPr lang="cs-CZ" sz="4000" smtClean="0"/>
              <a:t>(podle Vestra)</a:t>
            </a:r>
          </a:p>
        </p:txBody>
      </p:sp>
      <p:sp>
        <p:nvSpPr>
          <p:cNvPr id="58371" name="Rectangle 3"/>
          <p:cNvSpPr>
            <a:spLocks noGrp="1" noChangeArrowheads="1"/>
          </p:cNvSpPr>
          <p:nvPr>
            <p:ph type="body" idx="1"/>
          </p:nvPr>
        </p:nvSpPr>
        <p:spPr/>
        <p:txBody>
          <a:bodyPr/>
          <a:lstStyle/>
          <a:p>
            <a:pPr eaLnBrk="1" hangingPunct="1">
              <a:lnSpc>
                <a:spcPct val="90000"/>
              </a:lnSpc>
              <a:buFontTx/>
              <a:buNone/>
            </a:pPr>
            <a:r>
              <a:rPr lang="cs-CZ" sz="2400" dirty="0" smtClean="0"/>
              <a:t> </a:t>
            </a:r>
          </a:p>
          <a:p>
            <a:pPr eaLnBrk="1" hangingPunct="1">
              <a:lnSpc>
                <a:spcPct val="90000"/>
              </a:lnSpc>
            </a:pPr>
            <a:r>
              <a:rPr lang="cs-CZ" sz="2400" dirty="0" smtClean="0"/>
              <a:t>První otázka je, proč si některé z dojmů zapamatujeme a jiné ne?</a:t>
            </a:r>
          </a:p>
          <a:p>
            <a:pPr eaLnBrk="1" hangingPunct="1">
              <a:lnSpc>
                <a:spcPct val="90000"/>
              </a:lnSpc>
            </a:pPr>
            <a:r>
              <a:rPr lang="cs-CZ" sz="2400" dirty="0" err="1" smtClean="0"/>
              <a:t>Vester</a:t>
            </a:r>
            <a:r>
              <a:rPr lang="cs-CZ" sz="2400" dirty="0" smtClean="0"/>
              <a:t> odpovídá, že příčin, proč zachytíme některý z </a:t>
            </a:r>
            <a:r>
              <a:rPr lang="cs-CZ" sz="2400" dirty="0" err="1" smtClean="0"/>
              <a:t>tisiců</a:t>
            </a:r>
            <a:r>
              <a:rPr lang="cs-CZ" sz="2400" dirty="0" smtClean="0"/>
              <a:t> vjemů které se na nás neustále valí, je více. </a:t>
            </a:r>
          </a:p>
          <a:p>
            <a:pPr eaLnBrk="1" hangingPunct="1">
              <a:lnSpc>
                <a:spcPct val="90000"/>
              </a:lnSpc>
              <a:buFontTx/>
              <a:buNone/>
            </a:pPr>
            <a:endParaRPr lang="cs-CZ" sz="2400" dirty="0" smtClean="0"/>
          </a:p>
          <a:p>
            <a:pPr eaLnBrk="1" hangingPunct="1">
              <a:lnSpc>
                <a:spcPct val="90000"/>
              </a:lnSpc>
              <a:buFontTx/>
              <a:buNone/>
            </a:pPr>
            <a:r>
              <a:rPr lang="cs-CZ" sz="2400" dirty="0" smtClean="0"/>
              <a:t>Příčinou může být:</a:t>
            </a:r>
          </a:p>
          <a:p>
            <a:pPr lvl="1" eaLnBrk="1" hangingPunct="1">
              <a:lnSpc>
                <a:spcPct val="90000"/>
              </a:lnSpc>
              <a:buFontTx/>
              <a:buNone/>
            </a:pPr>
            <a:endParaRPr lang="cs-CZ" sz="2000" dirty="0" smtClean="0"/>
          </a:p>
          <a:p>
            <a:pPr eaLnBrk="1" hangingPunct="1">
              <a:lnSpc>
                <a:spcPct val="90000"/>
              </a:lnSpc>
              <a:buFontTx/>
              <a:buNone/>
            </a:pPr>
            <a:endParaRPr lang="cs-CZ" sz="2400" dirty="0" smtClean="0"/>
          </a:p>
        </p:txBody>
      </p:sp>
    </p:spTree>
    <p:extLst>
      <p:ext uri="{BB962C8B-B14F-4D97-AF65-F5344CB8AC3E}">
        <p14:creationId xmlns:p14="http://schemas.microsoft.com/office/powerpoint/2010/main" val="198736193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lvl="1" eaLnBrk="1" hangingPunct="1">
              <a:lnSpc>
                <a:spcPct val="90000"/>
              </a:lnSpc>
            </a:pPr>
            <a:r>
              <a:rPr lang="cs-CZ" sz="2000" dirty="0"/>
              <a:t>novost či neobvyklost podnětu</a:t>
            </a:r>
          </a:p>
          <a:p>
            <a:pPr lvl="1" eaLnBrk="1" hangingPunct="1">
              <a:lnSpc>
                <a:spcPct val="90000"/>
              </a:lnSpc>
            </a:pPr>
            <a:r>
              <a:rPr lang="cs-CZ" sz="2000" dirty="0"/>
              <a:t>silný emoční doprovod</a:t>
            </a:r>
          </a:p>
          <a:p>
            <a:pPr lvl="1" eaLnBrk="1" hangingPunct="1">
              <a:lnSpc>
                <a:spcPct val="90000"/>
              </a:lnSpc>
            </a:pPr>
            <a:r>
              <a:rPr lang="cs-CZ" sz="2000" dirty="0"/>
              <a:t>osobní známost či blízkost podnětu</a:t>
            </a:r>
          </a:p>
          <a:p>
            <a:pPr lvl="1" eaLnBrk="1" hangingPunct="1">
              <a:lnSpc>
                <a:spcPct val="90000"/>
              </a:lnSpc>
            </a:pPr>
            <a:r>
              <a:rPr lang="cs-CZ" sz="2000" dirty="0"/>
              <a:t>opakované vyvolání vjemu – jeho připomenutí </a:t>
            </a:r>
          </a:p>
          <a:p>
            <a:endParaRPr lang="cs-CZ" dirty="0"/>
          </a:p>
        </p:txBody>
      </p:sp>
    </p:spTree>
    <p:extLst>
      <p:ext uri="{BB962C8B-B14F-4D97-AF65-F5344CB8AC3E}">
        <p14:creationId xmlns:p14="http://schemas.microsoft.com/office/powerpoint/2010/main" val="406107617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p:txBody>
          <a:bodyPr/>
          <a:lstStyle/>
          <a:p>
            <a:r>
              <a:rPr lang="cs-CZ" smtClean="0"/>
              <a:t>Ultrakrátkodobá paměť</a:t>
            </a:r>
            <a:br>
              <a:rPr lang="cs-CZ" smtClean="0"/>
            </a:br>
            <a:endParaRPr lang="cs-CZ" smtClean="0"/>
          </a:p>
        </p:txBody>
      </p:sp>
      <p:sp>
        <p:nvSpPr>
          <p:cNvPr id="61443" name="Zástupný symbol pro obsah 2"/>
          <p:cNvSpPr>
            <a:spLocks noGrp="1"/>
          </p:cNvSpPr>
          <p:nvPr>
            <p:ph idx="1"/>
          </p:nvPr>
        </p:nvSpPr>
        <p:spPr/>
        <p:txBody>
          <a:bodyPr/>
          <a:lstStyle/>
          <a:p>
            <a:pPr eaLnBrk="1" hangingPunct="1">
              <a:lnSpc>
                <a:spcPct val="80000"/>
              </a:lnSpc>
            </a:pPr>
            <a:r>
              <a:rPr lang="cs-CZ" sz="2000" smtClean="0"/>
              <a:t>funguje jako filtr a slouží k eliminaci zbytečných podnětů, které by nás mohly zahltit  </a:t>
            </a:r>
          </a:p>
          <a:p>
            <a:pPr eaLnBrk="1" hangingPunct="1">
              <a:lnSpc>
                <a:spcPct val="80000"/>
              </a:lnSpc>
            </a:pPr>
            <a:endParaRPr lang="cs-CZ" sz="2000" smtClean="0"/>
          </a:p>
          <a:p>
            <a:pPr eaLnBrk="1" hangingPunct="1">
              <a:lnSpc>
                <a:spcPct val="80000"/>
              </a:lnSpc>
            </a:pPr>
            <a:r>
              <a:rPr lang="cs-CZ" sz="2000" smtClean="0"/>
              <a:t>nový vjem na začátku existuje v podobě elektrických impulzů</a:t>
            </a:r>
          </a:p>
          <a:p>
            <a:pPr eaLnBrk="1" hangingPunct="1">
              <a:lnSpc>
                <a:spcPct val="80000"/>
              </a:lnSpc>
            </a:pPr>
            <a:endParaRPr lang="cs-CZ" sz="2000" smtClean="0"/>
          </a:p>
          <a:p>
            <a:pPr eaLnBrk="1" hangingPunct="1">
              <a:lnSpc>
                <a:spcPct val="80000"/>
              </a:lnSpc>
            </a:pPr>
            <a:r>
              <a:rPr lang="cs-CZ" sz="2000" smtClean="0"/>
              <a:t>musí se na něčem „zachytit“, jinak zanikne</a:t>
            </a:r>
          </a:p>
          <a:p>
            <a:pPr eaLnBrk="1" hangingPunct="1">
              <a:lnSpc>
                <a:spcPct val="80000"/>
              </a:lnSpc>
            </a:pPr>
            <a:endParaRPr lang="cs-CZ" sz="2000" smtClean="0"/>
          </a:p>
          <a:p>
            <a:pPr eaLnBrk="1" hangingPunct="1">
              <a:lnSpc>
                <a:spcPct val="80000"/>
              </a:lnSpc>
            </a:pPr>
            <a:r>
              <a:rPr lang="cs-CZ" sz="2000" smtClean="0"/>
              <a:t>je zachráněn před vymazáním, pokud dojde k rezonanci vjemu s již existující vzpomínkou</a:t>
            </a:r>
          </a:p>
          <a:p>
            <a:pPr eaLnBrk="1" hangingPunct="1">
              <a:lnSpc>
                <a:spcPct val="80000"/>
              </a:lnSpc>
            </a:pPr>
            <a:endParaRPr lang="cs-CZ" sz="2000" smtClean="0"/>
          </a:p>
          <a:p>
            <a:pPr eaLnBrk="1" hangingPunct="1">
              <a:lnSpc>
                <a:spcPct val="80000"/>
              </a:lnSpc>
            </a:pPr>
            <a:r>
              <a:rPr lang="cs-CZ" sz="2000" smtClean="0"/>
              <a:t>nebo pokud jej do několika vteřin znovu vyvoláme (dojde k opakování)</a:t>
            </a:r>
          </a:p>
          <a:p>
            <a:pPr eaLnBrk="1" hangingPunct="1">
              <a:lnSpc>
                <a:spcPct val="80000"/>
              </a:lnSpc>
            </a:pPr>
            <a:endParaRPr lang="cs-CZ" sz="2000" smtClean="0"/>
          </a:p>
          <a:p>
            <a:pPr eaLnBrk="1" hangingPunct="1">
              <a:lnSpc>
                <a:spcPct val="80000"/>
              </a:lnSpc>
            </a:pPr>
            <a:r>
              <a:rPr lang="cs-CZ" sz="2000" smtClean="0"/>
              <a:t>Vester tuto fázi paměti porovnává s elektrickým světélkováním fosforeskujícího obrazu. </a:t>
            </a:r>
          </a:p>
          <a:p>
            <a:endParaRPr lang="cs-CZ" sz="2000" smtClean="0"/>
          </a:p>
        </p:txBody>
      </p:sp>
    </p:spTree>
    <p:extLst>
      <p:ext uri="{BB962C8B-B14F-4D97-AF65-F5344CB8AC3E}">
        <p14:creationId xmlns:p14="http://schemas.microsoft.com/office/powerpoint/2010/main" val="337644599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Nadpis 1"/>
          <p:cNvSpPr>
            <a:spLocks noGrp="1"/>
          </p:cNvSpPr>
          <p:nvPr>
            <p:ph type="title"/>
          </p:nvPr>
        </p:nvSpPr>
        <p:spPr>
          <a:xfrm>
            <a:off x="457200" y="274638"/>
            <a:ext cx="8229600" cy="777875"/>
          </a:xfrm>
        </p:spPr>
        <p:txBody>
          <a:bodyPr/>
          <a:lstStyle/>
          <a:p>
            <a:r>
              <a:rPr lang="cs-CZ" smtClean="0"/>
              <a:t/>
            </a:r>
            <a:br>
              <a:rPr lang="cs-CZ" smtClean="0"/>
            </a:br>
            <a:r>
              <a:rPr lang="cs-CZ" smtClean="0"/>
              <a:t>Krátkodobá paměť</a:t>
            </a:r>
            <a:br>
              <a:rPr lang="cs-CZ" smtClean="0"/>
            </a:br>
            <a:endParaRPr lang="cs-CZ" smtClean="0"/>
          </a:p>
        </p:txBody>
      </p:sp>
      <p:sp>
        <p:nvSpPr>
          <p:cNvPr id="62467" name="Zástupný symbol pro obsah 2"/>
          <p:cNvSpPr>
            <a:spLocks noGrp="1"/>
          </p:cNvSpPr>
          <p:nvPr>
            <p:ph idx="1"/>
          </p:nvPr>
        </p:nvSpPr>
        <p:spPr>
          <a:xfrm>
            <a:off x="457200" y="1268413"/>
            <a:ext cx="8229600" cy="4857750"/>
          </a:xfrm>
        </p:spPr>
        <p:txBody>
          <a:bodyPr/>
          <a:lstStyle/>
          <a:p>
            <a:pPr eaLnBrk="1" hangingPunct="1">
              <a:lnSpc>
                <a:spcPct val="80000"/>
              </a:lnSpc>
            </a:pPr>
            <a:r>
              <a:rPr lang="cs-CZ" sz="2000" smtClean="0"/>
              <a:t>lze ji přirovnat k zachycení tohoto světélkování fotoaparátem, které však ještě není stálé (proces „vyvolávání“)</a:t>
            </a:r>
          </a:p>
          <a:p>
            <a:pPr eaLnBrk="1" hangingPunct="1">
              <a:lnSpc>
                <a:spcPct val="80000"/>
              </a:lnSpc>
            </a:pPr>
            <a:endParaRPr lang="cs-CZ" sz="2000" smtClean="0"/>
          </a:p>
          <a:p>
            <a:pPr eaLnBrk="1" hangingPunct="1">
              <a:lnSpc>
                <a:spcPct val="80000"/>
              </a:lnSpc>
            </a:pPr>
            <a:r>
              <a:rPr lang="cs-CZ" sz="2000" smtClean="0"/>
              <a:t>existuje na bázi RNA ( „matrice RNA“) – jde o první materiální uložení</a:t>
            </a:r>
          </a:p>
          <a:p>
            <a:pPr eaLnBrk="1" hangingPunct="1">
              <a:lnSpc>
                <a:spcPct val="80000"/>
              </a:lnSpc>
            </a:pPr>
            <a:endParaRPr lang="cs-CZ" sz="2000" smtClean="0"/>
          </a:p>
          <a:p>
            <a:pPr eaLnBrk="1" hangingPunct="1">
              <a:lnSpc>
                <a:spcPct val="80000"/>
              </a:lnSpc>
            </a:pPr>
            <a:r>
              <a:rPr lang="cs-CZ" sz="2000" smtClean="0"/>
              <a:t>má také omezené trvání a může být naprosto zrušeno rozpadem oné matrice (podobně jako se používá a pak „ruší“ tiskařská předloha nebo zčerná neustálená fotografie)</a:t>
            </a:r>
          </a:p>
          <a:p>
            <a:pPr eaLnBrk="1" hangingPunct="1">
              <a:lnSpc>
                <a:spcPct val="80000"/>
              </a:lnSpc>
            </a:pPr>
            <a:endParaRPr lang="cs-CZ" sz="2000" smtClean="0"/>
          </a:p>
          <a:p>
            <a:pPr eaLnBrk="1" hangingPunct="1">
              <a:lnSpc>
                <a:spcPct val="80000"/>
              </a:lnSpc>
            </a:pPr>
            <a:r>
              <a:rPr lang="cs-CZ" sz="2000" smtClean="0"/>
              <a:t>ztráta hrozí do té doby, dokud nejsou informace uloženy v dlouhodobé paměti</a:t>
            </a:r>
          </a:p>
          <a:p>
            <a:pPr eaLnBrk="1" hangingPunct="1">
              <a:lnSpc>
                <a:spcPct val="80000"/>
              </a:lnSpc>
            </a:pPr>
            <a:endParaRPr lang="cs-CZ" sz="2000" smtClean="0"/>
          </a:p>
          <a:p>
            <a:pPr eaLnBrk="1" hangingPunct="1">
              <a:lnSpc>
                <a:spcPct val="80000"/>
              </a:lnSpc>
            </a:pPr>
            <a:r>
              <a:rPr lang="cs-CZ" sz="2000" smtClean="0"/>
              <a:t>ke ztrátě může dojít působením silného šoku, tato ztráta je ireverzibilní</a:t>
            </a:r>
          </a:p>
          <a:p>
            <a:pPr eaLnBrk="1" hangingPunct="1">
              <a:lnSpc>
                <a:spcPct val="80000"/>
              </a:lnSpc>
            </a:pPr>
            <a:endParaRPr lang="cs-CZ" sz="2000" smtClean="0"/>
          </a:p>
          <a:p>
            <a:pPr eaLnBrk="1" hangingPunct="1">
              <a:lnSpc>
                <a:spcPct val="80000"/>
              </a:lnSpc>
            </a:pPr>
            <a:r>
              <a:rPr lang="cs-CZ" sz="2000" smtClean="0"/>
              <a:t>ztrátu může způsobit také  chemické přerušení syntézy bílkovin. </a:t>
            </a:r>
          </a:p>
          <a:p>
            <a:endParaRPr lang="cs-CZ" smtClean="0"/>
          </a:p>
        </p:txBody>
      </p:sp>
    </p:spTree>
    <p:extLst>
      <p:ext uri="{BB962C8B-B14F-4D97-AF65-F5344CB8AC3E}">
        <p14:creationId xmlns:p14="http://schemas.microsoft.com/office/powerpoint/2010/main" val="381234615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Nadpis 1"/>
          <p:cNvSpPr>
            <a:spLocks noGrp="1"/>
          </p:cNvSpPr>
          <p:nvPr>
            <p:ph type="title"/>
          </p:nvPr>
        </p:nvSpPr>
        <p:spPr>
          <a:xfrm>
            <a:off x="457200" y="274638"/>
            <a:ext cx="8229600" cy="922337"/>
          </a:xfrm>
        </p:spPr>
        <p:txBody>
          <a:bodyPr/>
          <a:lstStyle/>
          <a:p>
            <a:r>
              <a:rPr lang="cs-CZ" smtClean="0"/>
              <a:t/>
            </a:r>
            <a:br>
              <a:rPr lang="cs-CZ" smtClean="0"/>
            </a:br>
            <a:r>
              <a:rPr lang="cs-CZ" smtClean="0"/>
              <a:t>Dlouhodobá paměť</a:t>
            </a:r>
            <a:br>
              <a:rPr lang="cs-CZ" smtClean="0"/>
            </a:br>
            <a:endParaRPr lang="cs-CZ" smtClean="0"/>
          </a:p>
        </p:txBody>
      </p:sp>
      <p:sp>
        <p:nvSpPr>
          <p:cNvPr id="63491" name="Zástupný symbol pro obsah 2"/>
          <p:cNvSpPr>
            <a:spLocks noGrp="1"/>
          </p:cNvSpPr>
          <p:nvPr>
            <p:ph idx="1"/>
          </p:nvPr>
        </p:nvSpPr>
        <p:spPr/>
        <p:txBody>
          <a:bodyPr/>
          <a:lstStyle/>
          <a:p>
            <a:pPr eaLnBrk="1" hangingPunct="1">
              <a:lnSpc>
                <a:spcPct val="80000"/>
              </a:lnSpc>
            </a:pPr>
            <a:r>
              <a:rPr lang="cs-CZ" sz="2000" dirty="0" smtClean="0"/>
              <a:t>Uložení vjemů do dlouhodobé paměti je vázáno na syntézu bílkovin</a:t>
            </a:r>
          </a:p>
          <a:p>
            <a:pPr eaLnBrk="1" hangingPunct="1">
              <a:lnSpc>
                <a:spcPct val="80000"/>
              </a:lnSpc>
            </a:pPr>
            <a:endParaRPr lang="cs-CZ" sz="2000" dirty="0" smtClean="0"/>
          </a:p>
          <a:p>
            <a:pPr eaLnBrk="1" hangingPunct="1">
              <a:lnSpc>
                <a:spcPct val="80000"/>
              </a:lnSpc>
            </a:pPr>
            <a:r>
              <a:rPr lang="cs-CZ" sz="2000" dirty="0" smtClean="0"/>
              <a:t>u starých lidí bývá narušena, proto je léčení paměti zaměřeno na zlepšení procesu tvorby bílkovin</a:t>
            </a:r>
          </a:p>
          <a:p>
            <a:pPr eaLnBrk="1" hangingPunct="1">
              <a:lnSpc>
                <a:spcPct val="80000"/>
              </a:lnSpc>
            </a:pPr>
            <a:endParaRPr lang="cs-CZ" sz="2000" dirty="0" smtClean="0"/>
          </a:p>
          <a:p>
            <a:pPr eaLnBrk="1" hangingPunct="1">
              <a:lnSpc>
                <a:spcPct val="80000"/>
              </a:lnSpc>
            </a:pPr>
            <a:r>
              <a:rPr lang="cs-CZ" sz="2000" dirty="0" smtClean="0"/>
              <a:t>Důležité pro proces učení je vědět, že vjem se vždy ukládá na více míst mozku</a:t>
            </a:r>
          </a:p>
          <a:p>
            <a:pPr eaLnBrk="1" hangingPunct="1">
              <a:lnSpc>
                <a:spcPct val="80000"/>
              </a:lnSpc>
            </a:pPr>
            <a:endParaRPr lang="cs-CZ" sz="2000" dirty="0" smtClean="0"/>
          </a:p>
          <a:p>
            <a:pPr eaLnBrk="1" hangingPunct="1">
              <a:lnSpc>
                <a:spcPct val="80000"/>
              </a:lnSpc>
            </a:pPr>
            <a:r>
              <a:rPr lang="cs-CZ" sz="2000" dirty="0" smtClean="0"/>
              <a:t>Dá se říci, že čím je vjem osobnější, bližší, propracovanější, tím více je „zasíťován“</a:t>
            </a:r>
          </a:p>
          <a:p>
            <a:pPr eaLnBrk="1" hangingPunct="1">
              <a:lnSpc>
                <a:spcPct val="80000"/>
              </a:lnSpc>
            </a:pPr>
            <a:endParaRPr lang="cs-CZ" sz="2000" dirty="0" smtClean="0"/>
          </a:p>
          <a:p>
            <a:pPr eaLnBrk="1" hangingPunct="1">
              <a:lnSpc>
                <a:spcPct val="80000"/>
              </a:lnSpc>
            </a:pPr>
            <a:r>
              <a:rPr lang="cs-CZ" sz="2000" dirty="0" smtClean="0"/>
              <a:t>Pak je také pochopitelně snazší jej vyvolat z naší paměti.</a:t>
            </a:r>
          </a:p>
          <a:p>
            <a:pPr eaLnBrk="1" hangingPunct="1">
              <a:lnSpc>
                <a:spcPct val="80000"/>
              </a:lnSpc>
            </a:pPr>
            <a:endParaRPr lang="cs-CZ" sz="2000" dirty="0" smtClean="0"/>
          </a:p>
          <a:p>
            <a:pPr eaLnBrk="1" hangingPunct="1">
              <a:lnSpc>
                <a:spcPct val="80000"/>
              </a:lnSpc>
            </a:pPr>
            <a:r>
              <a:rPr lang="cs-CZ" sz="2000" dirty="0" smtClean="0"/>
              <a:t>Při porovnání s tvorbou fotografie jde o fázi „ustálení“</a:t>
            </a:r>
          </a:p>
          <a:p>
            <a:pPr eaLnBrk="1" hangingPunct="1">
              <a:lnSpc>
                <a:spcPct val="80000"/>
              </a:lnSpc>
            </a:pPr>
            <a:endParaRPr lang="cs-CZ" dirty="0" smtClean="0"/>
          </a:p>
          <a:p>
            <a:endParaRPr lang="cs-CZ" dirty="0" smtClean="0"/>
          </a:p>
        </p:txBody>
      </p:sp>
    </p:spTree>
    <p:extLst>
      <p:ext uri="{BB962C8B-B14F-4D97-AF65-F5344CB8AC3E}">
        <p14:creationId xmlns:p14="http://schemas.microsoft.com/office/powerpoint/2010/main" val="84311743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cs-CZ" sz="4000" smtClean="0"/>
              <a:t>Potřeba individualizovat vyučování</a:t>
            </a:r>
          </a:p>
        </p:txBody>
      </p:sp>
      <p:sp>
        <p:nvSpPr>
          <p:cNvPr id="65539" name="Rectangle 3"/>
          <p:cNvSpPr>
            <a:spLocks noGrp="1" noChangeArrowheads="1"/>
          </p:cNvSpPr>
          <p:nvPr>
            <p:ph type="body" idx="1"/>
          </p:nvPr>
        </p:nvSpPr>
        <p:spPr/>
        <p:txBody>
          <a:bodyPr/>
          <a:lstStyle/>
          <a:p>
            <a:pPr eaLnBrk="1" hangingPunct="1">
              <a:lnSpc>
                <a:spcPct val="90000"/>
              </a:lnSpc>
              <a:buFontTx/>
              <a:buNone/>
            </a:pPr>
            <a:endParaRPr lang="cs-CZ" sz="2800" smtClean="0"/>
          </a:p>
          <a:p>
            <a:pPr eaLnBrk="1" hangingPunct="1">
              <a:lnSpc>
                <a:spcPct val="90000"/>
              </a:lnSpc>
              <a:buFontTx/>
              <a:buNone/>
            </a:pPr>
            <a:r>
              <a:rPr lang="cs-CZ" sz="2800" smtClean="0"/>
              <a:t>Ze zamyšlení nad uvedenými otázkami a z výše</a:t>
            </a:r>
          </a:p>
          <a:p>
            <a:pPr eaLnBrk="1" hangingPunct="1">
              <a:lnSpc>
                <a:spcPct val="90000"/>
              </a:lnSpc>
              <a:buFontTx/>
              <a:buNone/>
            </a:pPr>
            <a:r>
              <a:rPr lang="cs-CZ" sz="2800" smtClean="0"/>
              <a:t>uvedených poznatků S.Kovalik a F.Vestera </a:t>
            </a:r>
          </a:p>
          <a:p>
            <a:pPr eaLnBrk="1" hangingPunct="1">
              <a:lnSpc>
                <a:spcPct val="90000"/>
              </a:lnSpc>
              <a:buFontTx/>
              <a:buNone/>
            </a:pPr>
            <a:r>
              <a:rPr lang="cs-CZ" sz="2800" smtClean="0"/>
              <a:t>vyplývá mimo jiné, že je potřeba vyučování co </a:t>
            </a:r>
          </a:p>
          <a:p>
            <a:pPr eaLnBrk="1" hangingPunct="1">
              <a:lnSpc>
                <a:spcPct val="90000"/>
              </a:lnSpc>
              <a:buFontTx/>
              <a:buNone/>
            </a:pPr>
            <a:r>
              <a:rPr lang="cs-CZ" sz="2800" smtClean="0"/>
              <a:t>nejvíce individualizovat:</a:t>
            </a:r>
          </a:p>
          <a:p>
            <a:pPr eaLnBrk="1" hangingPunct="1">
              <a:lnSpc>
                <a:spcPct val="90000"/>
              </a:lnSpc>
              <a:buFontTx/>
              <a:buChar char="-"/>
            </a:pPr>
            <a:r>
              <a:rPr lang="cs-CZ" sz="2800" smtClean="0"/>
              <a:t>aby se žáci mohli učit s aktivním zapojením</a:t>
            </a:r>
          </a:p>
          <a:p>
            <a:pPr eaLnBrk="1" hangingPunct="1">
              <a:lnSpc>
                <a:spcPct val="90000"/>
              </a:lnSpc>
              <a:buFontTx/>
              <a:buChar char="-"/>
            </a:pPr>
            <a:r>
              <a:rPr lang="cs-CZ" sz="2800" smtClean="0"/>
              <a:t>aby se vycházelo z jejich dosavadních prekonceptů</a:t>
            </a:r>
          </a:p>
          <a:p>
            <a:pPr eaLnBrk="1" hangingPunct="1">
              <a:lnSpc>
                <a:spcPct val="90000"/>
              </a:lnSpc>
              <a:buFontTx/>
              <a:buChar char="-"/>
            </a:pPr>
            <a:r>
              <a:rPr lang="cs-CZ" sz="2800" smtClean="0"/>
              <a:t>aby svoje poznání mohli sami postupně rozvíjet. </a:t>
            </a:r>
          </a:p>
          <a:p>
            <a:pPr eaLnBrk="1" hangingPunct="1">
              <a:lnSpc>
                <a:spcPct val="90000"/>
              </a:lnSpc>
              <a:buFontTx/>
              <a:buChar char="-"/>
            </a:pPr>
            <a:endParaRPr lang="cs-CZ" sz="2800" smtClean="0"/>
          </a:p>
        </p:txBody>
      </p:sp>
    </p:spTree>
    <p:extLst>
      <p:ext uri="{BB962C8B-B14F-4D97-AF65-F5344CB8AC3E}">
        <p14:creationId xmlns:p14="http://schemas.microsoft.com/office/powerpoint/2010/main" val="247391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Další zjišťován í charakteristik osobnosti</a:t>
            </a:r>
            <a:endParaRPr lang="cs-CZ" dirty="0"/>
          </a:p>
        </p:txBody>
      </p:sp>
      <p:sp>
        <p:nvSpPr>
          <p:cNvPr id="3" name="Zástupný symbol pro obsah 2"/>
          <p:cNvSpPr>
            <a:spLocks noGrp="1"/>
          </p:cNvSpPr>
          <p:nvPr>
            <p:ph idx="1"/>
          </p:nvPr>
        </p:nvSpPr>
        <p:spPr/>
        <p:txBody>
          <a:bodyPr/>
          <a:lstStyle/>
          <a:p>
            <a:pPr>
              <a:buNone/>
            </a:pPr>
            <a:r>
              <a:rPr lang="cs-CZ" dirty="0" smtClean="0"/>
              <a:t>Dotazníky, testy</a:t>
            </a:r>
          </a:p>
          <a:p>
            <a:r>
              <a:rPr lang="cs-CZ" dirty="0" smtClean="0"/>
              <a:t>Zjišťování postojů</a:t>
            </a:r>
          </a:p>
          <a:p>
            <a:r>
              <a:rPr lang="cs-CZ" dirty="0" smtClean="0"/>
              <a:t>Zjišťování rysů</a:t>
            </a:r>
          </a:p>
          <a:p>
            <a:r>
              <a:rPr lang="cs-CZ" dirty="0" smtClean="0"/>
              <a:t>Měření inteligence</a:t>
            </a:r>
          </a:p>
          <a:p>
            <a:r>
              <a:rPr lang="cs-CZ" dirty="0" smtClean="0"/>
              <a:t>Zjišťování kognitivních stylů</a:t>
            </a:r>
          </a:p>
          <a:p>
            <a:r>
              <a:rPr lang="cs-CZ" dirty="0" smtClean="0"/>
              <a:t>Zjišťování učebních stylů</a:t>
            </a:r>
          </a:p>
          <a:p>
            <a:endParaRPr lang="cs-CZ" dirty="0"/>
          </a:p>
        </p:txBody>
      </p:sp>
    </p:spTree>
    <p:extLst>
      <p:ext uri="{BB962C8B-B14F-4D97-AF65-F5344CB8AC3E}">
        <p14:creationId xmlns:p14="http://schemas.microsoft.com/office/powerpoint/2010/main" val="197013078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cs-CZ" sz="4000" smtClean="0"/>
              <a:t>Praktické aplikace individualizovaného učení</a:t>
            </a:r>
          </a:p>
        </p:txBody>
      </p:sp>
      <p:sp>
        <p:nvSpPr>
          <p:cNvPr id="66563" name="Rectangle 3"/>
          <p:cNvSpPr>
            <a:spLocks noGrp="1" noChangeArrowheads="1"/>
          </p:cNvSpPr>
          <p:nvPr>
            <p:ph type="body" idx="1"/>
          </p:nvPr>
        </p:nvSpPr>
        <p:spPr/>
        <p:txBody>
          <a:bodyPr/>
          <a:lstStyle/>
          <a:p>
            <a:pPr eaLnBrk="1" hangingPunct="1">
              <a:lnSpc>
                <a:spcPct val="80000"/>
              </a:lnSpc>
              <a:buFontTx/>
              <a:buChar char="-"/>
            </a:pPr>
            <a:r>
              <a:rPr lang="cs-CZ" sz="2400" smtClean="0"/>
              <a:t>Např. alternativní učebnice prvouky a vlastivědy podle návrhů Evy Vyskočilové</a:t>
            </a:r>
          </a:p>
          <a:p>
            <a:pPr eaLnBrk="1" hangingPunct="1">
              <a:lnSpc>
                <a:spcPct val="80000"/>
              </a:lnSpc>
              <a:buFontTx/>
              <a:buChar char="-"/>
            </a:pPr>
            <a:r>
              <a:rPr lang="cs-CZ" sz="2400" smtClean="0"/>
              <a:t>mají výrazně konstruktivistický ráz</a:t>
            </a:r>
          </a:p>
          <a:p>
            <a:pPr eaLnBrk="1" hangingPunct="1">
              <a:lnSpc>
                <a:spcPct val="80000"/>
              </a:lnSpc>
              <a:buFontTx/>
              <a:buChar char="-"/>
            </a:pPr>
            <a:r>
              <a:rPr lang="cs-CZ" sz="2400" smtClean="0"/>
              <a:t>smyslem je budovat poznání ze zkušeností, které má žák k dispozici </a:t>
            </a:r>
          </a:p>
          <a:p>
            <a:pPr eaLnBrk="1" hangingPunct="1">
              <a:lnSpc>
                <a:spcPct val="80000"/>
              </a:lnSpc>
              <a:buFontTx/>
              <a:buChar char="-"/>
            </a:pPr>
            <a:r>
              <a:rPr lang="cs-CZ" sz="2400" smtClean="0"/>
              <a:t>rozvíjet jeho dovednost operovat s informacemi. </a:t>
            </a:r>
          </a:p>
          <a:p>
            <a:pPr eaLnBrk="1" hangingPunct="1">
              <a:lnSpc>
                <a:spcPct val="80000"/>
              </a:lnSpc>
              <a:buFontTx/>
              <a:buNone/>
            </a:pPr>
            <a:endParaRPr lang="cs-CZ" sz="2400" smtClean="0"/>
          </a:p>
          <a:p>
            <a:pPr eaLnBrk="1" hangingPunct="1">
              <a:lnSpc>
                <a:spcPct val="80000"/>
              </a:lnSpc>
              <a:buFontTx/>
              <a:buNone/>
            </a:pPr>
            <a:r>
              <a:rPr lang="cs-CZ" sz="2400" smtClean="0"/>
              <a:t>Dosavadní ohlasy ze škol jsou pozitivní. Pro autory</a:t>
            </a:r>
          </a:p>
          <a:p>
            <a:pPr eaLnBrk="1" hangingPunct="1">
              <a:lnSpc>
                <a:spcPct val="80000"/>
              </a:lnSpc>
              <a:buFontTx/>
              <a:buNone/>
            </a:pPr>
            <a:r>
              <a:rPr lang="cs-CZ" sz="2400" smtClean="0"/>
              <a:t>učebnice je však tento přístup mnohem náročnější než</a:t>
            </a:r>
          </a:p>
          <a:p>
            <a:pPr eaLnBrk="1" hangingPunct="1">
              <a:lnSpc>
                <a:spcPct val="80000"/>
              </a:lnSpc>
              <a:buFontTx/>
              <a:buNone/>
            </a:pPr>
            <a:r>
              <a:rPr lang="cs-CZ" sz="2400" smtClean="0"/>
              <a:t>když se vychází z faktografického nebo narativního</a:t>
            </a:r>
          </a:p>
          <a:p>
            <a:pPr eaLnBrk="1" hangingPunct="1">
              <a:lnSpc>
                <a:spcPct val="80000"/>
              </a:lnSpc>
              <a:buFontTx/>
              <a:buNone/>
            </a:pPr>
            <a:r>
              <a:rPr lang="cs-CZ" sz="2400" smtClean="0"/>
              <a:t>přístupu. Nutí autory znovu přemýšlet, které myšlenkové </a:t>
            </a:r>
          </a:p>
          <a:p>
            <a:pPr eaLnBrk="1" hangingPunct="1">
              <a:lnSpc>
                <a:spcPct val="80000"/>
              </a:lnSpc>
              <a:buFontTx/>
              <a:buNone/>
            </a:pPr>
            <a:r>
              <a:rPr lang="cs-CZ" sz="2400" smtClean="0"/>
              <a:t>operace tvoří logickou strukturu toho kterého předmětu. </a:t>
            </a:r>
          </a:p>
          <a:p>
            <a:pPr eaLnBrk="1" hangingPunct="1">
              <a:lnSpc>
                <a:spcPct val="80000"/>
              </a:lnSpc>
              <a:buFontTx/>
              <a:buNone/>
            </a:pPr>
            <a:endParaRPr lang="cs-CZ" sz="2400" smtClean="0"/>
          </a:p>
          <a:p>
            <a:pPr eaLnBrk="1" hangingPunct="1">
              <a:lnSpc>
                <a:spcPct val="80000"/>
              </a:lnSpc>
            </a:pPr>
            <a:endParaRPr lang="cs-CZ" sz="2400" smtClean="0"/>
          </a:p>
        </p:txBody>
      </p:sp>
    </p:spTree>
    <p:extLst>
      <p:ext uri="{BB962C8B-B14F-4D97-AF65-F5344CB8AC3E}">
        <p14:creationId xmlns:p14="http://schemas.microsoft.com/office/powerpoint/2010/main" val="50698252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cs-CZ" sz="4000" smtClean="0"/>
              <a:t>Smysluplné učení </a:t>
            </a:r>
            <a:br>
              <a:rPr lang="cs-CZ" sz="4000" smtClean="0"/>
            </a:br>
            <a:r>
              <a:rPr lang="cs-CZ" sz="4000" smtClean="0"/>
              <a:t>(meaningfull learning)</a:t>
            </a:r>
          </a:p>
        </p:txBody>
      </p:sp>
      <p:sp>
        <p:nvSpPr>
          <p:cNvPr id="67587" name="Rectangle 3"/>
          <p:cNvSpPr>
            <a:spLocks noGrp="1" noChangeArrowheads="1"/>
          </p:cNvSpPr>
          <p:nvPr>
            <p:ph type="body" idx="1"/>
          </p:nvPr>
        </p:nvSpPr>
        <p:spPr/>
        <p:txBody>
          <a:bodyPr/>
          <a:lstStyle/>
          <a:p>
            <a:pPr eaLnBrk="1" hangingPunct="1">
              <a:lnSpc>
                <a:spcPct val="80000"/>
              </a:lnSpc>
            </a:pPr>
            <a:r>
              <a:rPr lang="cs-CZ" sz="2400" dirty="0" smtClean="0"/>
              <a:t>jeho tradice jsou bohaté – kořeny u Komenského</a:t>
            </a:r>
          </a:p>
          <a:p>
            <a:pPr eaLnBrk="1" hangingPunct="1">
              <a:lnSpc>
                <a:spcPct val="80000"/>
              </a:lnSpc>
            </a:pPr>
            <a:r>
              <a:rPr lang="cs-CZ" sz="2400" dirty="0" smtClean="0"/>
              <a:t> v psychologii podpořeno </a:t>
            </a:r>
            <a:r>
              <a:rPr lang="cs-CZ" sz="2400" dirty="0" err="1" smtClean="0"/>
              <a:t>gestaltisty</a:t>
            </a:r>
            <a:r>
              <a:rPr lang="cs-CZ" sz="2400" dirty="0" smtClean="0"/>
              <a:t> a odpůrci </a:t>
            </a:r>
            <a:r>
              <a:rPr lang="cs-CZ" sz="2400" dirty="0" err="1" smtClean="0"/>
              <a:t>behaveoristů</a:t>
            </a:r>
            <a:r>
              <a:rPr lang="cs-CZ" sz="2400" dirty="0" smtClean="0"/>
              <a:t>, termín spojovaný s </a:t>
            </a:r>
            <a:r>
              <a:rPr lang="cs-CZ" sz="2400" dirty="0" err="1" smtClean="0"/>
              <a:t>amer.psychologem</a:t>
            </a:r>
            <a:r>
              <a:rPr lang="cs-CZ" sz="2400" dirty="0" smtClean="0"/>
              <a:t>, Davidem </a:t>
            </a:r>
            <a:r>
              <a:rPr lang="cs-CZ" sz="2400" dirty="0" err="1" smtClean="0"/>
              <a:t>Ausubelem</a:t>
            </a:r>
            <a:endParaRPr lang="cs-CZ" sz="2400" dirty="0" smtClean="0"/>
          </a:p>
          <a:p>
            <a:pPr eaLnBrk="1" hangingPunct="1">
              <a:lnSpc>
                <a:spcPct val="80000"/>
              </a:lnSpc>
            </a:pPr>
            <a:r>
              <a:rPr lang="cs-CZ" sz="2400" dirty="0" smtClean="0"/>
              <a:t>vyznačuje se charakteristikami</a:t>
            </a:r>
            <a:r>
              <a:rPr lang="cs-CZ" sz="2400" dirty="0" smtClean="0">
                <a:sym typeface="Wingdings" pitchFamily="2" charset="2"/>
              </a:rPr>
              <a:t>:</a:t>
            </a:r>
          </a:p>
          <a:p>
            <a:pPr lvl="1" eaLnBrk="1" hangingPunct="1">
              <a:lnSpc>
                <a:spcPct val="80000"/>
              </a:lnSpc>
            </a:pPr>
            <a:r>
              <a:rPr lang="cs-CZ" sz="2000" dirty="0" smtClean="0">
                <a:sym typeface="Wingdings" pitchFamily="2" charset="2"/>
              </a:rPr>
              <a:t>aktivní</a:t>
            </a:r>
          </a:p>
          <a:p>
            <a:pPr lvl="1" eaLnBrk="1" hangingPunct="1">
              <a:lnSpc>
                <a:spcPct val="80000"/>
              </a:lnSpc>
            </a:pPr>
            <a:r>
              <a:rPr lang="cs-CZ" sz="2000" dirty="0" smtClean="0">
                <a:sym typeface="Wingdings" pitchFamily="2" charset="2"/>
              </a:rPr>
              <a:t>konstruované</a:t>
            </a:r>
          </a:p>
          <a:p>
            <a:pPr lvl="1" eaLnBrk="1" hangingPunct="1">
              <a:lnSpc>
                <a:spcPct val="80000"/>
              </a:lnSpc>
            </a:pPr>
            <a:r>
              <a:rPr lang="cs-CZ" sz="2000" dirty="0" smtClean="0">
                <a:sym typeface="Wingdings" pitchFamily="2" charset="2"/>
              </a:rPr>
              <a:t>kumulativní</a:t>
            </a:r>
          </a:p>
          <a:p>
            <a:pPr lvl="1" eaLnBrk="1" hangingPunct="1">
              <a:lnSpc>
                <a:spcPct val="80000"/>
              </a:lnSpc>
            </a:pPr>
            <a:r>
              <a:rPr lang="cs-CZ" sz="2000" dirty="0" err="1" smtClean="0">
                <a:sym typeface="Wingdings" pitchFamily="2" charset="2"/>
              </a:rPr>
              <a:t>autoregulované</a:t>
            </a:r>
            <a:endParaRPr lang="cs-CZ" sz="2000" dirty="0" smtClean="0">
              <a:sym typeface="Wingdings" pitchFamily="2" charset="2"/>
            </a:endParaRPr>
          </a:p>
          <a:p>
            <a:pPr lvl="1" eaLnBrk="1" hangingPunct="1">
              <a:lnSpc>
                <a:spcPct val="80000"/>
              </a:lnSpc>
            </a:pPr>
            <a:r>
              <a:rPr lang="cs-CZ" sz="2000" dirty="0" smtClean="0">
                <a:sym typeface="Wingdings" pitchFamily="2" charset="2"/>
              </a:rPr>
              <a:t>zacílené</a:t>
            </a:r>
          </a:p>
          <a:p>
            <a:pPr lvl="1" eaLnBrk="1" hangingPunct="1">
              <a:lnSpc>
                <a:spcPct val="80000"/>
              </a:lnSpc>
            </a:pPr>
            <a:r>
              <a:rPr lang="cs-CZ" sz="2000" dirty="0" smtClean="0">
                <a:sym typeface="Wingdings" pitchFamily="2" charset="2"/>
              </a:rPr>
              <a:t>situované</a:t>
            </a:r>
          </a:p>
          <a:p>
            <a:pPr lvl="1" eaLnBrk="1" hangingPunct="1">
              <a:lnSpc>
                <a:spcPct val="80000"/>
              </a:lnSpc>
            </a:pPr>
            <a:r>
              <a:rPr lang="cs-CZ" sz="2000" dirty="0" smtClean="0">
                <a:sym typeface="Wingdings" pitchFamily="2" charset="2"/>
              </a:rPr>
              <a:t>individuálně odlišné</a:t>
            </a:r>
          </a:p>
          <a:p>
            <a:pPr lvl="1" eaLnBrk="1" hangingPunct="1">
              <a:lnSpc>
                <a:spcPct val="80000"/>
              </a:lnSpc>
              <a:buFontTx/>
              <a:buNone/>
            </a:pPr>
            <a:endParaRPr lang="cs-CZ" sz="1800" dirty="0" smtClean="0">
              <a:sym typeface="Wingdings" pitchFamily="2" charset="2"/>
            </a:endParaRPr>
          </a:p>
          <a:p>
            <a:pPr lvl="1" eaLnBrk="1" hangingPunct="1">
              <a:lnSpc>
                <a:spcPct val="80000"/>
              </a:lnSpc>
              <a:buFontTx/>
              <a:buNone/>
            </a:pPr>
            <a:r>
              <a:rPr lang="cs-CZ" sz="1800" dirty="0" smtClean="0">
                <a:sym typeface="Wingdings" pitchFamily="2" charset="2"/>
              </a:rPr>
              <a:t>viz Čáp, Mareš Psychologie pro </a:t>
            </a:r>
            <a:r>
              <a:rPr lang="cs-CZ" sz="1800" dirty="0" err="1" smtClean="0">
                <a:sym typeface="Wingdings" pitchFamily="2" charset="2"/>
              </a:rPr>
              <a:t>učitele,Portál</a:t>
            </a:r>
            <a:r>
              <a:rPr lang="cs-CZ" sz="1800" dirty="0" smtClean="0">
                <a:sym typeface="Wingdings" pitchFamily="2" charset="2"/>
              </a:rPr>
              <a:t> 2001 s.385-402</a:t>
            </a:r>
          </a:p>
          <a:p>
            <a:pPr lvl="1" eaLnBrk="1" hangingPunct="1">
              <a:lnSpc>
                <a:spcPct val="80000"/>
              </a:lnSpc>
              <a:buFontTx/>
              <a:buNone/>
            </a:pPr>
            <a:endParaRPr lang="cs-CZ" sz="1800" dirty="0" smtClean="0">
              <a:sym typeface="Wingdings" pitchFamily="2" charset="2"/>
            </a:endParaRPr>
          </a:p>
          <a:p>
            <a:pPr eaLnBrk="1" hangingPunct="1">
              <a:lnSpc>
                <a:spcPct val="80000"/>
              </a:lnSpc>
              <a:buFontTx/>
              <a:buNone/>
            </a:pPr>
            <a:endParaRPr lang="cs-CZ" sz="1800" dirty="0" smtClean="0"/>
          </a:p>
        </p:txBody>
      </p:sp>
    </p:spTree>
    <p:extLst>
      <p:ext uri="{BB962C8B-B14F-4D97-AF65-F5344CB8AC3E}">
        <p14:creationId xmlns:p14="http://schemas.microsoft.com/office/powerpoint/2010/main" val="191026208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278661759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83823822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67711805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150178493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2765033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Typologie osobnosti</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smtClean="0"/>
              <a:t>Osobnost typu A </a:t>
            </a:r>
            <a:r>
              <a:rPr lang="cs-CZ" dirty="0" err="1" smtClean="0"/>
              <a:t>a</a:t>
            </a:r>
            <a:r>
              <a:rPr lang="cs-CZ" dirty="0" smtClean="0"/>
              <a:t> B</a:t>
            </a:r>
          </a:p>
          <a:p>
            <a:r>
              <a:rPr lang="cs-CZ" dirty="0" smtClean="0"/>
              <a:t>Osobnost typu A – soutěživá, vysoké cíle, vše musí stihnout, zaměření na kvantitu, nechuť k </a:t>
            </a:r>
            <a:r>
              <a:rPr lang="cs-CZ" dirty="0" err="1" smtClean="0"/>
              <a:t>sebereflexi,koronární</a:t>
            </a:r>
            <a:r>
              <a:rPr lang="cs-CZ" dirty="0" smtClean="0"/>
              <a:t> osobnost (nebezpečí infarktu i v mladém věku)</a:t>
            </a:r>
          </a:p>
          <a:p>
            <a:r>
              <a:rPr lang="cs-CZ" dirty="0" smtClean="0"/>
              <a:t>Osobnost typu B – uvolněnost,  nekomplikovaný přístup k životu, malá soutěživost, sebereflexe, zaměření na kvalitu</a:t>
            </a:r>
          </a:p>
          <a:p>
            <a:endParaRPr lang="cs-CZ" dirty="0"/>
          </a:p>
        </p:txBody>
      </p:sp>
    </p:spTree>
    <p:extLst>
      <p:ext uri="{BB962C8B-B14F-4D97-AF65-F5344CB8AC3E}">
        <p14:creationId xmlns:p14="http://schemas.microsoft.com/office/powerpoint/2010/main" val="1034626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Typologie Hippokratova</a:t>
            </a:r>
            <a:endParaRPr lang="cs-CZ" dirty="0"/>
          </a:p>
        </p:txBody>
      </p:sp>
      <p:sp>
        <p:nvSpPr>
          <p:cNvPr id="3" name="Zástupný symbol pro obsah 2"/>
          <p:cNvSpPr>
            <a:spLocks noGrp="1"/>
          </p:cNvSpPr>
          <p:nvPr>
            <p:ph idx="1"/>
          </p:nvPr>
        </p:nvSpPr>
        <p:spPr/>
        <p:txBody>
          <a:bodyPr>
            <a:normAutofit fontScale="92500" lnSpcReduction="20000"/>
          </a:bodyPr>
          <a:lstStyle/>
          <a:p>
            <a:pPr>
              <a:buNone/>
            </a:pPr>
            <a:r>
              <a:rPr lang="cs-CZ" dirty="0" smtClean="0"/>
              <a:t>Upravil </a:t>
            </a:r>
            <a:r>
              <a:rPr lang="cs-CZ" dirty="0" err="1" smtClean="0"/>
              <a:t>Galénos</a:t>
            </a:r>
            <a:r>
              <a:rPr lang="cs-CZ" dirty="0" smtClean="0"/>
              <a:t> – jednotlivým typům přisoudil: </a:t>
            </a:r>
          </a:p>
          <a:p>
            <a:pPr algn="ctr">
              <a:buNone/>
            </a:pPr>
            <a:r>
              <a:rPr lang="cs-CZ" dirty="0" smtClean="0"/>
              <a:t> tělesné šťávy, živly, barvy a vlastnosti</a:t>
            </a:r>
          </a:p>
          <a:p>
            <a:r>
              <a:rPr lang="cs-CZ" dirty="0" smtClean="0"/>
              <a:t>Cholerik – žlutá žluč, vzduch, žlutá </a:t>
            </a:r>
            <a:r>
              <a:rPr lang="cs-CZ" dirty="0" err="1" smtClean="0"/>
              <a:t>barva,chlad</a:t>
            </a:r>
            <a:r>
              <a:rPr lang="cs-CZ" dirty="0" smtClean="0"/>
              <a:t>, dráždivost, vznětlivost</a:t>
            </a:r>
          </a:p>
          <a:p>
            <a:r>
              <a:rPr lang="cs-CZ" dirty="0" smtClean="0"/>
              <a:t>Melancholik – černá žluč, země, černá barva, smutek, hloubavost</a:t>
            </a:r>
          </a:p>
          <a:p>
            <a:r>
              <a:rPr lang="cs-CZ" dirty="0" smtClean="0"/>
              <a:t>Flegmatik – hlen, voda, bílá barva, vlhkost, pomalost, lhostejnost</a:t>
            </a:r>
          </a:p>
          <a:p>
            <a:r>
              <a:rPr lang="cs-CZ" dirty="0" smtClean="0"/>
              <a:t>Sangvinik – krev, oheň, červená barva, teplo, aktivita, optimismus</a:t>
            </a:r>
          </a:p>
          <a:p>
            <a:endParaRPr lang="cs-CZ" dirty="0"/>
          </a:p>
        </p:txBody>
      </p:sp>
    </p:spTree>
    <p:extLst>
      <p:ext uri="{BB962C8B-B14F-4D97-AF65-F5344CB8AC3E}">
        <p14:creationId xmlns:p14="http://schemas.microsoft.com/office/powerpoint/2010/main" val="3185869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smtClean="0"/>
              <a:t>C.G. Jung zavedl dvojí kategorii povahy podle zaměření libida, </a:t>
            </a:r>
            <a:r>
              <a:rPr lang="cs-CZ" dirty="0" smtClean="0">
                <a:hlinkClick r:id="rId2" action="ppaction://hlinkfile" tooltip="Introvert"/>
              </a:rPr>
              <a:t>introvertní</a:t>
            </a:r>
            <a:r>
              <a:rPr lang="cs-CZ" dirty="0" smtClean="0"/>
              <a:t> (orientovaná do svého nitra) a </a:t>
            </a:r>
            <a:r>
              <a:rPr lang="cs-CZ" dirty="0" smtClean="0">
                <a:hlinkClick r:id="rId3" action="ppaction://hlinkfile" tooltip="Extrovert"/>
              </a:rPr>
              <a:t>extrovertní</a:t>
            </a:r>
            <a:r>
              <a:rPr lang="cs-CZ" dirty="0" smtClean="0"/>
              <a:t> (orientovaná na vnější svět). Později klasifikaci doplnil o čtyři základní funkce lidské psychiky (</a:t>
            </a:r>
            <a:r>
              <a:rPr lang="cs-CZ" dirty="0" smtClean="0">
                <a:hlinkClick r:id="rId4" action="ppaction://hlinkfile" tooltip="Myšlení"/>
              </a:rPr>
              <a:t>myšlení</a:t>
            </a:r>
            <a:r>
              <a:rPr lang="cs-CZ" dirty="0" smtClean="0"/>
              <a:t>, </a:t>
            </a:r>
            <a:r>
              <a:rPr lang="cs-CZ" dirty="0" smtClean="0">
                <a:hlinkClick r:id="rId5" action="ppaction://hlinkfile" tooltip="Cit"/>
              </a:rPr>
              <a:t>cit</a:t>
            </a:r>
            <a:r>
              <a:rPr lang="cs-CZ" dirty="0" smtClean="0"/>
              <a:t>, </a:t>
            </a:r>
            <a:r>
              <a:rPr lang="cs-CZ" dirty="0" smtClean="0">
                <a:hlinkClick r:id="rId6" action="ppaction://hlinkfile" tooltip="Vnímání"/>
              </a:rPr>
              <a:t>vnímání</a:t>
            </a:r>
            <a:r>
              <a:rPr lang="cs-CZ" dirty="0" smtClean="0"/>
              <a:t>, </a:t>
            </a:r>
            <a:r>
              <a:rPr lang="cs-CZ" dirty="0" smtClean="0">
                <a:hlinkClick r:id="rId7" action="ppaction://hlinkfile" tooltip="Intuice"/>
              </a:rPr>
              <a:t>intuice</a:t>
            </a:r>
            <a:r>
              <a:rPr lang="cs-CZ" dirty="0" smtClean="0"/>
              <a:t>). </a:t>
            </a:r>
          </a:p>
          <a:p>
            <a:endParaRPr lang="cs-CZ" dirty="0"/>
          </a:p>
        </p:txBody>
      </p:sp>
    </p:spTree>
    <p:extLst>
      <p:ext uri="{BB962C8B-B14F-4D97-AF65-F5344CB8AC3E}">
        <p14:creationId xmlns:p14="http://schemas.microsoft.com/office/powerpoint/2010/main" val="3189013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I.P. Pavlov </a:t>
            </a:r>
            <a:br>
              <a:rPr lang="cs-CZ" dirty="0" smtClean="0"/>
            </a:br>
            <a:endParaRPr lang="cs-CZ" dirty="0"/>
          </a:p>
        </p:txBody>
      </p:sp>
      <p:sp>
        <p:nvSpPr>
          <p:cNvPr id="3" name="Zástupný symbol pro obsah 2"/>
          <p:cNvSpPr>
            <a:spLocks noGrp="1"/>
          </p:cNvSpPr>
          <p:nvPr>
            <p:ph idx="1"/>
          </p:nvPr>
        </p:nvSpPr>
        <p:spPr/>
        <p:txBody>
          <a:bodyPr>
            <a:normAutofit fontScale="92500" lnSpcReduction="10000"/>
          </a:bodyPr>
          <a:lstStyle/>
          <a:p>
            <a:pPr>
              <a:buFontTx/>
              <a:buChar char="-"/>
              <a:defRPr/>
            </a:pPr>
            <a:r>
              <a:rPr lang="cs-CZ" dirty="0" err="1" smtClean="0"/>
              <a:t>temperamentová</a:t>
            </a:r>
            <a:r>
              <a:rPr lang="cs-CZ" dirty="0" smtClean="0"/>
              <a:t> </a:t>
            </a:r>
            <a:r>
              <a:rPr lang="cs-CZ" dirty="0"/>
              <a:t>typologie (podle síly, vyrovnanosti a rychlosti)</a:t>
            </a:r>
          </a:p>
          <a:p>
            <a:pPr>
              <a:buNone/>
              <a:defRPr/>
            </a:pPr>
            <a:r>
              <a:rPr lang="cs-CZ" dirty="0"/>
              <a:t>			- typ silný, vyrovnaný, pomalý (flegmatik)</a:t>
            </a:r>
          </a:p>
          <a:p>
            <a:pPr>
              <a:buNone/>
              <a:defRPr/>
            </a:pPr>
            <a:r>
              <a:rPr lang="cs-CZ" dirty="0"/>
              <a:t>			- typ silný, vyrovnaný, rychlý (sangvinik)</a:t>
            </a:r>
          </a:p>
          <a:p>
            <a:pPr>
              <a:buNone/>
              <a:defRPr/>
            </a:pPr>
            <a:r>
              <a:rPr lang="cs-CZ" dirty="0"/>
              <a:t>			- typ silný, nevyrovnaný (cholerik)</a:t>
            </a:r>
          </a:p>
          <a:p>
            <a:pPr>
              <a:buNone/>
              <a:defRPr/>
            </a:pPr>
            <a:r>
              <a:rPr lang="cs-CZ" dirty="0"/>
              <a:t>			- typ slabý (melancholik)</a:t>
            </a:r>
          </a:p>
          <a:p>
            <a:pPr>
              <a:buNone/>
              <a:defRPr/>
            </a:pPr>
            <a:r>
              <a:rPr lang="cs-CZ" dirty="0"/>
              <a:t>- signální typologie (typ umělecký, myslitelský, smíšený)</a:t>
            </a:r>
          </a:p>
          <a:p>
            <a:endParaRPr lang="cs-CZ" dirty="0"/>
          </a:p>
        </p:txBody>
      </p:sp>
    </p:spTree>
    <p:extLst>
      <p:ext uri="{BB962C8B-B14F-4D97-AF65-F5344CB8AC3E}">
        <p14:creationId xmlns:p14="http://schemas.microsoft.com/office/powerpoint/2010/main" val="44163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1" algn="ctr" rtl="0">
              <a:spcBef>
                <a:spcPct val="0"/>
              </a:spcBef>
            </a:pPr>
            <a:r>
              <a:rPr lang="cs-CZ" sz="3200" dirty="0" err="1" smtClean="0"/>
              <a:t>Kretschmerova</a:t>
            </a:r>
            <a:r>
              <a:rPr lang="cs-CZ" sz="3200" dirty="0" smtClean="0"/>
              <a:t> typologie</a:t>
            </a:r>
            <a:br>
              <a:rPr lang="cs-CZ" sz="3200" dirty="0" smtClean="0"/>
            </a:br>
            <a:endParaRPr lang="cs-CZ" sz="3200" dirty="0"/>
          </a:p>
        </p:txBody>
      </p:sp>
      <p:sp>
        <p:nvSpPr>
          <p:cNvPr id="3" name="Zástupný symbol pro obsah 2"/>
          <p:cNvSpPr>
            <a:spLocks noGrp="1"/>
          </p:cNvSpPr>
          <p:nvPr>
            <p:ph idx="1"/>
          </p:nvPr>
        </p:nvSpPr>
        <p:spPr>
          <a:xfrm>
            <a:off x="457200" y="1340768"/>
            <a:ext cx="8229600" cy="4785395"/>
          </a:xfrm>
        </p:spPr>
        <p:txBody>
          <a:bodyPr/>
          <a:lstStyle/>
          <a:p>
            <a:pPr>
              <a:buNone/>
              <a:defRPr/>
            </a:pPr>
            <a:r>
              <a:rPr lang="cs-CZ" sz="2400" dirty="0" smtClean="0"/>
              <a:t>Podle </a:t>
            </a:r>
            <a:r>
              <a:rPr lang="cs-CZ" sz="2400" dirty="0"/>
              <a:t>něj mají duševně nemocní pacienti odlišnou stavbu těla (konstituci):  </a:t>
            </a:r>
            <a:r>
              <a:rPr lang="cs-CZ" sz="2400" u="sng" dirty="0"/>
              <a:t>pyknik, astenik, atlet</a:t>
            </a:r>
          </a:p>
          <a:p>
            <a:pPr>
              <a:buNone/>
              <a:defRPr/>
            </a:pPr>
            <a:r>
              <a:rPr lang="cs-CZ" sz="2400" dirty="0"/>
              <a:t>K </a:t>
            </a:r>
            <a:r>
              <a:rPr lang="cs-CZ" sz="2400" dirty="0" err="1"/>
              <a:t>těl.konstituci</a:t>
            </a:r>
            <a:r>
              <a:rPr lang="cs-CZ" sz="2400" dirty="0"/>
              <a:t> přiřadil nemoci, kterými nejčastěji onemocní a vlastnosti temperamentu. </a:t>
            </a:r>
          </a:p>
          <a:p>
            <a:pPr>
              <a:buNone/>
              <a:defRPr/>
            </a:pPr>
            <a:r>
              <a:rPr lang="cs-CZ" sz="2400" u="sng" dirty="0"/>
              <a:t>Pyknik</a:t>
            </a:r>
            <a:r>
              <a:rPr lang="cs-CZ" sz="2400" dirty="0"/>
              <a:t> – cyklothymie – srdečný, přizpůsobivý, praktický, střídavé nálady (maniodepresivní psychóza – bipolární porucha)</a:t>
            </a:r>
          </a:p>
          <a:p>
            <a:pPr>
              <a:buNone/>
              <a:defRPr/>
            </a:pPr>
            <a:r>
              <a:rPr lang="cs-CZ" sz="2400" u="sng" dirty="0"/>
              <a:t>Astenik </a:t>
            </a:r>
            <a:r>
              <a:rPr lang="cs-CZ" sz="2400" dirty="0"/>
              <a:t>(leptosom) – </a:t>
            </a:r>
            <a:r>
              <a:rPr lang="cs-CZ" sz="2400" dirty="0" err="1"/>
              <a:t>schizothymie</a:t>
            </a:r>
            <a:r>
              <a:rPr lang="cs-CZ" sz="2400" dirty="0"/>
              <a:t> – abstraktní myšlení, odstup, ambivalence</a:t>
            </a:r>
          </a:p>
          <a:p>
            <a:pPr>
              <a:buNone/>
              <a:defRPr/>
            </a:pPr>
            <a:r>
              <a:rPr lang="cs-CZ" sz="2400" dirty="0"/>
              <a:t>Atlet – mezi tím</a:t>
            </a:r>
          </a:p>
          <a:p>
            <a:endParaRPr lang="cs-CZ" dirty="0"/>
          </a:p>
        </p:txBody>
      </p:sp>
    </p:spTree>
    <p:extLst>
      <p:ext uri="{BB962C8B-B14F-4D97-AF65-F5344CB8AC3E}">
        <p14:creationId xmlns:p14="http://schemas.microsoft.com/office/powerpoint/2010/main" val="2135073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Moderní typologie</a:t>
            </a:r>
            <a:endParaRPr lang="cs-CZ" dirty="0"/>
          </a:p>
        </p:txBody>
      </p:sp>
      <p:sp>
        <p:nvSpPr>
          <p:cNvPr id="3" name="Zástupný symbol pro obsah 2"/>
          <p:cNvSpPr>
            <a:spLocks noGrp="1"/>
          </p:cNvSpPr>
          <p:nvPr>
            <p:ph idx="1"/>
          </p:nvPr>
        </p:nvSpPr>
        <p:spPr/>
        <p:txBody>
          <a:bodyPr>
            <a:normAutofit/>
          </a:bodyPr>
          <a:lstStyle/>
          <a:p>
            <a:pPr>
              <a:buNone/>
              <a:defRPr/>
            </a:pPr>
            <a:r>
              <a:rPr lang="cs-CZ" sz="2300" dirty="0" smtClean="0"/>
              <a:t> </a:t>
            </a:r>
            <a:r>
              <a:rPr lang="cs-CZ" sz="2300" dirty="0" err="1"/>
              <a:t>Eysenck</a:t>
            </a:r>
            <a:r>
              <a:rPr lang="cs-CZ" sz="2300" dirty="0" smtClean="0"/>
              <a:t>: </a:t>
            </a:r>
            <a:endParaRPr lang="cs-CZ" sz="2300" dirty="0"/>
          </a:p>
          <a:p>
            <a:pPr>
              <a:buNone/>
              <a:defRPr/>
            </a:pPr>
            <a:r>
              <a:rPr lang="cs-CZ" sz="2300" dirty="0"/>
              <a:t>Každého člověka lze charakterizovat ve dvou rozměrech</a:t>
            </a:r>
          </a:p>
          <a:p>
            <a:pPr>
              <a:buNone/>
              <a:defRPr/>
            </a:pPr>
            <a:r>
              <a:rPr lang="cs-CZ" sz="2300" dirty="0"/>
              <a:t>1. extraverze – introverze</a:t>
            </a:r>
          </a:p>
          <a:p>
            <a:pPr>
              <a:buNone/>
              <a:defRPr/>
            </a:pPr>
            <a:r>
              <a:rPr lang="cs-CZ" sz="2300" dirty="0"/>
              <a:t>2. labilita – stabilita</a:t>
            </a:r>
          </a:p>
          <a:p>
            <a:pPr>
              <a:buNone/>
              <a:defRPr/>
            </a:pPr>
            <a:r>
              <a:rPr lang="cs-CZ" sz="2300" dirty="0" smtClean="0"/>
              <a:t>Později </a:t>
            </a:r>
            <a:r>
              <a:rPr lang="cs-CZ" sz="2300" dirty="0"/>
              <a:t>přidal dimenzi </a:t>
            </a:r>
            <a:r>
              <a:rPr lang="cs-CZ" sz="2300" dirty="0" err="1"/>
              <a:t>psychoticismus</a:t>
            </a:r>
            <a:r>
              <a:rPr lang="cs-CZ" sz="2300" dirty="0" smtClean="0"/>
              <a:t>.</a:t>
            </a:r>
            <a:endParaRPr lang="cs-CZ" sz="2300" dirty="0"/>
          </a:p>
          <a:p>
            <a:pPr>
              <a:buNone/>
              <a:defRPr/>
            </a:pPr>
            <a:r>
              <a:rPr lang="cs-CZ" sz="2300" dirty="0"/>
              <a:t>Kombinací vznikne opět </a:t>
            </a:r>
            <a:r>
              <a:rPr lang="cs-CZ" sz="2300" dirty="0" err="1"/>
              <a:t>hipokratovský</a:t>
            </a:r>
            <a:r>
              <a:rPr lang="cs-CZ" sz="2300" dirty="0"/>
              <a:t> model – viz.</a:t>
            </a:r>
          </a:p>
          <a:p>
            <a:pPr>
              <a:buNone/>
              <a:defRPr/>
            </a:pPr>
            <a:endParaRPr lang="cs-CZ" sz="2300" dirty="0" smtClean="0"/>
          </a:p>
          <a:p>
            <a:pPr>
              <a:buNone/>
              <a:defRPr/>
            </a:pPr>
            <a:r>
              <a:rPr lang="cs-CZ" sz="2300" dirty="0" smtClean="0"/>
              <a:t>Pětifaktorový model:</a:t>
            </a:r>
          </a:p>
          <a:p>
            <a:pPr>
              <a:buNone/>
              <a:defRPr/>
            </a:pPr>
            <a:r>
              <a:rPr lang="cs-CZ" sz="2300" dirty="0" smtClean="0"/>
              <a:t>Extraverze, </a:t>
            </a:r>
            <a:r>
              <a:rPr lang="cs-CZ" sz="2300" dirty="0" err="1" smtClean="0"/>
              <a:t>neuroticismus</a:t>
            </a:r>
            <a:r>
              <a:rPr lang="cs-CZ" sz="2300" dirty="0" smtClean="0"/>
              <a:t>, otevřenost vůči zkušenosti, přívětivost, svědomitost</a:t>
            </a:r>
            <a:endParaRPr lang="cs-CZ" sz="2300" dirty="0"/>
          </a:p>
          <a:p>
            <a:endParaRPr lang="cs-CZ" dirty="0"/>
          </a:p>
        </p:txBody>
      </p:sp>
    </p:spTree>
    <p:extLst>
      <p:ext uri="{BB962C8B-B14F-4D97-AF65-F5344CB8AC3E}">
        <p14:creationId xmlns:p14="http://schemas.microsoft.com/office/powerpoint/2010/main" val="3821924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Dynamika osobnosti</a:t>
            </a:r>
            <a:endParaRPr lang="cs-CZ" dirty="0"/>
          </a:p>
        </p:txBody>
      </p:sp>
      <p:sp>
        <p:nvSpPr>
          <p:cNvPr id="3" name="Zástupný symbol pro obsah 2"/>
          <p:cNvSpPr>
            <a:spLocks noGrp="1"/>
          </p:cNvSpPr>
          <p:nvPr>
            <p:ph idx="1"/>
          </p:nvPr>
        </p:nvSpPr>
        <p:spPr/>
        <p:txBody>
          <a:bodyPr/>
          <a:lstStyle/>
          <a:p>
            <a:pPr>
              <a:buNone/>
            </a:pPr>
            <a:r>
              <a:rPr lang="cs-CZ" dirty="0" smtClean="0"/>
              <a:t>Motivace</a:t>
            </a:r>
          </a:p>
          <a:p>
            <a:pPr>
              <a:buNone/>
            </a:pPr>
            <a:endParaRPr lang="cs-CZ" dirty="0" smtClean="0"/>
          </a:p>
          <a:p>
            <a:pPr>
              <a:buNone/>
            </a:pPr>
            <a:r>
              <a:rPr lang="cs-CZ" dirty="0" smtClean="0"/>
              <a:t>Formy motivace: potřeby, zájmy, návyky, hodnoty, emoce, postoje</a:t>
            </a:r>
          </a:p>
          <a:p>
            <a:pPr>
              <a:buNone/>
            </a:pPr>
            <a:endParaRPr lang="cs-CZ" dirty="0" smtClean="0"/>
          </a:p>
          <a:p>
            <a:pPr>
              <a:buNone/>
            </a:pPr>
            <a:r>
              <a:rPr lang="cs-CZ" dirty="0" smtClean="0"/>
              <a:t>Druhy motivace: potřeba bezpečí, hlad…</a:t>
            </a:r>
          </a:p>
          <a:p>
            <a:endParaRPr lang="cs-CZ" dirty="0" smtClean="0"/>
          </a:p>
          <a:p>
            <a:endParaRPr lang="cs-CZ" dirty="0"/>
          </a:p>
        </p:txBody>
      </p:sp>
    </p:spTree>
    <p:extLst>
      <p:ext uri="{BB962C8B-B14F-4D97-AF65-F5344CB8AC3E}">
        <p14:creationId xmlns:p14="http://schemas.microsoft.com/office/powerpoint/2010/main" val="4256778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Psychologie osobnosti</a:t>
            </a:r>
            <a:endParaRPr lang="cs-CZ" dirty="0"/>
          </a:p>
        </p:txBody>
      </p:sp>
      <p:sp>
        <p:nvSpPr>
          <p:cNvPr id="3" name="Zástupný symbol pro obsah 2"/>
          <p:cNvSpPr>
            <a:spLocks noGrp="1"/>
          </p:cNvSpPr>
          <p:nvPr>
            <p:ph idx="1"/>
          </p:nvPr>
        </p:nvSpPr>
        <p:spPr/>
        <p:txBody>
          <a:bodyPr/>
          <a:lstStyle/>
          <a:p>
            <a:r>
              <a:rPr lang="cs-CZ" dirty="0" err="1" smtClean="0"/>
              <a:t>vZabývá</a:t>
            </a:r>
            <a:r>
              <a:rPr lang="cs-CZ" dirty="0" smtClean="0"/>
              <a:t> se tím, čím se lidé mezi sebou liší</a:t>
            </a:r>
          </a:p>
          <a:p>
            <a:r>
              <a:rPr lang="cs-CZ" dirty="0" smtClean="0"/>
              <a:t>Na rozdíl od obecné psychologie, která zkoumá, co mají všichni lidé společného</a:t>
            </a:r>
          </a:p>
          <a:p>
            <a:endParaRPr lang="cs-CZ" dirty="0" smtClean="0"/>
          </a:p>
          <a:p>
            <a:r>
              <a:rPr lang="cs-CZ" dirty="0" smtClean="0"/>
              <a:t>Zamyslete se, čím se lidé mezi sebou liší – pokud jde o jejich prožívání a chování- tedy jejich psychiku</a:t>
            </a:r>
          </a:p>
          <a:p>
            <a:endParaRPr lang="cs-CZ" dirty="0" smtClean="0"/>
          </a:p>
          <a:p>
            <a:endParaRPr lang="cs-CZ" dirty="0" smtClean="0"/>
          </a:p>
          <a:p>
            <a:endParaRPr lang="cs-CZ" dirty="0"/>
          </a:p>
        </p:txBody>
      </p:sp>
    </p:spTree>
    <p:extLst>
      <p:ext uri="{BB962C8B-B14F-4D97-AF65-F5344CB8AC3E}">
        <p14:creationId xmlns:p14="http://schemas.microsoft.com/office/powerpoint/2010/main" val="176571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Hierarchie potřeb (</a:t>
            </a:r>
            <a:r>
              <a:rPr lang="cs-CZ" dirty="0" err="1" smtClean="0"/>
              <a:t>A.Maslow</a:t>
            </a:r>
            <a:r>
              <a:rPr lang="cs-CZ" dirty="0" smtClean="0"/>
              <a:t>)</a:t>
            </a:r>
            <a:endParaRPr lang="cs-CZ" dirty="0"/>
          </a:p>
        </p:txBody>
      </p:sp>
      <p:sp>
        <p:nvSpPr>
          <p:cNvPr id="3" name="Zástupný symbol pro obsah 2"/>
          <p:cNvSpPr>
            <a:spLocks noGrp="1"/>
          </p:cNvSpPr>
          <p:nvPr>
            <p:ph idx="1"/>
          </p:nvPr>
        </p:nvSpPr>
        <p:spPr/>
        <p:txBody>
          <a:bodyPr/>
          <a:lstStyle/>
          <a:p>
            <a:r>
              <a:rPr lang="cs-CZ" dirty="0" smtClean="0"/>
              <a:t>Vyšší potřeby - </a:t>
            </a:r>
            <a:r>
              <a:rPr lang="cs-CZ" dirty="0" err="1" smtClean="0"/>
              <a:t>sebepřesah</a:t>
            </a:r>
            <a:endParaRPr lang="cs-CZ" dirty="0" smtClean="0"/>
          </a:p>
          <a:p>
            <a:r>
              <a:rPr lang="cs-CZ" dirty="0" smtClean="0"/>
              <a:t>Seberealizace – znát a rozumět</a:t>
            </a:r>
          </a:p>
          <a:p>
            <a:r>
              <a:rPr lang="cs-CZ" dirty="0" smtClean="0"/>
              <a:t>Kognitivní potřeby</a:t>
            </a:r>
          </a:p>
          <a:p>
            <a:r>
              <a:rPr lang="cs-CZ" dirty="0" smtClean="0"/>
              <a:t>Potřeba uznání a ocenění</a:t>
            </a:r>
          </a:p>
          <a:p>
            <a:r>
              <a:rPr lang="cs-CZ" dirty="0" smtClean="0"/>
              <a:t>Lásky a sounáležitosti </a:t>
            </a:r>
          </a:p>
          <a:p>
            <a:r>
              <a:rPr lang="cs-CZ" dirty="0" smtClean="0"/>
              <a:t>Potřeba bezpečí</a:t>
            </a:r>
          </a:p>
          <a:p>
            <a:r>
              <a:rPr lang="cs-CZ" dirty="0" smtClean="0"/>
              <a:t>Fyziologické potřeby - </a:t>
            </a:r>
            <a:r>
              <a:rPr lang="cs-CZ" dirty="0" err="1" smtClean="0"/>
              <a:t>metapotřeby</a:t>
            </a:r>
            <a:endParaRPr lang="cs-CZ" dirty="0" smtClean="0"/>
          </a:p>
          <a:p>
            <a:endParaRPr lang="cs-CZ" dirty="0"/>
          </a:p>
        </p:txBody>
      </p:sp>
    </p:spTree>
    <p:extLst>
      <p:ext uri="{BB962C8B-B14F-4D97-AF65-F5344CB8AC3E}">
        <p14:creationId xmlns:p14="http://schemas.microsoft.com/office/powerpoint/2010/main" val="2957605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Náročné životní situace</a:t>
            </a:r>
            <a:endParaRPr lang="cs-CZ" dirty="0"/>
          </a:p>
        </p:txBody>
      </p:sp>
      <p:sp>
        <p:nvSpPr>
          <p:cNvPr id="3" name="Zástupný symbol pro obsah 2"/>
          <p:cNvSpPr>
            <a:spLocks noGrp="1"/>
          </p:cNvSpPr>
          <p:nvPr>
            <p:ph idx="1"/>
          </p:nvPr>
        </p:nvSpPr>
        <p:spPr/>
        <p:txBody>
          <a:bodyPr/>
          <a:lstStyle/>
          <a:p>
            <a:r>
              <a:rPr lang="cs-CZ" dirty="0" smtClean="0"/>
              <a:t>Jde o situace, které narušují naši rovnováhu.</a:t>
            </a:r>
          </a:p>
          <a:p>
            <a:r>
              <a:rPr lang="cs-CZ" dirty="0" smtClean="0"/>
              <a:t>Setkáváme se s nimi často, jejich zvládání je individuální (úroveň frustrační tolerance), závisí na našich osobnostních vlastnostech, převážně temperamentu</a:t>
            </a:r>
          </a:p>
          <a:p>
            <a:r>
              <a:rPr lang="cs-CZ" dirty="0" smtClean="0"/>
              <a:t>Frustrace, deprivace, stres, konflikt, krize</a:t>
            </a:r>
          </a:p>
          <a:p>
            <a:r>
              <a:rPr lang="cs-CZ" dirty="0" smtClean="0"/>
              <a:t>Hlavní reakce na NŽS jsou : agrese nebo únik (3x „u“ : útok, únik, ustrnutí)</a:t>
            </a:r>
          </a:p>
          <a:p>
            <a:endParaRPr lang="cs-CZ" dirty="0"/>
          </a:p>
        </p:txBody>
      </p:sp>
    </p:spTree>
    <p:extLst>
      <p:ext uri="{BB962C8B-B14F-4D97-AF65-F5344CB8AC3E}">
        <p14:creationId xmlns:p14="http://schemas.microsoft.com/office/powerpoint/2010/main" val="3295943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Frustrace a deprivace</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Frustrováni jsme, když se na cestě k našemu cíli objeví nějaká překážka (stávka železničářů, nejde otevřít zásuvka, nemám kladívko…)</a:t>
            </a:r>
          </a:p>
          <a:p>
            <a:r>
              <a:rPr lang="cs-CZ" dirty="0" smtClean="0"/>
              <a:t>Deprivace – chybí uspokojení nějaké důležité potřeby – popsali </a:t>
            </a:r>
            <a:r>
              <a:rPr lang="cs-CZ" dirty="0" err="1" smtClean="0"/>
              <a:t>Langmaier</a:t>
            </a:r>
            <a:r>
              <a:rPr lang="cs-CZ" dirty="0" smtClean="0"/>
              <a:t> a Matějček na dětech žijících v ústavech.</a:t>
            </a:r>
          </a:p>
          <a:p>
            <a:r>
              <a:rPr lang="cs-CZ" dirty="0" smtClean="0"/>
              <a:t>Deprivace bývá také definována jako dlouhodobá frustrace.</a:t>
            </a:r>
          </a:p>
          <a:p>
            <a:r>
              <a:rPr lang="cs-CZ" dirty="0" err="1" smtClean="0"/>
              <a:t>Subdeprivace</a:t>
            </a:r>
            <a:r>
              <a:rPr lang="cs-CZ" dirty="0" smtClean="0"/>
              <a:t>.</a:t>
            </a:r>
          </a:p>
          <a:p>
            <a:endParaRPr lang="cs-CZ" dirty="0"/>
          </a:p>
        </p:txBody>
      </p:sp>
    </p:spTree>
    <p:extLst>
      <p:ext uri="{BB962C8B-B14F-4D97-AF65-F5344CB8AC3E}">
        <p14:creationId xmlns:p14="http://schemas.microsoft.com/office/powerpoint/2010/main" val="2757799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Stres</a:t>
            </a:r>
            <a:endParaRPr lang="cs-CZ" dirty="0"/>
          </a:p>
        </p:txBody>
      </p:sp>
      <p:sp>
        <p:nvSpPr>
          <p:cNvPr id="3" name="Zástupný symbol pro obsah 2"/>
          <p:cNvSpPr>
            <a:spLocks noGrp="1"/>
          </p:cNvSpPr>
          <p:nvPr>
            <p:ph idx="1"/>
          </p:nvPr>
        </p:nvSpPr>
        <p:spPr/>
        <p:txBody>
          <a:bodyPr>
            <a:normAutofit fontScale="85000" lnSpcReduction="20000"/>
          </a:bodyPr>
          <a:lstStyle/>
          <a:p>
            <a:r>
              <a:rPr lang="cs-CZ" dirty="0" smtClean="0"/>
              <a:t>Je to psychofyzická reakce na vnitřní a vnější zátěž (stresory).</a:t>
            </a:r>
          </a:p>
          <a:p>
            <a:r>
              <a:rPr lang="cs-CZ" dirty="0" smtClean="0"/>
              <a:t>Nemusí být vždy škodlivý (</a:t>
            </a:r>
            <a:r>
              <a:rPr lang="cs-CZ" dirty="0" err="1" smtClean="0"/>
              <a:t>eustres</a:t>
            </a:r>
            <a:r>
              <a:rPr lang="cs-CZ" dirty="0" smtClean="0"/>
              <a:t>, </a:t>
            </a:r>
            <a:r>
              <a:rPr lang="cs-CZ" dirty="0" err="1" smtClean="0"/>
              <a:t>distres</a:t>
            </a:r>
            <a:r>
              <a:rPr lang="cs-CZ" dirty="0" smtClean="0"/>
              <a:t>)</a:t>
            </a:r>
          </a:p>
          <a:p>
            <a:r>
              <a:rPr lang="cs-CZ" dirty="0" smtClean="0"/>
              <a:t>Jde vlastně o „vykolejení“ organismu, nutnost se přizpůsobit něčemu, zvládnout napětí, překonat překážku.</a:t>
            </a:r>
          </a:p>
          <a:p>
            <a:r>
              <a:rPr lang="cs-CZ" dirty="0" smtClean="0"/>
              <a:t>Škodlivý je stres tehdy, když se organismu nedaří obnovit rovnováhu v organismu mezi napětím a uvolněním.</a:t>
            </a:r>
          </a:p>
          <a:p>
            <a:r>
              <a:rPr lang="cs-CZ" dirty="0" smtClean="0"/>
              <a:t>Důsledkem jsou psychické, ale i somatické projevy (psychosomatické onemocnění, deprese, únavový syndrom, syndrom vyhoření)</a:t>
            </a:r>
          </a:p>
          <a:p>
            <a:endParaRPr lang="cs-CZ" dirty="0" smtClean="0"/>
          </a:p>
          <a:p>
            <a:endParaRPr lang="cs-CZ" dirty="0"/>
          </a:p>
        </p:txBody>
      </p:sp>
    </p:spTree>
    <p:extLst>
      <p:ext uri="{BB962C8B-B14F-4D97-AF65-F5344CB8AC3E}">
        <p14:creationId xmlns:p14="http://schemas.microsoft.com/office/powerpoint/2010/main" val="497070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a:t>
            </a:r>
            <a:endParaRPr lang="cs-CZ" dirty="0"/>
          </a:p>
        </p:txBody>
      </p:sp>
      <p:sp>
        <p:nvSpPr>
          <p:cNvPr id="3" name="Zástupný symbol pro obsah 2"/>
          <p:cNvSpPr>
            <a:spLocks noGrp="1"/>
          </p:cNvSpPr>
          <p:nvPr>
            <p:ph idx="1"/>
          </p:nvPr>
        </p:nvSpPr>
        <p:spPr/>
        <p:txBody>
          <a:bodyPr/>
          <a:lstStyle/>
          <a:p>
            <a:pPr>
              <a:defRPr/>
            </a:pPr>
            <a:r>
              <a:rPr lang="cs-CZ" dirty="0"/>
              <a:t>Neboli rozpor, střet protichůdných tendencí (názorů, postojů, záměrů)</a:t>
            </a:r>
          </a:p>
          <a:p>
            <a:pPr marL="0" indent="0">
              <a:buNone/>
              <a:defRPr/>
            </a:pPr>
            <a:r>
              <a:rPr lang="cs-CZ" dirty="0"/>
              <a:t>Interpersonální konflikt – mezi lidmi</a:t>
            </a:r>
          </a:p>
          <a:p>
            <a:pPr marL="0" indent="0">
              <a:buNone/>
              <a:defRPr/>
            </a:pPr>
            <a:r>
              <a:rPr lang="cs-CZ" dirty="0"/>
              <a:t>Někteří lidé se snadněji ocitají v konfliktních situacích (</a:t>
            </a:r>
            <a:r>
              <a:rPr lang="cs-CZ" dirty="0" err="1"/>
              <a:t>konfliktotvorní</a:t>
            </a:r>
            <a:r>
              <a:rPr lang="cs-CZ" dirty="0"/>
              <a:t> jedinci - pedanti, neurotici, narcistní jedinci, </a:t>
            </a:r>
            <a:r>
              <a:rPr lang="cs-CZ" dirty="0" smtClean="0"/>
              <a:t>kverulanti</a:t>
            </a:r>
            <a:r>
              <a:rPr lang="cs-CZ" dirty="0"/>
              <a:t>…)</a:t>
            </a:r>
          </a:p>
          <a:p>
            <a:pPr>
              <a:defRPr/>
            </a:pPr>
            <a:endParaRPr lang="cs-CZ" dirty="0"/>
          </a:p>
          <a:p>
            <a:endParaRPr lang="cs-CZ" dirty="0"/>
          </a:p>
        </p:txBody>
      </p:sp>
    </p:spTree>
    <p:extLst>
      <p:ext uri="{BB962C8B-B14F-4D97-AF65-F5344CB8AC3E}">
        <p14:creationId xmlns:p14="http://schemas.microsoft.com/office/powerpoint/2010/main" val="4069331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 intrapsychický</a:t>
            </a:r>
            <a:endParaRPr lang="cs-CZ" dirty="0"/>
          </a:p>
        </p:txBody>
      </p:sp>
      <p:sp>
        <p:nvSpPr>
          <p:cNvPr id="3" name="Zástupný symbol pro obsah 2"/>
          <p:cNvSpPr>
            <a:spLocks noGrp="1"/>
          </p:cNvSpPr>
          <p:nvPr>
            <p:ph idx="1"/>
          </p:nvPr>
        </p:nvSpPr>
        <p:spPr/>
        <p:txBody>
          <a:bodyPr>
            <a:normAutofit lnSpcReduction="10000"/>
          </a:bodyPr>
          <a:lstStyle/>
          <a:p>
            <a:pPr marL="0" indent="0">
              <a:buNone/>
              <a:defRPr/>
            </a:pPr>
            <a:r>
              <a:rPr lang="cs-CZ" dirty="0" smtClean="0"/>
              <a:t>Vymezujeme </a:t>
            </a:r>
            <a:r>
              <a:rPr lang="cs-CZ" dirty="0"/>
              <a:t>tři druhy konfliktů probíhajících uvnitř člověka</a:t>
            </a:r>
          </a:p>
          <a:p>
            <a:pPr>
              <a:defRPr/>
            </a:pPr>
            <a:endParaRPr lang="cs-CZ" dirty="0"/>
          </a:p>
          <a:p>
            <a:pPr>
              <a:defRPr/>
            </a:pPr>
            <a:r>
              <a:rPr lang="cs-CZ" dirty="0"/>
              <a:t>1. „ +,+“ klasicky </a:t>
            </a:r>
            <a:r>
              <a:rPr lang="cs-CZ" dirty="0" err="1"/>
              <a:t>Buridanův</a:t>
            </a:r>
            <a:r>
              <a:rPr lang="cs-CZ" dirty="0"/>
              <a:t> osel (pocity: nerozhodnost, váhání, znejistění…)</a:t>
            </a:r>
          </a:p>
          <a:p>
            <a:pPr>
              <a:defRPr/>
            </a:pPr>
            <a:r>
              <a:rPr lang="cs-CZ" dirty="0"/>
              <a:t>2. „ +, -“  ambivalence (pocity: napětí, vnitřní </a:t>
            </a:r>
            <a:r>
              <a:rPr lang="cs-CZ" dirty="0" err="1"/>
              <a:t>nejdnostnost</a:t>
            </a:r>
            <a:r>
              <a:rPr lang="cs-CZ" dirty="0"/>
              <a:t>…)</a:t>
            </a:r>
          </a:p>
          <a:p>
            <a:pPr>
              <a:defRPr/>
            </a:pPr>
            <a:r>
              <a:rPr lang="cs-CZ" dirty="0"/>
              <a:t>3. „ -, - “  bývá považován za nejtěžší (pocity: zoufalství, bezmoc…)</a:t>
            </a:r>
          </a:p>
          <a:p>
            <a:endParaRPr lang="cs-CZ" dirty="0"/>
          </a:p>
        </p:txBody>
      </p:sp>
    </p:spTree>
    <p:extLst>
      <p:ext uri="{BB962C8B-B14F-4D97-AF65-F5344CB8AC3E}">
        <p14:creationId xmlns:p14="http://schemas.microsoft.com/office/powerpoint/2010/main" val="3858237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Pravidla řešení interpersonálního konfliktu</a:t>
            </a:r>
            <a:endParaRPr lang="cs-CZ" dirty="0"/>
          </a:p>
        </p:txBody>
      </p:sp>
      <p:sp>
        <p:nvSpPr>
          <p:cNvPr id="3" name="Zástupný symbol pro obsah 2"/>
          <p:cNvSpPr>
            <a:spLocks noGrp="1"/>
          </p:cNvSpPr>
          <p:nvPr>
            <p:ph idx="1"/>
          </p:nvPr>
        </p:nvSpPr>
        <p:spPr/>
        <p:txBody>
          <a:bodyPr/>
          <a:lstStyle/>
          <a:p>
            <a:pPr>
              <a:defRPr/>
            </a:pPr>
            <a:r>
              <a:rPr lang="cs-CZ" dirty="0" err="1" smtClean="0"/>
              <a:t>v</a:t>
            </a:r>
            <a:r>
              <a:rPr lang="cs-CZ" dirty="0" err="1"/>
              <a:t>Při</a:t>
            </a:r>
            <a:r>
              <a:rPr lang="cs-CZ" dirty="0"/>
              <a:t> řešení konfliktů je důležité uvědomit si, jak nás přitom ovlivňují  emoce </a:t>
            </a:r>
          </a:p>
          <a:p>
            <a:pPr>
              <a:defRPr/>
            </a:pPr>
            <a:r>
              <a:rPr lang="cs-CZ" dirty="0"/>
              <a:t>V každém konfliktu mezi lidmi jsou dvě roviny - racionální a emocionální)</a:t>
            </a:r>
          </a:p>
          <a:p>
            <a:pPr>
              <a:defRPr/>
            </a:pPr>
            <a:r>
              <a:rPr lang="cs-CZ" dirty="0"/>
              <a:t>Doporučení pravidla „+, -, +“</a:t>
            </a:r>
          </a:p>
          <a:p>
            <a:pPr>
              <a:defRPr/>
            </a:pPr>
            <a:r>
              <a:rPr lang="cs-CZ" dirty="0"/>
              <a:t>(</a:t>
            </a:r>
            <a:r>
              <a:rPr lang="cs-CZ" dirty="0" err="1"/>
              <a:t>např.názory</a:t>
            </a:r>
            <a:r>
              <a:rPr lang="cs-CZ" dirty="0"/>
              <a:t> na výchovu či péči – příbuzní versus odborníci)</a:t>
            </a:r>
          </a:p>
          <a:p>
            <a:pPr>
              <a:defRPr/>
            </a:pPr>
            <a:r>
              <a:rPr lang="cs-CZ" dirty="0"/>
              <a:t>Dilema mezi pozicí a zájmem</a:t>
            </a:r>
          </a:p>
          <a:p>
            <a:endParaRPr lang="cs-CZ" dirty="0"/>
          </a:p>
        </p:txBody>
      </p:sp>
    </p:spTree>
    <p:extLst>
      <p:ext uri="{BB962C8B-B14F-4D97-AF65-F5344CB8AC3E}">
        <p14:creationId xmlns:p14="http://schemas.microsoft.com/office/powerpoint/2010/main" val="986152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Krize/Trauma</a:t>
            </a:r>
            <a:endParaRPr lang="cs-CZ" dirty="0"/>
          </a:p>
        </p:txBody>
      </p:sp>
      <p:sp>
        <p:nvSpPr>
          <p:cNvPr id="3" name="Zástupný symbol pro obsah 2"/>
          <p:cNvSpPr>
            <a:spLocks noGrp="1"/>
          </p:cNvSpPr>
          <p:nvPr>
            <p:ph idx="1"/>
          </p:nvPr>
        </p:nvSpPr>
        <p:spPr/>
        <p:txBody>
          <a:bodyPr>
            <a:normAutofit fontScale="92500"/>
          </a:bodyPr>
          <a:lstStyle/>
          <a:p>
            <a:pPr marL="0" indent="0">
              <a:buNone/>
              <a:defRPr/>
            </a:pPr>
            <a:r>
              <a:rPr lang="cs-CZ" dirty="0"/>
              <a:t>Další pojmy používané v kontextu náročných životních situací</a:t>
            </a:r>
          </a:p>
          <a:p>
            <a:pPr>
              <a:defRPr/>
            </a:pPr>
            <a:r>
              <a:rPr lang="cs-CZ" dirty="0"/>
              <a:t>Krize – situace, kdy nedokážu řešit novou situaci způsoby používanými dosud. Musí se hledat nové způsoby, proto se mluví i o pozitivní stránce krize </a:t>
            </a:r>
          </a:p>
          <a:p>
            <a:pPr>
              <a:defRPr/>
            </a:pPr>
            <a:r>
              <a:rPr lang="cs-CZ" dirty="0"/>
              <a:t>Trauma – naprosto nečekaná negativní vážná situace, se kterou se organismus srovnává postupně, může nastat tzv. posttraumatická porucha</a:t>
            </a:r>
          </a:p>
          <a:p>
            <a:pPr>
              <a:defRPr/>
            </a:pPr>
            <a:endParaRPr lang="cs-CZ" dirty="0"/>
          </a:p>
          <a:p>
            <a:endParaRPr lang="cs-CZ" dirty="0"/>
          </a:p>
        </p:txBody>
      </p:sp>
    </p:spTree>
    <p:extLst>
      <p:ext uri="{BB962C8B-B14F-4D97-AF65-F5344CB8AC3E}">
        <p14:creationId xmlns:p14="http://schemas.microsoft.com/office/powerpoint/2010/main" val="588288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Transakční analýza</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Je </a:t>
            </a:r>
            <a:r>
              <a:rPr lang="cs-CZ" dirty="0" err="1" smtClean="0"/>
              <a:t>integrativní</a:t>
            </a:r>
            <a:r>
              <a:rPr lang="cs-CZ" dirty="0" smtClean="0"/>
              <a:t> (sjednocující) </a:t>
            </a:r>
          </a:p>
          <a:p>
            <a:r>
              <a:rPr lang="cs-CZ" dirty="0" smtClean="0"/>
              <a:t>Psychologická teorie a psychoterapie</a:t>
            </a:r>
          </a:p>
          <a:p>
            <a:pPr marL="0" indent="0">
              <a:buNone/>
            </a:pPr>
            <a:r>
              <a:rPr lang="cs-CZ" dirty="0" smtClean="0"/>
              <a:t>Vychází </a:t>
            </a:r>
          </a:p>
          <a:p>
            <a:pPr marL="0" indent="0">
              <a:buNone/>
            </a:pPr>
            <a:r>
              <a:rPr lang="cs-CZ" dirty="0" smtClean="0"/>
              <a:t>Z psychodynamického </a:t>
            </a:r>
          </a:p>
          <a:p>
            <a:pPr marL="0" indent="0">
              <a:buNone/>
            </a:pPr>
            <a:r>
              <a:rPr lang="cs-CZ" dirty="0" smtClean="0"/>
              <a:t>Kognitivně-</a:t>
            </a:r>
            <a:r>
              <a:rPr lang="cs-CZ" dirty="0" err="1" smtClean="0"/>
              <a:t>behaveorálního</a:t>
            </a:r>
            <a:endParaRPr lang="cs-CZ" dirty="0" smtClean="0"/>
          </a:p>
          <a:p>
            <a:pPr marL="0" indent="0">
              <a:buNone/>
            </a:pPr>
            <a:r>
              <a:rPr lang="cs-CZ" dirty="0" smtClean="0"/>
              <a:t>Humanistického přístupu</a:t>
            </a:r>
          </a:p>
          <a:p>
            <a:pPr marL="0" indent="0">
              <a:buNone/>
            </a:pPr>
            <a:r>
              <a:rPr lang="cs-CZ" dirty="0" smtClean="0"/>
              <a:t>Zabývá se mezilidskou </a:t>
            </a:r>
            <a:r>
              <a:rPr lang="cs-CZ" dirty="0" err="1" smtClean="0"/>
              <a:t>komuinkací</a:t>
            </a:r>
            <a:r>
              <a:rPr lang="cs-CZ" dirty="0" smtClean="0"/>
              <a:t>, interakcí lidí mezi sebou, nazývá tyto situace „transakcemi“.</a:t>
            </a:r>
          </a:p>
          <a:p>
            <a:endParaRPr lang="cs-CZ" dirty="0"/>
          </a:p>
        </p:txBody>
      </p:sp>
    </p:spTree>
    <p:extLst>
      <p:ext uri="{BB962C8B-B14F-4D97-AF65-F5344CB8AC3E}">
        <p14:creationId xmlns:p14="http://schemas.microsoft.com/office/powerpoint/2010/main" val="746526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Autorem je </a:t>
            </a:r>
            <a:r>
              <a:rPr lang="cs-CZ" dirty="0" err="1" smtClean="0"/>
              <a:t>Eric</a:t>
            </a:r>
            <a:r>
              <a:rPr lang="cs-CZ" dirty="0" smtClean="0"/>
              <a:t> Berne, vznikla v 60.letech 20.stol</a:t>
            </a:r>
            <a:endParaRPr lang="cs-CZ" dirty="0"/>
          </a:p>
        </p:txBody>
      </p:sp>
      <p:sp>
        <p:nvSpPr>
          <p:cNvPr id="3" name="Zástupný symbol pro obsah 2"/>
          <p:cNvSpPr>
            <a:spLocks noGrp="1"/>
          </p:cNvSpPr>
          <p:nvPr>
            <p:ph idx="1"/>
          </p:nvPr>
        </p:nvSpPr>
        <p:spPr/>
        <p:txBody>
          <a:bodyPr/>
          <a:lstStyle/>
          <a:p>
            <a:pPr marL="0" indent="0">
              <a:buNone/>
            </a:pPr>
            <a:r>
              <a:rPr lang="cs-CZ" dirty="0" smtClean="0"/>
              <a:t>Publikace o TA</a:t>
            </a:r>
          </a:p>
          <a:p>
            <a:pPr marL="0" indent="0">
              <a:buNone/>
            </a:pPr>
            <a:r>
              <a:rPr lang="cs-CZ" dirty="0" smtClean="0"/>
              <a:t>Popularizační knihy:</a:t>
            </a:r>
          </a:p>
          <a:p>
            <a:r>
              <a:rPr lang="cs-CZ" i="1" dirty="0" smtClean="0"/>
              <a:t>Jak si lidé hrají (1964)</a:t>
            </a:r>
            <a:r>
              <a:rPr lang="cs-CZ" dirty="0" smtClean="0"/>
              <a:t> </a:t>
            </a:r>
          </a:p>
          <a:p>
            <a:r>
              <a:rPr lang="cs-CZ" i="1" dirty="0" smtClean="0"/>
              <a:t>Co řeknete, až pozdravíte</a:t>
            </a:r>
            <a:r>
              <a:rPr lang="cs-CZ" dirty="0" smtClean="0"/>
              <a:t> (1997) </a:t>
            </a:r>
          </a:p>
          <a:p>
            <a:r>
              <a:rPr lang="cs-CZ" dirty="0" smtClean="0"/>
              <a:t>V pozdějších letech na </a:t>
            </a:r>
            <a:r>
              <a:rPr lang="cs-CZ" dirty="0" err="1" smtClean="0"/>
              <a:t>Berneho</a:t>
            </a:r>
            <a:r>
              <a:rPr lang="cs-CZ" dirty="0" smtClean="0"/>
              <a:t> práci navázal jeho dlouholetý přítel T.A. </a:t>
            </a:r>
            <a:r>
              <a:rPr lang="cs-CZ" dirty="0" err="1" smtClean="0"/>
              <a:t>Harris</a:t>
            </a:r>
            <a:r>
              <a:rPr lang="cs-CZ" dirty="0" smtClean="0"/>
              <a:t> knihou Já jsem OK, ty jsi OK (1967)</a:t>
            </a:r>
          </a:p>
          <a:p>
            <a:r>
              <a:rPr lang="cs-CZ" dirty="0" smtClean="0"/>
              <a:t>Snaha o pozitivní růst člověka </a:t>
            </a:r>
          </a:p>
        </p:txBody>
      </p:sp>
    </p:spTree>
    <p:extLst>
      <p:ext uri="{BB962C8B-B14F-4D97-AF65-F5344CB8AC3E}">
        <p14:creationId xmlns:p14="http://schemas.microsoft.com/office/powerpoint/2010/main" val="3663533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Pojem osobnost</a:t>
            </a:r>
            <a:endParaRPr lang="cs-CZ" dirty="0"/>
          </a:p>
        </p:txBody>
      </p:sp>
      <p:sp>
        <p:nvSpPr>
          <p:cNvPr id="3" name="Zástupný symbol pro obsah 2"/>
          <p:cNvSpPr>
            <a:spLocks noGrp="1"/>
          </p:cNvSpPr>
          <p:nvPr>
            <p:ph idx="1"/>
          </p:nvPr>
        </p:nvSpPr>
        <p:spPr/>
        <p:txBody>
          <a:bodyPr/>
          <a:lstStyle/>
          <a:p>
            <a:r>
              <a:rPr lang="cs-CZ" dirty="0" smtClean="0"/>
              <a:t>Definice – existuje jich na 200</a:t>
            </a:r>
          </a:p>
          <a:p>
            <a:r>
              <a:rPr lang="cs-CZ" dirty="0" smtClean="0"/>
              <a:t>Ve všech se vesměs objevují následující kategorie:</a:t>
            </a:r>
          </a:p>
          <a:p>
            <a:pPr>
              <a:buFontTx/>
              <a:buChar char="-"/>
            </a:pPr>
            <a:r>
              <a:rPr lang="cs-CZ" dirty="0" smtClean="0"/>
              <a:t>Integrace</a:t>
            </a:r>
          </a:p>
          <a:p>
            <a:pPr>
              <a:buFontTx/>
              <a:buChar char="-"/>
            </a:pPr>
            <a:r>
              <a:rPr lang="cs-CZ" dirty="0" smtClean="0"/>
              <a:t>Interakce</a:t>
            </a:r>
          </a:p>
          <a:p>
            <a:pPr>
              <a:buFontTx/>
              <a:buChar char="-"/>
            </a:pPr>
            <a:r>
              <a:rPr lang="cs-CZ" dirty="0" smtClean="0"/>
              <a:t>Seberealizace</a:t>
            </a:r>
          </a:p>
          <a:p>
            <a:endParaRPr lang="cs-CZ" dirty="0"/>
          </a:p>
        </p:txBody>
      </p:sp>
    </p:spTree>
    <p:extLst>
      <p:ext uri="{BB962C8B-B14F-4D97-AF65-F5344CB8AC3E}">
        <p14:creationId xmlns:p14="http://schemas.microsoft.com/office/powerpoint/2010/main" val="4125018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TA – rozbor toho, co kdo dělá (říká, tváří se atp.)</a:t>
            </a:r>
            <a:endParaRPr lang="cs-CZ" dirty="0"/>
          </a:p>
        </p:txBody>
      </p:sp>
      <p:sp>
        <p:nvSpPr>
          <p:cNvPr id="3" name="Zástupný symbol pro obsah 2"/>
          <p:cNvSpPr>
            <a:spLocks noGrp="1"/>
          </p:cNvSpPr>
          <p:nvPr>
            <p:ph idx="1"/>
          </p:nvPr>
        </p:nvSpPr>
        <p:spPr/>
        <p:txBody>
          <a:bodyPr>
            <a:normAutofit fontScale="92500"/>
          </a:bodyPr>
          <a:lstStyle/>
          <a:p>
            <a:pPr marL="0" indent="0">
              <a:buFont typeface="Arial" charset="0"/>
              <a:buNone/>
              <a:defRPr/>
            </a:pPr>
            <a:r>
              <a:rPr lang="cs-CZ" dirty="0"/>
              <a:t>Podle </a:t>
            </a:r>
            <a:r>
              <a:rPr lang="cs-CZ" dirty="0" err="1"/>
              <a:t>Berneho</a:t>
            </a:r>
            <a:r>
              <a:rPr lang="cs-CZ" dirty="0"/>
              <a:t> máme všichni </a:t>
            </a:r>
            <a:r>
              <a:rPr lang="cs-CZ" b="1" dirty="0"/>
              <a:t>tři roviny </a:t>
            </a:r>
            <a:r>
              <a:rPr lang="cs-CZ" b="1" dirty="0" smtClean="0"/>
              <a:t>osobnosti</a:t>
            </a:r>
            <a:r>
              <a:rPr lang="cs-CZ" dirty="0" smtClean="0"/>
              <a:t>: </a:t>
            </a:r>
            <a:endParaRPr lang="cs-CZ" dirty="0"/>
          </a:p>
          <a:p>
            <a:pPr>
              <a:defRPr/>
            </a:pPr>
            <a:r>
              <a:rPr lang="cs-CZ" b="1" dirty="0"/>
              <a:t>Dítě</a:t>
            </a:r>
            <a:r>
              <a:rPr lang="cs-CZ" dirty="0"/>
              <a:t> – obsahuje záznamy všeho, co jsme zažili v dětství, také bezmocnost, spontaneitu, hravost, chtění hned teď, </a:t>
            </a:r>
            <a:r>
              <a:rPr lang="cs-CZ" dirty="0" err="1"/>
              <a:t>podřídivost</a:t>
            </a:r>
            <a:endParaRPr lang="cs-CZ" dirty="0"/>
          </a:p>
          <a:p>
            <a:pPr>
              <a:defRPr/>
            </a:pPr>
            <a:r>
              <a:rPr lang="cs-CZ" b="1" dirty="0"/>
              <a:t>Rodič</a:t>
            </a:r>
            <a:r>
              <a:rPr lang="cs-CZ" dirty="0"/>
              <a:t> – obsahuje záznamy toho, co jsme jako děti slyšeli od rodičů, dále autoritativnost, poučování, dohled, dominanci</a:t>
            </a:r>
          </a:p>
          <a:p>
            <a:pPr>
              <a:defRPr/>
            </a:pPr>
            <a:r>
              <a:rPr lang="cs-CZ" b="1" dirty="0"/>
              <a:t>Dospělý</a:t>
            </a:r>
            <a:r>
              <a:rPr lang="cs-CZ" dirty="0"/>
              <a:t> – rozumově zpracované informace, vlastní názory</a:t>
            </a:r>
          </a:p>
          <a:p>
            <a:endParaRPr lang="cs-CZ" dirty="0"/>
          </a:p>
        </p:txBody>
      </p:sp>
    </p:spTree>
    <p:extLst>
      <p:ext uri="{BB962C8B-B14F-4D97-AF65-F5344CB8AC3E}">
        <p14:creationId xmlns:p14="http://schemas.microsoft.com/office/powerpoint/2010/main" val="1878389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idx="1"/>
          </p:nvPr>
        </p:nvSpPr>
        <p:spPr/>
        <p:txBody>
          <a:bodyPr>
            <a:normAutofit/>
          </a:bodyPr>
          <a:lstStyle/>
          <a:p>
            <a:r>
              <a:rPr lang="cs-CZ" dirty="0" smtClean="0"/>
              <a:t>Např. A. řekne: „Nepůjdeme dneska k vodě?“ To je transakce z Dospělého k Dospělému. </a:t>
            </a:r>
          </a:p>
          <a:p>
            <a:r>
              <a:rPr lang="cs-CZ" dirty="0" smtClean="0"/>
              <a:t>B. odpoví „To může napadnout jenom tebe – nevidíš, co mám práce?“. To je transakce z Rodiče k Dítěti. Protože se rozcházejí, nemůže dojít k dohodě. Zralá komunikace probíhá na úrovních </a:t>
            </a:r>
            <a:r>
              <a:rPr lang="cs-CZ" dirty="0" err="1" smtClean="0"/>
              <a:t>Dospělý-Dospělý</a:t>
            </a:r>
            <a:r>
              <a:rPr lang="cs-CZ" dirty="0" smtClean="0"/>
              <a:t>.</a:t>
            </a:r>
          </a:p>
          <a:p>
            <a:r>
              <a:rPr lang="cs-CZ" dirty="0" smtClean="0"/>
              <a:t>Zralá odpověď by v daném případě zněla:</a:t>
            </a:r>
          </a:p>
          <a:p>
            <a:endParaRPr lang="cs-CZ" dirty="0"/>
          </a:p>
        </p:txBody>
      </p:sp>
    </p:spTree>
    <p:extLst>
      <p:ext uri="{BB962C8B-B14F-4D97-AF65-F5344CB8AC3E}">
        <p14:creationId xmlns:p14="http://schemas.microsoft.com/office/powerpoint/2010/main" val="1948006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smtClean="0"/>
              <a:t>„Promiň, nemám dneska čas“.</a:t>
            </a:r>
          </a:p>
          <a:p>
            <a:endParaRPr lang="cs-CZ" dirty="0" smtClean="0"/>
          </a:p>
          <a:p>
            <a:r>
              <a:rPr lang="cs-CZ" dirty="0" smtClean="0"/>
              <a:t>Berne také popsal tzv. </a:t>
            </a:r>
            <a:r>
              <a:rPr lang="cs-CZ" b="1" dirty="0" smtClean="0"/>
              <a:t>Hry</a:t>
            </a:r>
            <a:r>
              <a:rPr lang="cs-CZ" dirty="0" smtClean="0"/>
              <a:t> – to jsou série transakcí, které jsou </a:t>
            </a:r>
            <a:r>
              <a:rPr lang="cs-CZ" b="1" dirty="0" smtClean="0"/>
              <a:t>opakované, předvídatelné a vedou k pořád stejným výsledkům.</a:t>
            </a:r>
            <a:endParaRPr lang="cs-CZ" dirty="0" smtClean="0"/>
          </a:p>
          <a:p>
            <a:endParaRPr lang="cs-CZ" dirty="0"/>
          </a:p>
        </p:txBody>
      </p:sp>
    </p:spTree>
    <p:extLst>
      <p:ext uri="{BB962C8B-B14F-4D97-AF65-F5344CB8AC3E}">
        <p14:creationId xmlns:p14="http://schemas.microsoft.com/office/powerpoint/2010/main" val="24216889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smtClean="0"/>
              <a:t>Např. hra „</a:t>
            </a:r>
            <a:r>
              <a:rPr lang="cs-CZ" b="1" dirty="0" smtClean="0"/>
              <a:t>To je hrozné, viďte</a:t>
            </a:r>
            <a:r>
              <a:rPr lang="cs-CZ" dirty="0" smtClean="0"/>
              <a:t>“ – je komunikace, kdy si dva lidé stěžují na různé neduhy kolem sebe a vzájemně se podporují („Ti mladí, ani pozdravit to neumí“ &gt; „Tak, tak, a jak sprostě mluví.“ &gt; „Bodejť by nemluvili, v televizi to je taky hrůza“ &gt; „Jo, na nic se nedá pořádně koukat, samý střílení.“ … … …).</a:t>
            </a:r>
          </a:p>
          <a:p>
            <a:r>
              <a:rPr lang="cs-CZ" dirty="0" smtClean="0"/>
              <a:t>„Nemohla byste… Ano, ale…“</a:t>
            </a:r>
          </a:p>
          <a:p>
            <a:endParaRPr lang="cs-CZ" dirty="0" smtClean="0"/>
          </a:p>
          <a:p>
            <a:endParaRPr lang="cs-CZ" dirty="0"/>
          </a:p>
        </p:txBody>
      </p:sp>
    </p:spTree>
    <p:extLst>
      <p:ext uri="{BB962C8B-B14F-4D97-AF65-F5344CB8AC3E}">
        <p14:creationId xmlns:p14="http://schemas.microsoft.com/office/powerpoint/2010/main" val="20986397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idx="1"/>
          </p:nvPr>
        </p:nvSpPr>
        <p:spPr/>
        <p:txBody>
          <a:bodyPr/>
          <a:lstStyle/>
          <a:p>
            <a:r>
              <a:rPr lang="cs-CZ" dirty="0" smtClean="0"/>
              <a:t>Např. hra „</a:t>
            </a:r>
            <a:r>
              <a:rPr lang="cs-CZ" b="1" dirty="0" smtClean="0"/>
              <a:t>To je hrozné, viďte</a:t>
            </a:r>
            <a:r>
              <a:rPr lang="cs-CZ" dirty="0" smtClean="0"/>
              <a:t>“ – je komunikace, kdy si dva lidé stěžují na různé neduhy kolem sebe a vzájemně se podporují („Ti mladí, ani pozdravit to neumí“ &gt; „Tak, tak, a jak sprostě mluví.“ &gt; „Bodejť by nemluvili, v televizi to je taky hrůza“ &gt; „Jo, na nic se nedá pořádně koukat, samý střílení.“ … … …).</a:t>
            </a:r>
          </a:p>
          <a:p>
            <a:r>
              <a:rPr lang="cs-CZ" dirty="0" smtClean="0"/>
              <a:t>„Nemohla byste… Ano, ale…“</a:t>
            </a:r>
          </a:p>
          <a:p>
            <a:endParaRPr lang="cs-CZ" dirty="0" smtClean="0"/>
          </a:p>
          <a:p>
            <a:endParaRPr lang="cs-CZ" dirty="0"/>
          </a:p>
        </p:txBody>
      </p:sp>
    </p:spTree>
    <p:extLst>
      <p:ext uri="{BB962C8B-B14F-4D97-AF65-F5344CB8AC3E}">
        <p14:creationId xmlns:p14="http://schemas.microsoft.com/office/powerpoint/2010/main" val="626872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Rozpory v lidské osobnosti</a:t>
            </a:r>
            <a:endParaRPr lang="cs-CZ" dirty="0"/>
          </a:p>
        </p:txBody>
      </p:sp>
      <p:sp>
        <p:nvSpPr>
          <p:cNvPr id="3" name="Zástupný symbol pro obsah 2"/>
          <p:cNvSpPr>
            <a:spLocks noGrp="1"/>
          </p:cNvSpPr>
          <p:nvPr>
            <p:ph idx="1"/>
          </p:nvPr>
        </p:nvSpPr>
        <p:spPr/>
        <p:txBody>
          <a:bodyPr/>
          <a:lstStyle/>
          <a:p>
            <a:pPr marL="609600" lvl="1" indent="-609600">
              <a:buNone/>
              <a:defRPr/>
            </a:pPr>
            <a:r>
              <a:rPr lang="cs-CZ" sz="2400" dirty="0"/>
              <a:t>– přehlížíme, co nechceme vidět (vědět)</a:t>
            </a:r>
          </a:p>
          <a:p>
            <a:pPr marL="609600" lvl="1" indent="-609600">
              <a:buNone/>
              <a:defRPr/>
            </a:pPr>
            <a:r>
              <a:rPr lang="cs-CZ" sz="2400" dirty="0"/>
              <a:t>Kognitivní disonance - 1957 Leon </a:t>
            </a:r>
            <a:r>
              <a:rPr lang="cs-CZ" sz="2400" dirty="0" err="1"/>
              <a:t>Festinger</a:t>
            </a:r>
            <a:r>
              <a:rPr lang="cs-CZ" sz="2400" dirty="0"/>
              <a:t>.</a:t>
            </a:r>
            <a:br>
              <a:rPr lang="cs-CZ" sz="2400" dirty="0"/>
            </a:br>
            <a:r>
              <a:rPr lang="cs-CZ" sz="2400" dirty="0"/>
              <a:t>Jde o </a:t>
            </a:r>
            <a:r>
              <a:rPr lang="cs-CZ" sz="2400" b="1" dirty="0"/>
              <a:t>napětí mezi dvěma protikladnými, navzájem se vylučujícími obsahy vědomí, např. vnitřním postojem a vnějším chováním. Podle </a:t>
            </a:r>
            <a:r>
              <a:rPr lang="cs-CZ" sz="2400" b="1" dirty="0" err="1"/>
              <a:t>Festingera</a:t>
            </a:r>
            <a:r>
              <a:rPr lang="cs-CZ" sz="2400" b="1" dirty="0"/>
              <a:t> raději novou informaci popřeme než abychom na jejím základě změnili své chování </a:t>
            </a:r>
            <a:r>
              <a:rPr lang="cs-CZ" sz="2400" dirty="0"/>
              <a:t>(„klapky na oči“, pokrytectví, neschopnost vnímat rozporuplnost, víra v Boha, racionalizace)</a:t>
            </a:r>
          </a:p>
          <a:p>
            <a:pPr marL="609600" lvl="1" indent="-609600">
              <a:buNone/>
              <a:defRPr/>
            </a:pPr>
            <a:r>
              <a:rPr lang="cs-CZ" sz="2400" dirty="0"/>
              <a:t>Tři způsoby vyrovnávání se s disonancí: bagatelizace, získání více souhlasných názorů, změna nesouladu na soulad</a:t>
            </a:r>
          </a:p>
          <a:p>
            <a:pPr marL="609600" lvl="1" indent="-609600">
              <a:buNone/>
              <a:defRPr/>
            </a:pPr>
            <a:r>
              <a:rPr lang="cs-CZ" sz="2400" dirty="0"/>
              <a:t>Paul </a:t>
            </a:r>
            <a:r>
              <a:rPr lang="cs-CZ" sz="2400" dirty="0" err="1"/>
              <a:t>Watzlawick</a:t>
            </a:r>
            <a:r>
              <a:rPr lang="cs-CZ" sz="2400" dirty="0"/>
              <a:t> – Úvod do neštěstí – s.33</a:t>
            </a:r>
          </a:p>
          <a:p>
            <a:endParaRPr lang="cs-CZ" dirty="0"/>
          </a:p>
        </p:txBody>
      </p:sp>
    </p:spTree>
    <p:extLst>
      <p:ext uri="{BB962C8B-B14F-4D97-AF65-F5344CB8AC3E}">
        <p14:creationId xmlns:p14="http://schemas.microsoft.com/office/powerpoint/2010/main" val="5146908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ctrTitle"/>
          </p:nvPr>
        </p:nvSpPr>
        <p:spPr>
          <a:xfrm>
            <a:off x="685800" y="1125538"/>
            <a:ext cx="7772400" cy="1798637"/>
          </a:xfrm>
        </p:spPr>
        <p:txBody>
          <a:bodyPr/>
          <a:lstStyle/>
          <a:p>
            <a:r>
              <a:rPr lang="cs-CZ" smtClean="0"/>
              <a:t>Přístup k osobnosti žáka</a:t>
            </a:r>
          </a:p>
        </p:txBody>
      </p:sp>
      <p:sp>
        <p:nvSpPr>
          <p:cNvPr id="122883" name="Rectangle 3"/>
          <p:cNvSpPr>
            <a:spLocks noGrp="1" noChangeArrowheads="1"/>
          </p:cNvSpPr>
          <p:nvPr>
            <p:ph type="subTitle" idx="1"/>
          </p:nvPr>
        </p:nvSpPr>
        <p:spPr>
          <a:xfrm>
            <a:off x="1371600" y="2997200"/>
            <a:ext cx="6400800" cy="2641600"/>
          </a:xfrm>
        </p:spPr>
        <p:txBody>
          <a:bodyPr/>
          <a:lstStyle/>
          <a:p>
            <a:pPr algn="l"/>
            <a:r>
              <a:rPr lang="cs-CZ" sz="2800" smtClean="0"/>
              <a:t>ze strany:		vychovatele</a:t>
            </a:r>
          </a:p>
          <a:p>
            <a:pPr algn="l"/>
            <a:r>
              <a:rPr lang="cs-CZ" sz="2800" smtClean="0"/>
              <a:t>			učitele</a:t>
            </a:r>
          </a:p>
          <a:p>
            <a:pPr algn="l"/>
            <a:r>
              <a:rPr lang="cs-CZ" sz="2800" smtClean="0"/>
              <a:t>			poradce</a:t>
            </a:r>
          </a:p>
          <a:p>
            <a:pPr algn="l"/>
            <a:r>
              <a:rPr lang="cs-CZ" sz="2800" smtClean="0"/>
              <a:t>			psychologa</a:t>
            </a:r>
          </a:p>
          <a:p>
            <a:pPr algn="l"/>
            <a:r>
              <a:rPr lang="cs-CZ" sz="2800" smtClean="0"/>
              <a:t>				</a:t>
            </a:r>
            <a:r>
              <a:rPr lang="cs-CZ" sz="2000" smtClean="0"/>
              <a:t>Podle Fontany ( 1997)</a:t>
            </a:r>
          </a:p>
        </p:txBody>
      </p:sp>
    </p:spTree>
    <p:extLst>
      <p:ext uri="{BB962C8B-B14F-4D97-AF65-F5344CB8AC3E}">
        <p14:creationId xmlns:p14="http://schemas.microsoft.com/office/powerpoint/2010/main" val="38933246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Nadpis 1"/>
          <p:cNvSpPr>
            <a:spLocks noGrp="1"/>
          </p:cNvSpPr>
          <p:nvPr>
            <p:ph type="title"/>
          </p:nvPr>
        </p:nvSpPr>
        <p:spPr/>
        <p:txBody>
          <a:bodyPr/>
          <a:lstStyle/>
          <a:p>
            <a:r>
              <a:rPr lang="cs-CZ" smtClean="0"/>
              <a:t>Pravítkový přístup</a:t>
            </a:r>
          </a:p>
        </p:txBody>
      </p:sp>
      <p:sp>
        <p:nvSpPr>
          <p:cNvPr id="123907" name="Zástupný symbol pro obsah 2"/>
          <p:cNvSpPr>
            <a:spLocks noGrp="1"/>
          </p:cNvSpPr>
          <p:nvPr>
            <p:ph idx="1"/>
          </p:nvPr>
        </p:nvSpPr>
        <p:spPr/>
        <p:txBody>
          <a:bodyPr/>
          <a:lstStyle/>
          <a:p>
            <a:pPr>
              <a:lnSpc>
                <a:spcPct val="90000"/>
              </a:lnSpc>
            </a:pPr>
            <a:r>
              <a:rPr lang="cs-CZ" smtClean="0"/>
              <a:t>předpokládá existenci stálých rysů osobnosti</a:t>
            </a:r>
          </a:p>
          <a:p>
            <a:pPr>
              <a:lnSpc>
                <a:spcPct val="90000"/>
              </a:lnSpc>
            </a:pPr>
            <a:r>
              <a:rPr lang="cs-CZ" smtClean="0"/>
              <a:t>nazývá se také rysový nebo dimenzionální</a:t>
            </a:r>
          </a:p>
          <a:p>
            <a:pPr>
              <a:lnSpc>
                <a:spcPct val="90000"/>
              </a:lnSpc>
            </a:pPr>
            <a:r>
              <a:rPr lang="cs-CZ" smtClean="0"/>
              <a:t>znamená používání testů či dotazníků</a:t>
            </a:r>
          </a:p>
          <a:p>
            <a:pPr>
              <a:lnSpc>
                <a:spcPct val="90000"/>
              </a:lnSpc>
            </a:pPr>
            <a:r>
              <a:rPr lang="cs-CZ" smtClean="0"/>
              <a:t>dodává dítěti určitou značku – diagnózu nebo jinou nálepku</a:t>
            </a:r>
          </a:p>
          <a:p>
            <a:pPr>
              <a:lnSpc>
                <a:spcPct val="90000"/>
              </a:lnSpc>
            </a:pPr>
            <a:r>
              <a:rPr lang="cs-CZ" smtClean="0"/>
              <a:t>hledá příčiny problémů v dítěti, v jeho nedostatcích</a:t>
            </a:r>
          </a:p>
          <a:p>
            <a:pPr>
              <a:lnSpc>
                <a:spcPct val="90000"/>
              </a:lnSpc>
            </a:pPr>
            <a:r>
              <a:rPr lang="cs-CZ" smtClean="0"/>
              <a:t>nahrává vnější diferenciaci</a:t>
            </a:r>
          </a:p>
          <a:p>
            <a:pPr>
              <a:lnSpc>
                <a:spcPct val="90000"/>
              </a:lnSpc>
            </a:pPr>
            <a:endParaRPr lang="cs-CZ" smtClean="0"/>
          </a:p>
          <a:p>
            <a:endParaRPr lang="cs-CZ" smtClean="0"/>
          </a:p>
        </p:txBody>
      </p:sp>
    </p:spTree>
    <p:extLst>
      <p:ext uri="{BB962C8B-B14F-4D97-AF65-F5344CB8AC3E}">
        <p14:creationId xmlns:p14="http://schemas.microsoft.com/office/powerpoint/2010/main" val="2445938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Nadpis 1"/>
          <p:cNvSpPr>
            <a:spLocks noGrp="1"/>
          </p:cNvSpPr>
          <p:nvPr>
            <p:ph type="title"/>
          </p:nvPr>
        </p:nvSpPr>
        <p:spPr/>
        <p:txBody>
          <a:bodyPr/>
          <a:lstStyle/>
          <a:p>
            <a:r>
              <a:rPr lang="cs-CZ" smtClean="0"/>
              <a:t>Teploměrový přístup</a:t>
            </a:r>
          </a:p>
        </p:txBody>
      </p:sp>
      <p:sp>
        <p:nvSpPr>
          <p:cNvPr id="124931" name="Zástupný symbol pro obsah 2"/>
          <p:cNvSpPr>
            <a:spLocks noGrp="1"/>
          </p:cNvSpPr>
          <p:nvPr>
            <p:ph idx="1"/>
          </p:nvPr>
        </p:nvSpPr>
        <p:spPr/>
        <p:txBody>
          <a:bodyPr/>
          <a:lstStyle/>
          <a:p>
            <a:r>
              <a:rPr lang="cs-CZ" smtClean="0"/>
              <a:t>zaměřuje se na situaci, na daný stav</a:t>
            </a:r>
          </a:p>
          <a:p>
            <a:r>
              <a:rPr lang="cs-CZ" smtClean="0"/>
              <a:t>označuje se též stavový nebo situační</a:t>
            </a:r>
          </a:p>
          <a:p>
            <a:r>
              <a:rPr lang="cs-CZ" smtClean="0"/>
              <a:t>hledá příčinu problému v kontextu, ne primárně v dítěti</a:t>
            </a:r>
          </a:p>
          <a:p>
            <a:r>
              <a:rPr lang="cs-CZ" smtClean="0"/>
              <a:t>je projevem zájmu o situaci, v níž se dítě nachází </a:t>
            </a:r>
          </a:p>
          <a:p>
            <a:r>
              <a:rPr lang="cs-CZ" smtClean="0"/>
              <a:t>je projevem zájmu o to, jak kontext problému vnímá dítě samotné</a:t>
            </a:r>
          </a:p>
          <a:p>
            <a:endParaRPr lang="cs-CZ" smtClean="0"/>
          </a:p>
          <a:p>
            <a:endParaRPr lang="cs-CZ" smtClean="0"/>
          </a:p>
        </p:txBody>
      </p:sp>
    </p:spTree>
    <p:extLst>
      <p:ext uri="{BB962C8B-B14F-4D97-AF65-F5344CB8AC3E}">
        <p14:creationId xmlns:p14="http://schemas.microsoft.com/office/powerpoint/2010/main" val="17593916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Nadpis 1"/>
          <p:cNvSpPr>
            <a:spLocks noGrp="1"/>
          </p:cNvSpPr>
          <p:nvPr>
            <p:ph type="title"/>
          </p:nvPr>
        </p:nvSpPr>
        <p:spPr/>
        <p:txBody>
          <a:bodyPr/>
          <a:lstStyle/>
          <a:p>
            <a:r>
              <a:rPr lang="cs-CZ" smtClean="0"/>
              <a:t>Teorie personálního konstruktu</a:t>
            </a:r>
          </a:p>
        </p:txBody>
      </p:sp>
      <p:sp>
        <p:nvSpPr>
          <p:cNvPr id="125955" name="Zástupný symbol pro obsah 2"/>
          <p:cNvSpPr>
            <a:spLocks noGrp="1"/>
          </p:cNvSpPr>
          <p:nvPr>
            <p:ph idx="1"/>
          </p:nvPr>
        </p:nvSpPr>
        <p:spPr/>
        <p:txBody>
          <a:bodyPr/>
          <a:lstStyle/>
          <a:p>
            <a:r>
              <a:rPr lang="cs-CZ" sz="2400" dirty="0" smtClean="0"/>
              <a:t>pojem personální konstrukt zavedl George </a:t>
            </a:r>
            <a:r>
              <a:rPr lang="cs-CZ" sz="2400" dirty="0" err="1" smtClean="0"/>
              <a:t>Kelly</a:t>
            </a:r>
            <a:endParaRPr lang="cs-CZ" sz="2400" dirty="0" smtClean="0"/>
          </a:p>
          <a:p>
            <a:r>
              <a:rPr lang="cs-CZ" sz="2400" dirty="0" smtClean="0"/>
              <a:t>byl odpůrcem pravítkového přístupu</a:t>
            </a:r>
          </a:p>
          <a:p>
            <a:r>
              <a:rPr lang="cs-CZ" sz="2400" dirty="0" smtClean="0"/>
              <a:t>každý si vytváří vlastní konstrukty podle vlastních zkušeností</a:t>
            </a:r>
          </a:p>
          <a:p>
            <a:r>
              <a:rPr lang="cs-CZ" sz="2400" dirty="0" smtClean="0"/>
              <a:t>naše konstrukty ovlivňují naše vnímání </a:t>
            </a:r>
          </a:p>
          <a:p>
            <a:r>
              <a:rPr lang="cs-CZ" sz="2400" dirty="0" smtClean="0"/>
              <a:t>naše konstrukty je třeba navzájem poznat, pokud si máme porozumět</a:t>
            </a:r>
          </a:p>
          <a:p>
            <a:r>
              <a:rPr lang="cs-CZ" sz="2400" dirty="0" smtClean="0"/>
              <a:t>Někdy je potřeba personální konstrukt ovlivnit, změnit ho (pokud se týká učení, školy apod.)</a:t>
            </a:r>
          </a:p>
          <a:p>
            <a:endParaRPr lang="cs-CZ" dirty="0" smtClean="0"/>
          </a:p>
        </p:txBody>
      </p:sp>
    </p:spTree>
    <p:extLst>
      <p:ext uri="{BB962C8B-B14F-4D97-AF65-F5344CB8AC3E}">
        <p14:creationId xmlns:p14="http://schemas.microsoft.com/office/powerpoint/2010/main" val="1052751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Definice osobnosti</a:t>
            </a:r>
            <a:endParaRPr lang="cs-CZ" dirty="0"/>
          </a:p>
        </p:txBody>
      </p:sp>
      <p:sp>
        <p:nvSpPr>
          <p:cNvPr id="3" name="Zástupný symbol pro obsah 2"/>
          <p:cNvSpPr>
            <a:spLocks noGrp="1"/>
          </p:cNvSpPr>
          <p:nvPr>
            <p:ph idx="1"/>
          </p:nvPr>
        </p:nvSpPr>
        <p:spPr/>
        <p:txBody>
          <a:bodyPr>
            <a:normAutofit fontScale="85000" lnSpcReduction="20000"/>
          </a:bodyPr>
          <a:lstStyle/>
          <a:p>
            <a:pPr>
              <a:lnSpc>
                <a:spcPct val="90000"/>
              </a:lnSpc>
              <a:buNone/>
            </a:pPr>
            <a:r>
              <a:rPr lang="cs-CZ" dirty="0" smtClean="0"/>
              <a:t>Osobnost je „hypotetický konstrukt“ – tzn. pouze předpokládaný, pravděpodobnostní model lidské psychiky (hmatatelně neexistuje), usuzujeme na ni podle chování lidí – z chování usuzujeme na vlastnosti, z vlastností na osobnost (induktivní postup)</a:t>
            </a:r>
          </a:p>
          <a:p>
            <a:pPr>
              <a:lnSpc>
                <a:spcPct val="90000"/>
              </a:lnSpc>
            </a:pPr>
            <a:r>
              <a:rPr lang="cs-CZ" dirty="0" smtClean="0"/>
              <a:t>osobnost je individuální jednota člověka, je to jednota duševních vlastností a dějů založená na jednotě těla,</a:t>
            </a:r>
          </a:p>
          <a:p>
            <a:pPr>
              <a:lnSpc>
                <a:spcPct val="90000"/>
              </a:lnSpc>
            </a:pPr>
            <a:r>
              <a:rPr lang="cs-CZ" dirty="0" smtClean="0"/>
              <a:t>utváří se a projevuje v jeho společenských vztazích</a:t>
            </a:r>
          </a:p>
          <a:p>
            <a:pPr>
              <a:lnSpc>
                <a:spcPct val="90000"/>
              </a:lnSpc>
            </a:pPr>
            <a:r>
              <a:rPr lang="cs-CZ" dirty="0" smtClean="0"/>
              <a:t>zároveň jde o subjekt směřující k nějakému cíli</a:t>
            </a:r>
          </a:p>
          <a:p>
            <a:pPr>
              <a:lnSpc>
                <a:spcPct val="90000"/>
              </a:lnSpc>
              <a:buNone/>
            </a:pPr>
            <a:r>
              <a:rPr lang="cs-CZ" dirty="0" smtClean="0"/>
              <a:t>Osobnost je tedy </a:t>
            </a:r>
            <a:r>
              <a:rPr lang="cs-CZ" b="1" dirty="0" smtClean="0"/>
              <a:t>integrace</a:t>
            </a:r>
            <a:r>
              <a:rPr lang="cs-CZ" dirty="0" smtClean="0"/>
              <a:t> </a:t>
            </a:r>
          </a:p>
          <a:p>
            <a:pPr>
              <a:lnSpc>
                <a:spcPct val="90000"/>
              </a:lnSpc>
              <a:buNone/>
            </a:pPr>
            <a:r>
              <a:rPr lang="cs-CZ" dirty="0" smtClean="0"/>
              <a:t>				v </a:t>
            </a:r>
            <a:r>
              <a:rPr lang="cs-CZ" b="1" dirty="0" smtClean="0"/>
              <a:t>interakci </a:t>
            </a:r>
          </a:p>
          <a:p>
            <a:pPr>
              <a:lnSpc>
                <a:spcPct val="90000"/>
              </a:lnSpc>
              <a:buNone/>
            </a:pPr>
            <a:r>
              <a:rPr lang="cs-CZ" dirty="0" smtClean="0"/>
              <a:t>					směřující k </a:t>
            </a:r>
            <a:r>
              <a:rPr lang="cs-CZ" b="1" dirty="0" smtClean="0"/>
              <a:t>seberealizaci.</a:t>
            </a:r>
          </a:p>
          <a:p>
            <a:endParaRPr lang="cs-CZ" dirty="0"/>
          </a:p>
        </p:txBody>
      </p:sp>
    </p:spTree>
    <p:extLst>
      <p:ext uri="{BB962C8B-B14F-4D97-AF65-F5344CB8AC3E}">
        <p14:creationId xmlns:p14="http://schemas.microsoft.com/office/powerpoint/2010/main" val="9679998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Nadpis 1"/>
          <p:cNvSpPr>
            <a:spLocks noGrp="1"/>
          </p:cNvSpPr>
          <p:nvPr>
            <p:ph type="title"/>
          </p:nvPr>
        </p:nvSpPr>
        <p:spPr/>
        <p:txBody>
          <a:bodyPr>
            <a:normAutofit fontScale="90000"/>
          </a:bodyPr>
          <a:lstStyle/>
          <a:p>
            <a:r>
              <a:rPr lang="cs-CZ" smtClean="0"/>
              <a:t>Metody vycházející z teorie personálního konstruktu</a:t>
            </a:r>
          </a:p>
        </p:txBody>
      </p:sp>
      <p:sp>
        <p:nvSpPr>
          <p:cNvPr id="126979" name="Zástupný symbol pro obsah 2"/>
          <p:cNvSpPr>
            <a:spLocks noGrp="1"/>
          </p:cNvSpPr>
          <p:nvPr>
            <p:ph idx="1"/>
          </p:nvPr>
        </p:nvSpPr>
        <p:spPr/>
        <p:txBody>
          <a:bodyPr/>
          <a:lstStyle/>
          <a:p>
            <a:endParaRPr lang="cs-CZ" sz="2800" dirty="0" smtClean="0"/>
          </a:p>
          <a:p>
            <a:r>
              <a:rPr lang="cs-CZ" sz="2800" dirty="0" smtClean="0"/>
              <a:t>Metoda </a:t>
            </a:r>
            <a:r>
              <a:rPr lang="cs-CZ" sz="2800" dirty="0" err="1" smtClean="0"/>
              <a:t>konstruktové</a:t>
            </a:r>
            <a:r>
              <a:rPr lang="cs-CZ" sz="2800" dirty="0" smtClean="0"/>
              <a:t> mřížky respektuje vnímání světa dítěte, jeho volbu a pojmenování – respektuje jeho personální konstrukty</a:t>
            </a:r>
          </a:p>
          <a:p>
            <a:r>
              <a:rPr lang="cs-CZ" sz="2800" dirty="0" smtClean="0"/>
              <a:t>Metoda dvou tváří (Tom </a:t>
            </a:r>
            <a:r>
              <a:rPr lang="cs-CZ" sz="2800" dirty="0" err="1" smtClean="0"/>
              <a:t>Ravenette</a:t>
            </a:r>
            <a:r>
              <a:rPr lang="cs-CZ" sz="2800" dirty="0" smtClean="0"/>
              <a:t>) také vychází z toho, jak situaci vnímá a pojmenovává dítě, využívá projekce</a:t>
            </a:r>
          </a:p>
          <a:p>
            <a:pPr>
              <a:buFontTx/>
              <a:buNone/>
            </a:pPr>
            <a:endParaRPr lang="cs-CZ" sz="2800" dirty="0" smtClean="0"/>
          </a:p>
          <a:p>
            <a:endParaRPr lang="cs-CZ" sz="2800" dirty="0" smtClean="0"/>
          </a:p>
        </p:txBody>
      </p:sp>
    </p:spTree>
    <p:extLst>
      <p:ext uri="{BB962C8B-B14F-4D97-AF65-F5344CB8AC3E}">
        <p14:creationId xmlns:p14="http://schemas.microsoft.com/office/powerpoint/2010/main" val="18247100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4. Vývojová psychologie </a:t>
            </a:r>
            <a:endParaRPr lang="cs-CZ" dirty="0"/>
          </a:p>
        </p:txBody>
      </p:sp>
      <p:sp>
        <p:nvSpPr>
          <p:cNvPr id="3" name="Zástupný symbol pro obsah 2"/>
          <p:cNvSpPr>
            <a:spLocks noGrp="1"/>
          </p:cNvSpPr>
          <p:nvPr>
            <p:ph idx="1"/>
          </p:nvPr>
        </p:nvSpPr>
        <p:spPr/>
        <p:txBody>
          <a:bodyPr/>
          <a:lstStyle/>
          <a:p>
            <a:r>
              <a:rPr lang="cs-CZ" dirty="0" smtClean="0"/>
              <a:t>Zabývá se vývojem člověka od početí do smrti </a:t>
            </a:r>
            <a:br>
              <a:rPr lang="cs-CZ" dirty="0" smtClean="0"/>
            </a:br>
            <a:r>
              <a:rPr lang="cs-CZ" dirty="0" smtClean="0"/>
              <a:t>na rozdíl od evoluční psychologie – </a:t>
            </a:r>
            <a:r>
              <a:rPr lang="cs-CZ" dirty="0" err="1" smtClean="0"/>
              <a:t>zybývá</a:t>
            </a:r>
            <a:r>
              <a:rPr lang="cs-CZ" dirty="0" smtClean="0"/>
              <a:t> se vývojem člověka jako lidského druhu a vlivem dřívějších vývojových mechanismu na psychiku současného člověka)</a:t>
            </a:r>
          </a:p>
          <a:p>
            <a:r>
              <a:rPr lang="cs-CZ" dirty="0" smtClean="0"/>
              <a:t>Vývoj – postupné změny, např. stárnutí, skládá se z prvků zrání a učení</a:t>
            </a:r>
          </a:p>
          <a:p>
            <a:r>
              <a:rPr lang="cs-CZ" dirty="0" smtClean="0"/>
              <a:t>Vývoj = učení + zrání</a:t>
            </a:r>
            <a:endParaRPr lang="cs-CZ" dirty="0"/>
          </a:p>
        </p:txBody>
      </p:sp>
    </p:spTree>
    <p:extLst>
      <p:ext uri="{BB962C8B-B14F-4D97-AF65-F5344CB8AC3E}">
        <p14:creationId xmlns:p14="http://schemas.microsoft.com/office/powerpoint/2010/main" val="1599869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Determinace vývoje psychiky</a:t>
            </a:r>
            <a:endParaRPr lang="cs-CZ" dirty="0"/>
          </a:p>
        </p:txBody>
      </p:sp>
      <p:sp>
        <p:nvSpPr>
          <p:cNvPr id="3" name="Zástupný symbol pro obsah 2"/>
          <p:cNvSpPr>
            <a:spLocks noGrp="1"/>
          </p:cNvSpPr>
          <p:nvPr>
            <p:ph idx="1"/>
          </p:nvPr>
        </p:nvSpPr>
        <p:spPr/>
        <p:txBody>
          <a:bodyPr>
            <a:normAutofit fontScale="92500"/>
          </a:bodyPr>
          <a:lstStyle/>
          <a:p>
            <a:r>
              <a:rPr lang="cs-CZ" dirty="0" smtClean="0"/>
              <a:t>Zrání – biologické procesy, dědičnost</a:t>
            </a:r>
          </a:p>
          <a:p>
            <a:r>
              <a:rPr lang="cs-CZ" dirty="0" smtClean="0"/>
              <a:t>Učení – sociální procesy – socializace, období, stimulace okolí, výchova, vzdělávání atd.</a:t>
            </a:r>
          </a:p>
          <a:p>
            <a:r>
              <a:rPr lang="cs-CZ" dirty="0" smtClean="0"/>
              <a:t>Vývoj neprobíhá vždy spojitě – senzitivní období, skoky ve vývoji</a:t>
            </a:r>
          </a:p>
          <a:p>
            <a:pPr marL="0" indent="0">
              <a:buNone/>
            </a:pPr>
            <a:r>
              <a:rPr lang="cs-CZ" dirty="0" smtClean="0"/>
              <a:t>Má dvě roviny</a:t>
            </a:r>
          </a:p>
          <a:p>
            <a:pPr marL="0" indent="0">
              <a:buNone/>
            </a:pPr>
            <a:r>
              <a:rPr lang="cs-CZ" dirty="0" smtClean="0"/>
              <a:t>- obecné změny (chůze, hry, řeč…)</a:t>
            </a:r>
          </a:p>
          <a:p>
            <a:pPr marL="0" indent="0">
              <a:buNone/>
            </a:pPr>
            <a:r>
              <a:rPr lang="cs-CZ" dirty="0" smtClean="0"/>
              <a:t>- Individuální změny – každý je jedinečnou bytostí</a:t>
            </a:r>
            <a:endParaRPr lang="cs-CZ" dirty="0"/>
          </a:p>
        </p:txBody>
      </p:sp>
    </p:spTree>
    <p:extLst>
      <p:ext uri="{BB962C8B-B14F-4D97-AF65-F5344CB8AC3E}">
        <p14:creationId xmlns:p14="http://schemas.microsoft.com/office/powerpoint/2010/main" val="30929786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Vzájemné ovlivňování a prolínání tří procesů:</a:t>
            </a:r>
            <a:endParaRPr lang="cs-CZ" dirty="0"/>
          </a:p>
        </p:txBody>
      </p:sp>
      <p:sp>
        <p:nvSpPr>
          <p:cNvPr id="3" name="Zástupný symbol pro obsah 2"/>
          <p:cNvSpPr>
            <a:spLocks noGrp="1"/>
          </p:cNvSpPr>
          <p:nvPr>
            <p:ph idx="1"/>
          </p:nvPr>
        </p:nvSpPr>
        <p:spPr/>
        <p:txBody>
          <a:bodyPr>
            <a:normAutofit/>
          </a:bodyPr>
          <a:lstStyle/>
          <a:p>
            <a:r>
              <a:rPr lang="cs-CZ" dirty="0" smtClean="0"/>
              <a:t>Biologické procesy – dědičnost, vrozené dispozice, hormonální změny, stárnutí organismu…</a:t>
            </a:r>
            <a:endParaRPr lang="cs-CZ" dirty="0"/>
          </a:p>
          <a:p>
            <a:endParaRPr lang="cs-CZ" dirty="0" smtClean="0"/>
          </a:p>
          <a:p>
            <a:r>
              <a:rPr lang="cs-CZ" dirty="0" smtClean="0"/>
              <a:t>Kognitivní procesy – poznávání, řešení úkolů, fantazie, pozornost</a:t>
            </a:r>
          </a:p>
          <a:p>
            <a:endParaRPr lang="cs-CZ" dirty="0" smtClean="0"/>
          </a:p>
          <a:p>
            <a:r>
              <a:rPr lang="cs-CZ" dirty="0" smtClean="0"/>
              <a:t>Citové a sociální – vztahy, postoje, hodnoty</a:t>
            </a:r>
            <a:endParaRPr lang="cs-CZ" dirty="0"/>
          </a:p>
        </p:txBody>
      </p:sp>
    </p:spTree>
    <p:extLst>
      <p:ext uri="{BB962C8B-B14F-4D97-AF65-F5344CB8AC3E}">
        <p14:creationId xmlns:p14="http://schemas.microsoft.com/office/powerpoint/2010/main" val="12713679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Zákonitosti </a:t>
            </a:r>
            <a:r>
              <a:rPr lang="cs-CZ" dirty="0" err="1" smtClean="0"/>
              <a:t>psych.vývoje</a:t>
            </a:r>
            <a:r>
              <a:rPr lang="cs-CZ" dirty="0" smtClean="0"/>
              <a:t> (Švancara):</a:t>
            </a:r>
            <a:endParaRPr lang="cs-CZ" dirty="0"/>
          </a:p>
        </p:txBody>
      </p:sp>
      <p:sp>
        <p:nvSpPr>
          <p:cNvPr id="3" name="Zástupný symbol pro obsah 2"/>
          <p:cNvSpPr>
            <a:spLocks noGrp="1"/>
          </p:cNvSpPr>
          <p:nvPr>
            <p:ph idx="1"/>
          </p:nvPr>
        </p:nvSpPr>
        <p:spPr>
          <a:xfrm>
            <a:off x="457200" y="1268760"/>
            <a:ext cx="8229600" cy="4857403"/>
          </a:xfrm>
        </p:spPr>
        <p:txBody>
          <a:bodyPr>
            <a:normAutofit fontScale="92500" lnSpcReduction="20000"/>
          </a:bodyPr>
          <a:lstStyle/>
          <a:p>
            <a:r>
              <a:rPr lang="cs-CZ" dirty="0" smtClean="0"/>
              <a:t>Jedinci s charakteristikami na krajích distribuční křivky, jsou silněji determinováni biologicky, charakteristiky ve středním pásmu jsou relativně „plastické“</a:t>
            </a:r>
          </a:p>
          <a:p>
            <a:r>
              <a:rPr lang="cs-CZ" dirty="0" err="1" smtClean="0"/>
              <a:t>Elementální</a:t>
            </a:r>
            <a:r>
              <a:rPr lang="cs-CZ" dirty="0" smtClean="0"/>
              <a:t> </a:t>
            </a:r>
            <a:r>
              <a:rPr lang="cs-CZ" dirty="0" err="1" smtClean="0"/>
              <a:t>psych.stavy</a:t>
            </a:r>
            <a:r>
              <a:rPr lang="cs-CZ" dirty="0" smtClean="0"/>
              <a:t> jsou silněji determinovány biologicky (temperament), </a:t>
            </a:r>
            <a:r>
              <a:rPr lang="cs-CZ" dirty="0" err="1" smtClean="0"/>
              <a:t>intekekt</a:t>
            </a:r>
            <a:r>
              <a:rPr lang="cs-CZ" dirty="0" smtClean="0"/>
              <a:t> a sociální chování závisí více na vnějších vlivech.</a:t>
            </a:r>
          </a:p>
          <a:p>
            <a:r>
              <a:rPr lang="cs-CZ" dirty="0" smtClean="0"/>
              <a:t>Genetické determinanty se uplatňují více v dětství – později sílí vliv vnějších činitelů.</a:t>
            </a:r>
          </a:p>
          <a:p>
            <a:r>
              <a:rPr lang="cs-CZ" dirty="0" smtClean="0"/>
              <a:t>V posledních desetiletích se objevuje ještě 3.skupina činitelů vývoje , a to: </a:t>
            </a:r>
          </a:p>
          <a:p>
            <a:endParaRPr lang="cs-CZ" dirty="0"/>
          </a:p>
        </p:txBody>
      </p:sp>
    </p:spTree>
    <p:extLst>
      <p:ext uri="{BB962C8B-B14F-4D97-AF65-F5344CB8AC3E}">
        <p14:creationId xmlns:p14="http://schemas.microsoft.com/office/powerpoint/2010/main" val="5625289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lnSpcReduction="10000"/>
          </a:bodyPr>
          <a:lstStyle/>
          <a:p>
            <a:r>
              <a:rPr lang="cs-CZ" dirty="0" smtClean="0"/>
              <a:t>Vlastní aktivita člověka , tedy: </a:t>
            </a:r>
          </a:p>
          <a:p>
            <a:pPr marL="0" indent="0">
              <a:buNone/>
            </a:pPr>
            <a:r>
              <a:rPr lang="cs-CZ" dirty="0" err="1" smtClean="0"/>
              <a:t>Sebevýchovné</a:t>
            </a:r>
            <a:r>
              <a:rPr lang="cs-CZ" dirty="0" smtClean="0"/>
              <a:t>, seberealizační tendence</a:t>
            </a:r>
          </a:p>
          <a:p>
            <a:r>
              <a:rPr lang="cs-CZ" dirty="0" smtClean="0"/>
              <a:t>Objevují se termíny jako:</a:t>
            </a:r>
          </a:p>
          <a:p>
            <a:pPr marL="0" indent="0">
              <a:buNone/>
            </a:pPr>
            <a:r>
              <a:rPr lang="cs-CZ" dirty="0" err="1" smtClean="0"/>
              <a:t>Resilience</a:t>
            </a:r>
            <a:r>
              <a:rPr lang="cs-CZ" dirty="0" smtClean="0"/>
              <a:t> (nezdolnost)</a:t>
            </a:r>
          </a:p>
          <a:p>
            <a:pPr marL="0" indent="0">
              <a:buNone/>
            </a:pPr>
            <a:r>
              <a:rPr lang="cs-CZ" dirty="0" err="1" smtClean="0"/>
              <a:t>self-efficasy</a:t>
            </a:r>
            <a:r>
              <a:rPr lang="cs-CZ" dirty="0" smtClean="0"/>
              <a:t> (</a:t>
            </a:r>
            <a:r>
              <a:rPr lang="cs-CZ" dirty="0" err="1" smtClean="0"/>
              <a:t>sebeúčinnost</a:t>
            </a:r>
            <a:r>
              <a:rPr lang="cs-CZ" dirty="0" smtClean="0"/>
              <a:t>, vnímaná vlastní zdatnost) </a:t>
            </a:r>
          </a:p>
          <a:p>
            <a:pPr marL="0" indent="0">
              <a:buNone/>
            </a:pPr>
            <a:r>
              <a:rPr lang="cs-CZ" dirty="0" err="1" smtClean="0"/>
              <a:t>Hardiness</a:t>
            </a:r>
            <a:r>
              <a:rPr lang="cs-CZ" dirty="0" smtClean="0"/>
              <a:t> – odolnost vůči zátěži</a:t>
            </a:r>
            <a:endParaRPr lang="cs-CZ" dirty="0"/>
          </a:p>
          <a:p>
            <a:r>
              <a:rPr lang="cs-CZ" dirty="0" smtClean="0"/>
              <a:t>Příklad…</a:t>
            </a:r>
            <a:endParaRPr lang="cs-CZ" dirty="0"/>
          </a:p>
        </p:txBody>
      </p:sp>
    </p:spTree>
    <p:extLst>
      <p:ext uri="{BB962C8B-B14F-4D97-AF65-F5344CB8AC3E}">
        <p14:creationId xmlns:p14="http://schemas.microsoft.com/office/powerpoint/2010/main" val="26316851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 věků člověka</a:t>
            </a:r>
            <a:endParaRPr lang="cs-CZ" dirty="0"/>
          </a:p>
        </p:txBody>
      </p:sp>
      <p:sp>
        <p:nvSpPr>
          <p:cNvPr id="3" name="Zástupný symbol pro obsah 2"/>
          <p:cNvSpPr>
            <a:spLocks noGrp="1"/>
          </p:cNvSpPr>
          <p:nvPr>
            <p:ph idx="1"/>
          </p:nvPr>
        </p:nvSpPr>
        <p:spPr/>
        <p:txBody>
          <a:bodyPr/>
          <a:lstStyle/>
          <a:p>
            <a:r>
              <a:rPr lang="cs-CZ" dirty="0" smtClean="0"/>
              <a:t>Autorem následujícího rozdělení života člověka do osmi etap je </a:t>
            </a:r>
            <a:r>
              <a:rPr lang="cs-CZ" dirty="0" err="1" smtClean="0"/>
              <a:t>Eric</a:t>
            </a:r>
            <a:r>
              <a:rPr lang="cs-CZ" dirty="0" smtClean="0"/>
              <a:t> H. </a:t>
            </a:r>
            <a:r>
              <a:rPr lang="cs-CZ" dirty="0" err="1" smtClean="0"/>
              <a:t>Erickson</a:t>
            </a:r>
            <a:r>
              <a:rPr lang="cs-CZ" dirty="0" smtClean="0"/>
              <a:t>, pedagog,  který prošel psychoanalytickým výcvikem, zajímal se o vlivy, které působí na vývoj člověka a kromě vlivů biologických (vnitřní iracionální motivy – například pudy) pokládal za důležité také sociální a kulturní zázemí, ve kterém člověk žije.</a:t>
            </a:r>
          </a:p>
          <a:p>
            <a:endParaRPr lang="cs-CZ" dirty="0"/>
          </a:p>
        </p:txBody>
      </p:sp>
    </p:spTree>
    <p:extLst>
      <p:ext uri="{BB962C8B-B14F-4D97-AF65-F5344CB8AC3E}">
        <p14:creationId xmlns:p14="http://schemas.microsoft.com/office/powerpoint/2010/main" val="10684340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Význam </a:t>
            </a:r>
            <a:r>
              <a:rPr lang="cs-CZ" dirty="0" err="1" smtClean="0"/>
              <a:t>Ericksonovy</a:t>
            </a:r>
            <a:r>
              <a:rPr lang="cs-CZ" dirty="0" smtClean="0"/>
              <a:t> etapizace lidského vývoje</a:t>
            </a:r>
            <a:endParaRPr lang="cs-CZ" dirty="0"/>
          </a:p>
        </p:txBody>
      </p:sp>
      <p:sp>
        <p:nvSpPr>
          <p:cNvPr id="3" name="Zástupný symbol pro obsah 2"/>
          <p:cNvSpPr>
            <a:spLocks noGrp="1"/>
          </p:cNvSpPr>
          <p:nvPr>
            <p:ph idx="1"/>
          </p:nvPr>
        </p:nvSpPr>
        <p:spPr/>
        <p:txBody>
          <a:bodyPr>
            <a:normAutofit/>
          </a:bodyPr>
          <a:lstStyle/>
          <a:p>
            <a:pPr>
              <a:lnSpc>
                <a:spcPct val="80000"/>
              </a:lnSpc>
              <a:spcBef>
                <a:spcPct val="0"/>
              </a:spcBef>
              <a:buNone/>
            </a:pPr>
            <a:r>
              <a:rPr lang="cs-CZ" dirty="0" smtClean="0"/>
              <a:t>- Každé z následujících stádií obsahuje nějaký </a:t>
            </a:r>
          </a:p>
          <a:p>
            <a:pPr>
              <a:lnSpc>
                <a:spcPct val="80000"/>
              </a:lnSpc>
              <a:spcBef>
                <a:spcPct val="0"/>
              </a:spcBef>
              <a:buNone/>
            </a:pPr>
            <a:r>
              <a:rPr lang="cs-CZ" dirty="0" smtClean="0"/>
              <a:t>úkol, který má být splněn, aby se jedinec mohl</a:t>
            </a:r>
          </a:p>
          <a:p>
            <a:pPr>
              <a:lnSpc>
                <a:spcPct val="80000"/>
              </a:lnSpc>
              <a:spcBef>
                <a:spcPct val="0"/>
              </a:spcBef>
              <a:buNone/>
            </a:pPr>
            <a:r>
              <a:rPr lang="cs-CZ" dirty="0" smtClean="0"/>
              <a:t>zdárně vyvíjet dále. </a:t>
            </a:r>
          </a:p>
          <a:p>
            <a:pPr>
              <a:lnSpc>
                <a:spcPct val="80000"/>
              </a:lnSpc>
              <a:spcBef>
                <a:spcPct val="0"/>
              </a:spcBef>
              <a:buNone/>
            </a:pPr>
            <a:r>
              <a:rPr lang="cs-CZ" dirty="0" smtClean="0"/>
              <a:t>- Může se stát, že daný úkol splněn není, což má</a:t>
            </a:r>
          </a:p>
          <a:p>
            <a:pPr>
              <a:lnSpc>
                <a:spcPct val="80000"/>
              </a:lnSpc>
              <a:spcBef>
                <a:spcPct val="0"/>
              </a:spcBef>
              <a:buNone/>
            </a:pPr>
            <a:r>
              <a:rPr lang="cs-CZ" dirty="0" smtClean="0"/>
              <a:t>pak vliv na zvládání nároků dalších stadií a </a:t>
            </a:r>
          </a:p>
          <a:p>
            <a:pPr>
              <a:lnSpc>
                <a:spcPct val="80000"/>
              </a:lnSpc>
              <a:spcBef>
                <a:spcPct val="0"/>
              </a:spcBef>
              <a:buNone/>
            </a:pPr>
            <a:r>
              <a:rPr lang="cs-CZ" dirty="0"/>
              <a:t>c</a:t>
            </a:r>
            <a:r>
              <a:rPr lang="cs-CZ" dirty="0" smtClean="0"/>
              <a:t>elkově na duševní zdraví člověka.</a:t>
            </a:r>
          </a:p>
          <a:p>
            <a:pPr>
              <a:lnSpc>
                <a:spcPct val="80000"/>
              </a:lnSpc>
              <a:spcBef>
                <a:spcPct val="0"/>
              </a:spcBef>
              <a:buNone/>
            </a:pPr>
            <a:endParaRPr lang="cs-CZ" dirty="0" smtClean="0"/>
          </a:p>
          <a:p>
            <a:pPr>
              <a:lnSpc>
                <a:spcPct val="80000"/>
              </a:lnSpc>
              <a:spcBef>
                <a:spcPct val="0"/>
              </a:spcBef>
              <a:buNone/>
            </a:pPr>
            <a:r>
              <a:rPr lang="cs-CZ" dirty="0" smtClean="0"/>
              <a:t>Úspěšné absolvování každého z osmi stádií přináší něco, co Ericsson nazval životní „mohutnosti“, nebo také </a:t>
            </a:r>
          </a:p>
          <a:p>
            <a:pPr>
              <a:lnSpc>
                <a:spcPct val="80000"/>
              </a:lnSpc>
              <a:spcBef>
                <a:spcPct val="0"/>
              </a:spcBef>
              <a:buNone/>
            </a:pPr>
            <a:r>
              <a:rPr lang="cs-CZ" i="1" dirty="0" smtClean="0"/>
              <a:t>základní adaptivní vlastnosti člověka.</a:t>
            </a:r>
            <a:r>
              <a:rPr lang="cs-CZ" dirty="0" smtClean="0"/>
              <a:t> </a:t>
            </a:r>
          </a:p>
          <a:p>
            <a:pPr>
              <a:lnSpc>
                <a:spcPct val="80000"/>
              </a:lnSpc>
              <a:spcBef>
                <a:spcPct val="0"/>
              </a:spcBef>
              <a:buNone/>
            </a:pPr>
            <a:endParaRPr lang="cs-CZ" dirty="0" smtClean="0"/>
          </a:p>
          <a:p>
            <a:pPr>
              <a:lnSpc>
                <a:spcPct val="80000"/>
              </a:lnSpc>
              <a:buFontTx/>
              <a:buNone/>
            </a:pPr>
            <a:endParaRPr lang="cs-CZ" dirty="0" smtClean="0"/>
          </a:p>
          <a:p>
            <a:endParaRPr lang="cs-CZ" dirty="0"/>
          </a:p>
        </p:txBody>
      </p:sp>
    </p:spTree>
    <p:extLst>
      <p:ext uri="{BB962C8B-B14F-4D97-AF65-F5344CB8AC3E}">
        <p14:creationId xmlns:p14="http://schemas.microsoft.com/office/powerpoint/2010/main" val="18863520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3200" dirty="0" smtClean="0"/>
              <a:t>Základní adaptivní vlasti člověka - pro každé z  jednotlivých stádií jsou to postupně:</a:t>
            </a:r>
            <a:endParaRPr lang="cs-CZ" sz="3200" dirty="0"/>
          </a:p>
        </p:txBody>
      </p:sp>
      <p:sp>
        <p:nvSpPr>
          <p:cNvPr id="3" name="Zástupný symbol pro obsah 2"/>
          <p:cNvSpPr>
            <a:spLocks noGrp="1"/>
          </p:cNvSpPr>
          <p:nvPr>
            <p:ph idx="1"/>
          </p:nvPr>
        </p:nvSpPr>
        <p:spPr/>
        <p:txBody>
          <a:bodyPr/>
          <a:lstStyle/>
          <a:p>
            <a:pPr>
              <a:spcBef>
                <a:spcPct val="0"/>
              </a:spcBef>
              <a:buNone/>
            </a:pPr>
            <a:r>
              <a:rPr lang="cs-CZ" dirty="0" smtClean="0"/>
              <a:t>- naděje</a:t>
            </a:r>
          </a:p>
          <a:p>
            <a:pPr>
              <a:spcBef>
                <a:spcPct val="0"/>
              </a:spcBef>
              <a:buNone/>
            </a:pPr>
            <a:r>
              <a:rPr lang="cs-CZ" dirty="0" smtClean="0"/>
              <a:t>	- vůle</a:t>
            </a:r>
          </a:p>
          <a:p>
            <a:pPr>
              <a:spcBef>
                <a:spcPct val="0"/>
              </a:spcBef>
              <a:buNone/>
            </a:pPr>
            <a:r>
              <a:rPr lang="cs-CZ" dirty="0" smtClean="0"/>
              <a:t>		- účel</a:t>
            </a:r>
          </a:p>
          <a:p>
            <a:pPr>
              <a:spcBef>
                <a:spcPct val="0"/>
              </a:spcBef>
              <a:buNone/>
            </a:pPr>
            <a:r>
              <a:rPr lang="cs-CZ" dirty="0" smtClean="0"/>
              <a:t>			- kompetence</a:t>
            </a:r>
          </a:p>
          <a:p>
            <a:pPr>
              <a:spcBef>
                <a:spcPct val="0"/>
              </a:spcBef>
              <a:buNone/>
            </a:pPr>
            <a:r>
              <a:rPr lang="cs-CZ" dirty="0" smtClean="0"/>
              <a:t>				- věrnost</a:t>
            </a:r>
          </a:p>
          <a:p>
            <a:pPr>
              <a:spcBef>
                <a:spcPct val="0"/>
              </a:spcBef>
              <a:buNone/>
            </a:pPr>
            <a:r>
              <a:rPr lang="cs-CZ" dirty="0" smtClean="0"/>
              <a:t>					- láska</a:t>
            </a:r>
          </a:p>
          <a:p>
            <a:pPr>
              <a:spcBef>
                <a:spcPct val="0"/>
              </a:spcBef>
              <a:buNone/>
            </a:pPr>
            <a:r>
              <a:rPr lang="cs-CZ" dirty="0" smtClean="0"/>
              <a:t>						- péče</a:t>
            </a:r>
          </a:p>
          <a:p>
            <a:pPr>
              <a:spcBef>
                <a:spcPct val="0"/>
              </a:spcBef>
              <a:buNone/>
            </a:pPr>
            <a:r>
              <a:rPr lang="cs-CZ" dirty="0" smtClean="0"/>
              <a:t>							- moudrost</a:t>
            </a:r>
          </a:p>
          <a:p>
            <a:endParaRPr lang="cs-CZ" dirty="0"/>
          </a:p>
        </p:txBody>
      </p:sp>
    </p:spTree>
    <p:extLst>
      <p:ext uri="{BB962C8B-B14F-4D97-AF65-F5344CB8AC3E}">
        <p14:creationId xmlns:p14="http://schemas.microsoft.com/office/powerpoint/2010/main" val="37567791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 1.věk člověka</a:t>
            </a:r>
            <a:r>
              <a:rPr lang="cs-CZ" dirty="0" smtClean="0"/>
              <a:t>  - období kojenecké</a:t>
            </a:r>
            <a:br>
              <a:rPr lang="cs-CZ" dirty="0" smtClean="0"/>
            </a:br>
            <a:r>
              <a:rPr lang="cs-CZ" dirty="0" smtClean="0"/>
              <a:t>„důvěra proti nedůvěře“.</a:t>
            </a:r>
            <a:endParaRPr lang="cs-CZ" dirty="0"/>
          </a:p>
        </p:txBody>
      </p:sp>
      <p:sp>
        <p:nvSpPr>
          <p:cNvPr id="3" name="Zástupný symbol pro obsah 2"/>
          <p:cNvSpPr>
            <a:spLocks noGrp="1"/>
          </p:cNvSpPr>
          <p:nvPr>
            <p:ph idx="1"/>
          </p:nvPr>
        </p:nvSpPr>
        <p:spPr/>
        <p:txBody>
          <a:bodyPr>
            <a:normAutofit fontScale="92500" lnSpcReduction="10000"/>
          </a:bodyPr>
          <a:lstStyle/>
          <a:p>
            <a:pPr>
              <a:lnSpc>
                <a:spcPct val="80000"/>
              </a:lnSpc>
              <a:buFontTx/>
              <a:buNone/>
            </a:pPr>
            <a:r>
              <a:rPr lang="cs-CZ" dirty="0" smtClean="0"/>
              <a:t>NADĚJE</a:t>
            </a:r>
          </a:p>
          <a:p>
            <a:pPr>
              <a:lnSpc>
                <a:spcPct val="80000"/>
              </a:lnSpc>
            </a:pPr>
            <a:r>
              <a:rPr lang="cs-CZ" dirty="0" smtClean="0"/>
              <a:t>Toto období je důležité pro získání základní důvěry (basic trust) dítěte ke světu. Svět dítě „zakouší“ prostřednictvím vztahu k nejbližší osobě (matce), podle toho jak s ním matka zachází může získat pocit, že svět je bezpečné místo nebo naopak. Při zacházení s dítětem se mohou vyskytnout dva extrémní póly : buď neuspokojení potřeby (například hladu) nebo uspokojování potřeby ještě dříve, než se projeví. </a:t>
            </a:r>
          </a:p>
          <a:p>
            <a:pPr>
              <a:lnSpc>
                <a:spcPct val="80000"/>
              </a:lnSpc>
              <a:buFontTx/>
              <a:buNone/>
            </a:pPr>
            <a:r>
              <a:rPr lang="cs-CZ" dirty="0" smtClean="0"/>
              <a:t>Větou pro porozumění tomuto stádiu je :</a:t>
            </a:r>
          </a:p>
          <a:p>
            <a:pPr>
              <a:lnSpc>
                <a:spcPct val="80000"/>
              </a:lnSpc>
              <a:buFontTx/>
              <a:buNone/>
            </a:pPr>
            <a:r>
              <a:rPr lang="cs-CZ" dirty="0" smtClean="0"/>
              <a:t> „jsem to, co cítím“</a:t>
            </a:r>
            <a:endParaRPr lang="cs-CZ" b="1" dirty="0" smtClean="0"/>
          </a:p>
          <a:p>
            <a:endParaRPr lang="cs-CZ" dirty="0"/>
          </a:p>
        </p:txBody>
      </p:sp>
    </p:spTree>
    <p:extLst>
      <p:ext uri="{BB962C8B-B14F-4D97-AF65-F5344CB8AC3E}">
        <p14:creationId xmlns:p14="http://schemas.microsoft.com/office/powerpoint/2010/main" val="3533318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Struktura osobnosti</a:t>
            </a:r>
            <a:endParaRPr lang="cs-CZ" dirty="0"/>
          </a:p>
        </p:txBody>
      </p:sp>
      <p:sp>
        <p:nvSpPr>
          <p:cNvPr id="3" name="Zástupný symbol pro obsah 2"/>
          <p:cNvSpPr>
            <a:spLocks noGrp="1"/>
          </p:cNvSpPr>
          <p:nvPr>
            <p:ph idx="1"/>
          </p:nvPr>
        </p:nvSpPr>
        <p:spPr/>
        <p:txBody>
          <a:bodyPr/>
          <a:lstStyle/>
          <a:p>
            <a:r>
              <a:rPr lang="cs-CZ" dirty="0" smtClean="0"/>
              <a:t>Osobnost je jedinečný souhrn psychických vlastností a schopností v psychice člověka, které vznikají v interakci s jeho okolím a směřují k jeho seberealizaci.</a:t>
            </a:r>
          </a:p>
          <a:p>
            <a:r>
              <a:rPr lang="cs-CZ" dirty="0" smtClean="0"/>
              <a:t>v</a:t>
            </a:r>
            <a:endParaRPr lang="cs-CZ" dirty="0"/>
          </a:p>
        </p:txBody>
      </p:sp>
    </p:spTree>
    <p:extLst>
      <p:ext uri="{BB962C8B-B14F-4D97-AF65-F5344CB8AC3E}">
        <p14:creationId xmlns:p14="http://schemas.microsoft.com/office/powerpoint/2010/main" val="27503075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2. věk člověka</a:t>
            </a:r>
            <a:r>
              <a:rPr lang="cs-CZ" dirty="0" smtClean="0"/>
              <a:t> – období batolete </a:t>
            </a:r>
            <a:br>
              <a:rPr lang="cs-CZ" dirty="0" smtClean="0"/>
            </a:br>
            <a:r>
              <a:rPr lang="cs-CZ" dirty="0" smtClean="0"/>
              <a:t> „autonomie proti pochybám o sobě“</a:t>
            </a:r>
            <a:br>
              <a:rPr lang="cs-CZ" dirty="0" smtClean="0"/>
            </a:br>
            <a:endParaRPr lang="cs-CZ" dirty="0"/>
          </a:p>
        </p:txBody>
      </p:sp>
      <p:sp>
        <p:nvSpPr>
          <p:cNvPr id="3" name="Zástupný symbol pro obsah 2"/>
          <p:cNvSpPr>
            <a:spLocks noGrp="1"/>
          </p:cNvSpPr>
          <p:nvPr>
            <p:ph idx="1"/>
          </p:nvPr>
        </p:nvSpPr>
        <p:spPr/>
        <p:txBody>
          <a:bodyPr>
            <a:normAutofit lnSpcReduction="10000"/>
          </a:bodyPr>
          <a:lstStyle/>
          <a:p>
            <a:pPr>
              <a:lnSpc>
                <a:spcPct val="80000"/>
              </a:lnSpc>
              <a:buFontTx/>
              <a:buNone/>
            </a:pPr>
            <a:r>
              <a:rPr lang="cs-CZ" dirty="0" smtClean="0"/>
              <a:t>VULE</a:t>
            </a:r>
          </a:p>
          <a:p>
            <a:pPr>
              <a:lnSpc>
                <a:spcPct val="80000"/>
              </a:lnSpc>
            </a:pPr>
            <a:r>
              <a:rPr lang="cs-CZ" dirty="0" smtClean="0"/>
              <a:t>Jde o období, kdy se dítě začíná projevovat autonomně („já sám“ ) a záleží na okolí, aby mu dodávalo vhodnou stimulaci a přiměřené povzbuzení, zároveň také hranice pro jeho snahy </a:t>
            </a:r>
            <a:r>
              <a:rPr lang="cs-CZ" dirty="0" err="1" smtClean="0"/>
              <a:t>snahy</a:t>
            </a:r>
            <a:r>
              <a:rPr lang="cs-CZ" dirty="0" smtClean="0"/>
              <a:t>. Bude-li příliš </a:t>
            </a:r>
            <a:r>
              <a:rPr lang="cs-CZ" dirty="0" err="1" smtClean="0"/>
              <a:t>bržděno</a:t>
            </a:r>
            <a:r>
              <a:rPr lang="cs-CZ" dirty="0" smtClean="0"/>
              <a:t>, může do budoucna ztratit snahu se prosazovat, může se za svá snažení stydět, pochybovat o sobě. Při potlačování svých snah se může cítit zahanbeno a může ztratit vůli k samostatnosti.</a:t>
            </a:r>
          </a:p>
          <a:p>
            <a:pPr>
              <a:lnSpc>
                <a:spcPct val="80000"/>
              </a:lnSpc>
              <a:buFontTx/>
              <a:buNone/>
            </a:pPr>
            <a:r>
              <a:rPr lang="cs-CZ" dirty="0" smtClean="0"/>
              <a:t>Větou pro porozumění tomuto stádiu je:</a:t>
            </a:r>
          </a:p>
          <a:p>
            <a:pPr>
              <a:lnSpc>
                <a:spcPct val="80000"/>
              </a:lnSpc>
              <a:buFontTx/>
              <a:buNone/>
            </a:pPr>
            <a:r>
              <a:rPr lang="cs-CZ" dirty="0" smtClean="0"/>
              <a:t> „jsem to, co chci prosadit“</a:t>
            </a:r>
            <a:endParaRPr lang="cs-CZ" b="1" dirty="0" smtClean="0"/>
          </a:p>
          <a:p>
            <a:endParaRPr lang="cs-CZ" dirty="0"/>
          </a:p>
        </p:txBody>
      </p:sp>
    </p:spTree>
    <p:extLst>
      <p:ext uri="{BB962C8B-B14F-4D97-AF65-F5344CB8AC3E}">
        <p14:creationId xmlns:p14="http://schemas.microsoft.com/office/powerpoint/2010/main" val="40630744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3. věk člověka</a:t>
            </a:r>
            <a:r>
              <a:rPr lang="cs-CZ" dirty="0" smtClean="0"/>
              <a:t> – předškolní věk</a:t>
            </a:r>
            <a:br>
              <a:rPr lang="cs-CZ" dirty="0" smtClean="0"/>
            </a:br>
            <a:r>
              <a:rPr lang="cs-CZ" dirty="0" smtClean="0"/>
              <a:t>„iniciativa proti vině“</a:t>
            </a:r>
            <a:endParaRPr lang="cs-CZ" dirty="0"/>
          </a:p>
        </p:txBody>
      </p:sp>
      <p:sp>
        <p:nvSpPr>
          <p:cNvPr id="3" name="Zástupný symbol pro obsah 2"/>
          <p:cNvSpPr>
            <a:spLocks noGrp="1"/>
          </p:cNvSpPr>
          <p:nvPr>
            <p:ph idx="1"/>
          </p:nvPr>
        </p:nvSpPr>
        <p:spPr/>
        <p:txBody>
          <a:bodyPr>
            <a:normAutofit lnSpcReduction="10000"/>
          </a:bodyPr>
          <a:lstStyle/>
          <a:p>
            <a:pPr>
              <a:lnSpc>
                <a:spcPct val="80000"/>
              </a:lnSpc>
              <a:buFontTx/>
              <a:buNone/>
            </a:pPr>
            <a:r>
              <a:rPr lang="cs-CZ" dirty="0" smtClean="0"/>
              <a:t>ÚČEL</a:t>
            </a:r>
          </a:p>
          <a:p>
            <a:pPr>
              <a:lnSpc>
                <a:spcPct val="80000"/>
              </a:lnSpc>
            </a:pPr>
            <a:r>
              <a:rPr lang="cs-CZ" dirty="0" smtClean="0"/>
              <a:t>Dítě proniká do světa a je stále více aktivní, některé jeho cíle jsou dovolené, jiné zakázané. Dítě zvnitřňuje to, jak na jeho aktivity reaguje nejbližší okolí, vytváří se svědomí. Je-li aktivita zakazována, může se celkové snažení dítěte do budoucna omezit. Důležité v tomto věku je pomáhat dítěti porozumět, za co může a za co ne. </a:t>
            </a:r>
          </a:p>
          <a:p>
            <a:pPr>
              <a:lnSpc>
                <a:spcPct val="80000"/>
              </a:lnSpc>
              <a:buFontTx/>
              <a:buNone/>
            </a:pPr>
            <a:r>
              <a:rPr lang="cs-CZ" dirty="0" smtClean="0"/>
              <a:t>Větou pro porozumění tomuto stádiu:</a:t>
            </a:r>
          </a:p>
          <a:p>
            <a:pPr>
              <a:lnSpc>
                <a:spcPct val="80000"/>
              </a:lnSpc>
              <a:buFontTx/>
              <a:buNone/>
            </a:pPr>
            <a:r>
              <a:rPr lang="cs-CZ" dirty="0" smtClean="0"/>
              <a:t> „jsem to, co dělám“</a:t>
            </a:r>
            <a:endParaRPr lang="cs-CZ" b="1" dirty="0" smtClean="0"/>
          </a:p>
          <a:p>
            <a:endParaRPr lang="cs-CZ" dirty="0"/>
          </a:p>
        </p:txBody>
      </p:sp>
    </p:spTree>
    <p:extLst>
      <p:ext uri="{BB962C8B-B14F-4D97-AF65-F5344CB8AC3E}">
        <p14:creationId xmlns:p14="http://schemas.microsoft.com/office/powerpoint/2010/main" val="27561646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4. věk člověka</a:t>
            </a:r>
            <a:r>
              <a:rPr lang="cs-CZ" dirty="0" smtClean="0"/>
              <a:t> – mladší školní věk</a:t>
            </a:r>
            <a:br>
              <a:rPr lang="cs-CZ" dirty="0" smtClean="0"/>
            </a:br>
            <a:r>
              <a:rPr lang="cs-CZ" dirty="0" smtClean="0"/>
              <a:t>„ snaživost proti méněcennosti“</a:t>
            </a:r>
            <a:endParaRPr lang="cs-CZ" dirty="0"/>
          </a:p>
        </p:txBody>
      </p:sp>
      <p:sp>
        <p:nvSpPr>
          <p:cNvPr id="3" name="Zástupný symbol pro obsah 2"/>
          <p:cNvSpPr>
            <a:spLocks noGrp="1"/>
          </p:cNvSpPr>
          <p:nvPr>
            <p:ph idx="1"/>
          </p:nvPr>
        </p:nvSpPr>
        <p:spPr/>
        <p:txBody>
          <a:bodyPr>
            <a:normAutofit lnSpcReduction="10000"/>
          </a:bodyPr>
          <a:lstStyle/>
          <a:p>
            <a:pPr>
              <a:lnSpc>
                <a:spcPct val="90000"/>
              </a:lnSpc>
              <a:buFontTx/>
              <a:buNone/>
            </a:pPr>
            <a:r>
              <a:rPr lang="cs-CZ" dirty="0" smtClean="0"/>
              <a:t>KOMPETENCE</a:t>
            </a:r>
          </a:p>
          <a:p>
            <a:pPr>
              <a:lnSpc>
                <a:spcPct val="90000"/>
              </a:lnSpc>
            </a:pPr>
            <a:r>
              <a:rPr lang="cs-CZ" dirty="0" smtClean="0"/>
              <a:t>V tomto stádiu se prožitky dítěte přesouvají směrem od těla k instrumentálním činnostem, dítě se učí dělat věci, které nevycházejí přímo z něj, ale mají nějaký účel, například něčemu se naučit. Jeho výkony začínají být srovnávány s ostatními. Dítě se může začít obávat: stačím na to, mám na to?</a:t>
            </a:r>
          </a:p>
          <a:p>
            <a:pPr>
              <a:lnSpc>
                <a:spcPct val="90000"/>
              </a:lnSpc>
              <a:buFontTx/>
              <a:buNone/>
            </a:pPr>
            <a:r>
              <a:rPr lang="cs-CZ" dirty="0" smtClean="0"/>
              <a:t>Větou pro porozumění tomuto stádiu je:</a:t>
            </a:r>
          </a:p>
          <a:p>
            <a:pPr>
              <a:lnSpc>
                <a:spcPct val="90000"/>
              </a:lnSpc>
              <a:buFontTx/>
              <a:buNone/>
            </a:pPr>
            <a:r>
              <a:rPr lang="cs-CZ" dirty="0" smtClean="0"/>
              <a:t> „jsem to, co dokážu“</a:t>
            </a:r>
            <a:endParaRPr lang="cs-CZ" b="1" dirty="0" smtClean="0"/>
          </a:p>
          <a:p>
            <a:endParaRPr lang="cs-CZ" dirty="0"/>
          </a:p>
        </p:txBody>
      </p:sp>
    </p:spTree>
    <p:extLst>
      <p:ext uri="{BB962C8B-B14F-4D97-AF65-F5344CB8AC3E}">
        <p14:creationId xmlns:p14="http://schemas.microsoft.com/office/powerpoint/2010/main" val="2578902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 5. věk člověka</a:t>
            </a:r>
            <a:r>
              <a:rPr lang="cs-CZ" dirty="0" smtClean="0"/>
              <a:t> – dospívání</a:t>
            </a:r>
            <a:br>
              <a:rPr lang="cs-CZ" dirty="0" smtClean="0"/>
            </a:br>
            <a:r>
              <a:rPr lang="cs-CZ" dirty="0" smtClean="0"/>
              <a:t>„identita proti zmatení rolí“</a:t>
            </a:r>
            <a:endParaRPr lang="cs-CZ" dirty="0"/>
          </a:p>
        </p:txBody>
      </p:sp>
      <p:sp>
        <p:nvSpPr>
          <p:cNvPr id="3" name="Zástupný symbol pro obsah 2"/>
          <p:cNvSpPr>
            <a:spLocks noGrp="1"/>
          </p:cNvSpPr>
          <p:nvPr>
            <p:ph idx="1"/>
          </p:nvPr>
        </p:nvSpPr>
        <p:spPr/>
        <p:txBody>
          <a:bodyPr>
            <a:normAutofit lnSpcReduction="10000"/>
          </a:bodyPr>
          <a:lstStyle/>
          <a:p>
            <a:pPr>
              <a:lnSpc>
                <a:spcPct val="80000"/>
              </a:lnSpc>
              <a:buFontTx/>
              <a:buNone/>
            </a:pPr>
            <a:r>
              <a:rPr lang="cs-CZ" dirty="0" smtClean="0"/>
              <a:t>VĚRNOST</a:t>
            </a:r>
          </a:p>
          <a:p>
            <a:pPr>
              <a:lnSpc>
                <a:spcPct val="80000"/>
              </a:lnSpc>
            </a:pPr>
            <a:r>
              <a:rPr lang="cs-CZ" dirty="0" smtClean="0"/>
              <a:t>Dítě se začíná vydělovat z rodiny, přitom zažívá </a:t>
            </a:r>
            <a:r>
              <a:rPr lang="cs-CZ" dirty="0" err="1" smtClean="0"/>
              <a:t>znejisťující</a:t>
            </a:r>
            <a:r>
              <a:rPr lang="cs-CZ" dirty="0" smtClean="0"/>
              <a:t> momenty – ke komu patřím, kdo jsem? Testuje sebe i své okolí, zkouší nové zážitky. Při neúspěších, chybí-li vhodná skupina pro potvrzení jeho identity, může docházet ke krizím (psychotické epizody, mentální anorexie, zmatenost ve vztazích...) Úkolem je zpevnění vlastních hranic, ujasnění si, co vyznávám.</a:t>
            </a:r>
          </a:p>
          <a:p>
            <a:pPr>
              <a:lnSpc>
                <a:spcPct val="80000"/>
              </a:lnSpc>
              <a:buFontTx/>
              <a:buNone/>
            </a:pPr>
            <a:r>
              <a:rPr lang="cs-CZ" dirty="0" smtClean="0"/>
              <a:t>Větou pro porozumění tomuto stádiu:</a:t>
            </a:r>
          </a:p>
          <a:p>
            <a:pPr>
              <a:lnSpc>
                <a:spcPct val="80000"/>
              </a:lnSpc>
              <a:buFontTx/>
              <a:buNone/>
            </a:pPr>
            <a:r>
              <a:rPr lang="cs-CZ" dirty="0" smtClean="0"/>
              <a:t> „jsem to, čemu věřím“</a:t>
            </a:r>
            <a:endParaRPr lang="cs-CZ" b="1" dirty="0" smtClean="0"/>
          </a:p>
          <a:p>
            <a:endParaRPr lang="cs-CZ" dirty="0"/>
          </a:p>
        </p:txBody>
      </p:sp>
    </p:spTree>
    <p:extLst>
      <p:ext uri="{BB962C8B-B14F-4D97-AF65-F5344CB8AC3E}">
        <p14:creationId xmlns:p14="http://schemas.microsoft.com/office/powerpoint/2010/main" val="20429261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6. věk člověka</a:t>
            </a:r>
            <a:r>
              <a:rPr lang="cs-CZ" dirty="0" smtClean="0"/>
              <a:t> - raná dospělost </a:t>
            </a:r>
            <a:br>
              <a:rPr lang="cs-CZ" dirty="0" smtClean="0"/>
            </a:br>
            <a:r>
              <a:rPr lang="cs-CZ" dirty="0" smtClean="0"/>
              <a:t>„ intimita proti izolaci“</a:t>
            </a:r>
            <a:endParaRPr lang="cs-CZ" dirty="0"/>
          </a:p>
        </p:txBody>
      </p:sp>
      <p:sp>
        <p:nvSpPr>
          <p:cNvPr id="3" name="Zástupný symbol pro obsah 2"/>
          <p:cNvSpPr>
            <a:spLocks noGrp="1"/>
          </p:cNvSpPr>
          <p:nvPr>
            <p:ph idx="1"/>
          </p:nvPr>
        </p:nvSpPr>
        <p:spPr/>
        <p:txBody>
          <a:bodyPr>
            <a:normAutofit fontScale="92500"/>
          </a:bodyPr>
          <a:lstStyle/>
          <a:p>
            <a:pPr>
              <a:buFontTx/>
              <a:buNone/>
            </a:pPr>
            <a:r>
              <a:rPr lang="cs-CZ" dirty="0" smtClean="0"/>
              <a:t>LÁSKA</a:t>
            </a:r>
          </a:p>
          <a:p>
            <a:r>
              <a:rPr lang="cs-CZ" dirty="0" smtClean="0"/>
              <a:t>Úkolem je nalézt uspokojení ve vztahu s druhým člověkem, najít s ním společný rytmus v různých oblastech – sex, práce, rodina. Člověk se může obávat, co uvidí „v očích druhého“, důsledkem může být nenaplnění tohoto úkolu, člověk „nevyjde ze sebe“.</a:t>
            </a:r>
          </a:p>
          <a:p>
            <a:pPr>
              <a:buFontTx/>
              <a:buNone/>
            </a:pPr>
            <a:r>
              <a:rPr lang="cs-CZ" dirty="0" smtClean="0"/>
              <a:t>Větou pro porozumění tomuto stádiu je:</a:t>
            </a:r>
          </a:p>
          <a:p>
            <a:pPr>
              <a:buFontTx/>
              <a:buNone/>
            </a:pPr>
            <a:r>
              <a:rPr lang="cs-CZ" dirty="0" smtClean="0"/>
              <a:t>“jsem to, co miluji“</a:t>
            </a:r>
            <a:endParaRPr lang="cs-CZ" b="1" dirty="0" smtClean="0"/>
          </a:p>
          <a:p>
            <a:endParaRPr lang="cs-CZ" dirty="0"/>
          </a:p>
        </p:txBody>
      </p:sp>
    </p:spTree>
    <p:extLst>
      <p:ext uri="{BB962C8B-B14F-4D97-AF65-F5344CB8AC3E}">
        <p14:creationId xmlns:p14="http://schemas.microsoft.com/office/powerpoint/2010/main" val="22959493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7. věk člověka</a:t>
            </a:r>
            <a:r>
              <a:rPr lang="cs-CZ" dirty="0" smtClean="0"/>
              <a:t> – střední dospělost „</a:t>
            </a:r>
            <a:r>
              <a:rPr lang="cs-CZ" dirty="0" err="1" smtClean="0"/>
              <a:t>generativita</a:t>
            </a:r>
            <a:r>
              <a:rPr lang="cs-CZ" dirty="0" smtClean="0"/>
              <a:t> proti stagnaci“</a:t>
            </a:r>
            <a:endParaRPr lang="cs-CZ" dirty="0"/>
          </a:p>
        </p:txBody>
      </p:sp>
      <p:sp>
        <p:nvSpPr>
          <p:cNvPr id="3" name="Zástupný symbol pro obsah 2"/>
          <p:cNvSpPr>
            <a:spLocks noGrp="1"/>
          </p:cNvSpPr>
          <p:nvPr>
            <p:ph idx="1"/>
          </p:nvPr>
        </p:nvSpPr>
        <p:spPr/>
        <p:txBody>
          <a:bodyPr/>
          <a:lstStyle/>
          <a:p>
            <a:pPr>
              <a:buFontTx/>
              <a:buNone/>
            </a:pPr>
            <a:r>
              <a:rPr lang="cs-CZ" dirty="0" smtClean="0"/>
              <a:t>PÉČE</a:t>
            </a:r>
          </a:p>
          <a:p>
            <a:r>
              <a:rPr lang="cs-CZ" dirty="0" smtClean="0"/>
              <a:t>Dlouhé období života, kdy člověk cítí jako přirozené, že se stará o druhé, vytváří nějaké hodnoty, sdílí je s ostatními, poskytuje zázemí svým blízkým.</a:t>
            </a:r>
          </a:p>
          <a:p>
            <a:pPr>
              <a:buFontTx/>
              <a:buNone/>
            </a:pPr>
            <a:r>
              <a:rPr lang="cs-CZ" dirty="0" smtClean="0"/>
              <a:t>Větou pro porozumění tomuto stádiu je: „jsem to, co poskytuji“</a:t>
            </a:r>
            <a:endParaRPr lang="cs-CZ" b="1" dirty="0" smtClean="0"/>
          </a:p>
          <a:p>
            <a:endParaRPr lang="cs-CZ" dirty="0"/>
          </a:p>
        </p:txBody>
      </p:sp>
    </p:spTree>
    <p:extLst>
      <p:ext uri="{BB962C8B-B14F-4D97-AF65-F5344CB8AC3E}">
        <p14:creationId xmlns:p14="http://schemas.microsoft.com/office/powerpoint/2010/main" val="27886310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8. věk člověka</a:t>
            </a:r>
            <a:r>
              <a:rPr lang="cs-CZ" dirty="0" smtClean="0"/>
              <a:t> – pozdní dospělost „</a:t>
            </a:r>
            <a:r>
              <a:rPr lang="cs-CZ" dirty="0" err="1" smtClean="0"/>
              <a:t>sebepřijetí</a:t>
            </a:r>
            <a:r>
              <a:rPr lang="cs-CZ" dirty="0" smtClean="0"/>
              <a:t> proti zoufalství“</a:t>
            </a:r>
            <a:endParaRPr lang="cs-CZ" dirty="0"/>
          </a:p>
        </p:txBody>
      </p:sp>
      <p:sp>
        <p:nvSpPr>
          <p:cNvPr id="3" name="Zástupný symbol pro obsah 2"/>
          <p:cNvSpPr>
            <a:spLocks noGrp="1"/>
          </p:cNvSpPr>
          <p:nvPr>
            <p:ph idx="1"/>
          </p:nvPr>
        </p:nvSpPr>
        <p:spPr/>
        <p:txBody>
          <a:bodyPr>
            <a:normAutofit lnSpcReduction="10000"/>
          </a:bodyPr>
          <a:lstStyle/>
          <a:p>
            <a:pPr>
              <a:lnSpc>
                <a:spcPct val="80000"/>
              </a:lnSpc>
              <a:buFontTx/>
              <a:buNone/>
            </a:pPr>
            <a:r>
              <a:rPr lang="cs-CZ" dirty="0" smtClean="0"/>
              <a:t>MOUDROST</a:t>
            </a:r>
          </a:p>
          <a:p>
            <a:pPr>
              <a:lnSpc>
                <a:spcPct val="80000"/>
              </a:lnSpc>
            </a:pPr>
            <a:r>
              <a:rPr lang="cs-CZ" dirty="0" smtClean="0"/>
              <a:t>Člověk odkládá své předchozí role a pokud cítí, že svůj dosavadní život žil smysluplně, dokáže ztráty spojené se stářím přijmout smířeně. Když se vzdá většiny „požitků“ a snah, zůstanou mu jeho zkušenosti a důvěra v život, a to v podobě životní moudrosti. Pokud ve svém předchozím životě nenachází smysl, může propadnout zoufalství. </a:t>
            </a:r>
          </a:p>
          <a:p>
            <a:pPr>
              <a:lnSpc>
                <a:spcPct val="80000"/>
              </a:lnSpc>
              <a:buFontTx/>
              <a:buNone/>
            </a:pPr>
            <a:r>
              <a:rPr lang="cs-CZ" dirty="0" smtClean="0"/>
              <a:t>Větou pro porozumění tomuto stádiu je: </a:t>
            </a:r>
          </a:p>
          <a:p>
            <a:pPr>
              <a:lnSpc>
                <a:spcPct val="80000"/>
              </a:lnSpc>
            </a:pPr>
            <a:r>
              <a:rPr lang="cs-CZ" dirty="0" smtClean="0"/>
              <a:t>„jsem to, co po mně zůstane“ </a:t>
            </a:r>
            <a:endParaRPr lang="cs-CZ" b="1" dirty="0" smtClean="0"/>
          </a:p>
          <a:p>
            <a:endParaRPr lang="cs-CZ" dirty="0"/>
          </a:p>
        </p:txBody>
      </p:sp>
    </p:spTree>
    <p:extLst>
      <p:ext uri="{BB962C8B-B14F-4D97-AF65-F5344CB8AC3E}">
        <p14:creationId xmlns:p14="http://schemas.microsoft.com/office/powerpoint/2010/main" val="32790971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Další známé dělení vývoje člověka </a:t>
            </a:r>
            <a:endParaRPr lang="cs-CZ" dirty="0"/>
          </a:p>
        </p:txBody>
      </p:sp>
      <p:sp>
        <p:nvSpPr>
          <p:cNvPr id="3" name="Zástupný symbol pro obsah 2"/>
          <p:cNvSpPr>
            <a:spLocks noGrp="1"/>
          </p:cNvSpPr>
          <p:nvPr>
            <p:ph idx="1"/>
          </p:nvPr>
        </p:nvSpPr>
        <p:spPr/>
        <p:txBody>
          <a:bodyPr/>
          <a:lstStyle/>
          <a:p>
            <a:r>
              <a:rPr lang="cs-CZ" dirty="0" smtClean="0"/>
              <a:t>Kognitivní vývoj (Jean </a:t>
            </a:r>
            <a:r>
              <a:rPr lang="cs-CZ" dirty="0" err="1" smtClean="0"/>
              <a:t>Piaget</a:t>
            </a:r>
            <a:r>
              <a:rPr lang="cs-CZ" dirty="0" smtClean="0"/>
              <a:t>) - stádia myšlení – postupná proměna kognitivních strategií, zůstávají kognitivní pochody – asimilace a akomodace</a:t>
            </a:r>
          </a:p>
          <a:p>
            <a:r>
              <a:rPr lang="cs-CZ" dirty="0" smtClean="0"/>
              <a:t>Morální vývoj (Leonard </a:t>
            </a:r>
            <a:r>
              <a:rPr lang="cs-CZ" dirty="0" err="1" smtClean="0"/>
              <a:t>Kohlberg</a:t>
            </a:r>
            <a:r>
              <a:rPr lang="cs-CZ" dirty="0" smtClean="0"/>
              <a:t>) – stádia vývoje citu pro spravedlnost – </a:t>
            </a:r>
            <a:r>
              <a:rPr lang="cs-CZ" dirty="0" err="1" smtClean="0"/>
              <a:t>předkonvenční</a:t>
            </a:r>
            <a:r>
              <a:rPr lang="cs-CZ" dirty="0" smtClean="0"/>
              <a:t>, konvenční a </a:t>
            </a:r>
            <a:r>
              <a:rPr lang="cs-CZ" dirty="0" err="1" smtClean="0"/>
              <a:t>postkonvenční</a:t>
            </a:r>
            <a:endParaRPr lang="cs-CZ" dirty="0" smtClean="0"/>
          </a:p>
          <a:p>
            <a:endParaRPr lang="cs-CZ" dirty="0"/>
          </a:p>
        </p:txBody>
      </p:sp>
    </p:spTree>
    <p:extLst>
      <p:ext uri="{BB962C8B-B14F-4D97-AF65-F5344CB8AC3E}">
        <p14:creationId xmlns:p14="http://schemas.microsoft.com/office/powerpoint/2010/main" val="39512164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Jean </a:t>
            </a:r>
            <a:r>
              <a:rPr lang="cs-CZ" dirty="0" err="1" smtClean="0"/>
              <a:t>Piaget</a:t>
            </a:r>
            <a:endParaRPr lang="cs-CZ" dirty="0"/>
          </a:p>
        </p:txBody>
      </p:sp>
      <p:sp>
        <p:nvSpPr>
          <p:cNvPr id="3" name="Zástupný symbol pro obsah 2"/>
          <p:cNvSpPr>
            <a:spLocks noGrp="1"/>
          </p:cNvSpPr>
          <p:nvPr>
            <p:ph idx="1"/>
          </p:nvPr>
        </p:nvSpPr>
        <p:spPr/>
        <p:txBody>
          <a:bodyPr>
            <a:normAutofit fontScale="70000" lnSpcReduction="20000"/>
          </a:bodyPr>
          <a:lstStyle/>
          <a:p>
            <a:pPr>
              <a:buFontTx/>
              <a:buNone/>
            </a:pPr>
            <a:r>
              <a:rPr lang="cs-CZ" dirty="0" smtClean="0"/>
              <a:t>Jeden z největších vědců 20.století (1896 – 1980)</a:t>
            </a:r>
          </a:p>
          <a:p>
            <a:pPr>
              <a:buFontTx/>
              <a:buNone/>
            </a:pPr>
            <a:r>
              <a:rPr lang="cs-CZ" dirty="0" smtClean="0"/>
              <a:t>Zabýval se oběma oblastmi pedagogické psychologie (vývojem myšlení i citu pro spravedlnost)</a:t>
            </a:r>
          </a:p>
          <a:p>
            <a:pPr>
              <a:buFontTx/>
              <a:buNone/>
            </a:pPr>
            <a:r>
              <a:rPr lang="cs-CZ" dirty="0" smtClean="0"/>
              <a:t>Je považován za zakladatele vývojové psychologie, jeho přístup se nazývá konstruktivismus</a:t>
            </a:r>
          </a:p>
          <a:p>
            <a:pPr>
              <a:buFontTx/>
              <a:buNone/>
            </a:pPr>
            <a:r>
              <a:rPr lang="cs-CZ" dirty="0" smtClean="0"/>
              <a:t>Svoji teorii vytvořil především na základě pozorování dětí při hře</a:t>
            </a:r>
          </a:p>
          <a:p>
            <a:pPr marL="0" indent="0">
              <a:buNone/>
            </a:pPr>
            <a:r>
              <a:rPr lang="cs-CZ" dirty="0" smtClean="0"/>
              <a:t>Podle něj:</a:t>
            </a:r>
          </a:p>
          <a:p>
            <a:r>
              <a:rPr lang="cs-CZ" dirty="0" smtClean="0"/>
              <a:t>Dítě je chápáno jako aktivní prvek při učení </a:t>
            </a:r>
          </a:p>
          <a:p>
            <a:r>
              <a:rPr lang="cs-CZ" dirty="0" smtClean="0"/>
              <a:t>Vývoj probíhá v důsledku zrání mozkových struktur</a:t>
            </a:r>
          </a:p>
          <a:p>
            <a:r>
              <a:rPr lang="cs-CZ" dirty="0" smtClean="0"/>
              <a:t>Kognitivní struktury a strategie jsou v každém stádiu odlišné</a:t>
            </a:r>
            <a:endParaRPr lang="cs-CZ" dirty="0" smtClean="0">
              <a:solidFill>
                <a:srgbClr val="FF0000"/>
              </a:solidFill>
            </a:endParaRPr>
          </a:p>
          <a:p>
            <a:r>
              <a:rPr lang="cs-CZ" dirty="0" smtClean="0"/>
              <a:t>Kognitivní pochody - asimilace a akomodace – probíhají ve všech stádiích – podstata rozvoje myšlení</a:t>
            </a:r>
          </a:p>
          <a:p>
            <a:endParaRPr lang="cs-CZ" dirty="0" smtClean="0"/>
          </a:p>
          <a:p>
            <a:endParaRPr lang="cs-CZ" dirty="0" smtClean="0"/>
          </a:p>
          <a:p>
            <a:pPr>
              <a:buFontTx/>
              <a:buNone/>
            </a:pPr>
            <a:endParaRPr lang="cs-CZ" dirty="0" smtClean="0"/>
          </a:p>
          <a:p>
            <a:endParaRPr lang="cs-CZ" dirty="0"/>
          </a:p>
        </p:txBody>
      </p:sp>
    </p:spTree>
    <p:extLst>
      <p:ext uri="{BB962C8B-B14F-4D97-AF65-F5344CB8AC3E}">
        <p14:creationId xmlns:p14="http://schemas.microsoft.com/office/powerpoint/2010/main" val="18984740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Vývoj morálky</a:t>
            </a:r>
            <a:endParaRPr lang="cs-CZ" dirty="0"/>
          </a:p>
        </p:txBody>
      </p:sp>
      <p:sp>
        <p:nvSpPr>
          <p:cNvPr id="3" name="Zástupný symbol pro obsah 2"/>
          <p:cNvSpPr>
            <a:spLocks noGrp="1"/>
          </p:cNvSpPr>
          <p:nvPr>
            <p:ph idx="1"/>
          </p:nvPr>
        </p:nvSpPr>
        <p:spPr>
          <a:xfrm>
            <a:off x="457200" y="1196752"/>
            <a:ext cx="8229600" cy="4929411"/>
          </a:xfrm>
        </p:spPr>
        <p:txBody>
          <a:bodyPr>
            <a:normAutofit fontScale="70000" lnSpcReduction="20000"/>
          </a:bodyPr>
          <a:lstStyle/>
          <a:p>
            <a:pPr marL="0" indent="0">
              <a:buNone/>
            </a:pPr>
            <a:r>
              <a:rPr lang="cs-CZ" dirty="0" smtClean="0"/>
              <a:t> </a:t>
            </a:r>
            <a:r>
              <a:rPr lang="cs-CZ" dirty="0" err="1" smtClean="0"/>
              <a:t>Piaget</a:t>
            </a:r>
            <a:r>
              <a:rPr lang="cs-CZ" dirty="0" smtClean="0"/>
              <a:t> sledoval děti hrající kuličky</a:t>
            </a:r>
          </a:p>
          <a:p>
            <a:pPr marL="0" indent="0">
              <a:buNone/>
            </a:pPr>
            <a:r>
              <a:rPr lang="cs-CZ" dirty="0" smtClean="0"/>
              <a:t>- Heteronomní stádium</a:t>
            </a:r>
          </a:p>
          <a:p>
            <a:pPr marL="0" indent="0">
              <a:buNone/>
            </a:pPr>
            <a:r>
              <a:rPr lang="cs-CZ" dirty="0" smtClean="0"/>
              <a:t>-Autonomní stádium, Mezi tím „rovnostářský fanatismus“ – 8-12 let</a:t>
            </a:r>
          </a:p>
          <a:p>
            <a:pPr marL="0" indent="0">
              <a:buNone/>
            </a:pPr>
            <a:endParaRPr lang="cs-CZ" dirty="0" smtClean="0"/>
          </a:p>
          <a:p>
            <a:pPr marL="0" indent="0">
              <a:buNone/>
            </a:pPr>
            <a:r>
              <a:rPr lang="cs-CZ" dirty="0" err="1" smtClean="0"/>
              <a:t>Kohlberg</a:t>
            </a:r>
            <a:r>
              <a:rPr lang="cs-CZ" dirty="0" smtClean="0"/>
              <a:t> (používal </a:t>
            </a:r>
            <a:r>
              <a:rPr lang="cs-CZ" dirty="0" err="1" smtClean="0"/>
              <a:t>tzv.etická</a:t>
            </a:r>
            <a:r>
              <a:rPr lang="cs-CZ" dirty="0" smtClean="0"/>
              <a:t> dilemata) dělil morální vývoj na stádia:</a:t>
            </a:r>
          </a:p>
          <a:p>
            <a:r>
              <a:rPr lang="cs-CZ" dirty="0" err="1" smtClean="0"/>
              <a:t>Prekonvenční</a:t>
            </a:r>
            <a:endParaRPr lang="cs-CZ" dirty="0" smtClean="0"/>
          </a:p>
          <a:p>
            <a:r>
              <a:rPr lang="cs-CZ" dirty="0" smtClean="0"/>
              <a:t>Konvenční</a:t>
            </a:r>
          </a:p>
          <a:p>
            <a:r>
              <a:rPr lang="cs-CZ" dirty="0" err="1" smtClean="0"/>
              <a:t>Postkonvenční</a:t>
            </a:r>
            <a:r>
              <a:rPr lang="cs-CZ" dirty="0" smtClean="0"/>
              <a:t> </a:t>
            </a:r>
          </a:p>
          <a:p>
            <a:endParaRPr lang="cs-CZ" dirty="0"/>
          </a:p>
          <a:p>
            <a:pPr marL="0" indent="0">
              <a:buNone/>
            </a:pPr>
            <a:r>
              <a:rPr lang="cs-CZ" dirty="0" smtClean="0"/>
              <a:t>Podle </a:t>
            </a:r>
            <a:r>
              <a:rPr lang="cs-CZ" dirty="0" err="1" smtClean="0"/>
              <a:t>Gilighanové</a:t>
            </a:r>
            <a:r>
              <a:rPr lang="cs-CZ" dirty="0" smtClean="0"/>
              <a:t> – na rozdíl od výše uvedené „morálky spravedlnosti“, která je založena na mužském vnímání světa, popsala „morálku účasti“ – z pohledu žen </a:t>
            </a:r>
          </a:p>
          <a:p>
            <a:pPr marL="0" indent="0">
              <a:buNone/>
            </a:pPr>
            <a:r>
              <a:rPr lang="cs-CZ" dirty="0" smtClean="0"/>
              <a:t>Obě pojetí jsou rovnocenná- ženské pojetí je situačně flexibilní, spojené s ostatními (vzájemné vztahy), mužské pojetí je situačně nezávislé</a:t>
            </a:r>
            <a:r>
              <a:rPr lang="cs-CZ" dirty="0"/>
              <a:t> </a:t>
            </a:r>
            <a:r>
              <a:rPr lang="cs-CZ" dirty="0" smtClean="0"/>
              <a:t>a  autonomní ( abstraktní práva a povinnosti).</a:t>
            </a:r>
          </a:p>
          <a:p>
            <a:pPr marL="0" indent="0">
              <a:buNone/>
            </a:pPr>
            <a:endParaRPr lang="cs-CZ" dirty="0"/>
          </a:p>
        </p:txBody>
      </p:sp>
    </p:spTree>
    <p:extLst>
      <p:ext uri="{BB962C8B-B14F-4D97-AF65-F5344CB8AC3E}">
        <p14:creationId xmlns:p14="http://schemas.microsoft.com/office/powerpoint/2010/main" val="2471356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Člověk se osobností nerodí, ale </a:t>
            </a:r>
            <a:br>
              <a:rPr lang="cs-CZ" dirty="0" smtClean="0"/>
            </a:br>
            <a:r>
              <a:rPr lang="cs-CZ" dirty="0" smtClean="0"/>
              <a:t>stává se jí</a:t>
            </a:r>
            <a:endParaRPr lang="cs-CZ" dirty="0"/>
          </a:p>
        </p:txBody>
      </p:sp>
      <p:sp>
        <p:nvSpPr>
          <p:cNvPr id="3" name="Zástupný symbol pro obsah 2"/>
          <p:cNvSpPr>
            <a:spLocks noGrp="1"/>
          </p:cNvSpPr>
          <p:nvPr>
            <p:ph idx="1"/>
          </p:nvPr>
        </p:nvSpPr>
        <p:spPr/>
        <p:txBody>
          <a:bodyPr>
            <a:normAutofit fontScale="85000" lnSpcReduction="20000"/>
          </a:bodyPr>
          <a:lstStyle/>
          <a:p>
            <a:pPr>
              <a:lnSpc>
                <a:spcPct val="90000"/>
              </a:lnSpc>
            </a:pPr>
            <a:r>
              <a:rPr lang="cs-CZ" dirty="0" smtClean="0"/>
              <a:t>po narození je dítě bytostně spojeno s matkou, zpočátku se od ní neodlišuje</a:t>
            </a:r>
          </a:p>
          <a:p>
            <a:pPr>
              <a:lnSpc>
                <a:spcPct val="90000"/>
              </a:lnSpc>
            </a:pPr>
            <a:r>
              <a:rPr lang="cs-CZ" dirty="0" smtClean="0"/>
              <a:t>nejprve se začíná „odlišovat“ tělesně, pak teprve si začíná uvědomovat psychickou a sociální jedinečnost</a:t>
            </a:r>
          </a:p>
          <a:p>
            <a:pPr>
              <a:lnSpc>
                <a:spcPct val="90000"/>
              </a:lnSpc>
            </a:pPr>
            <a:r>
              <a:rPr lang="cs-CZ" dirty="0" smtClean="0"/>
              <a:t>„já sám“ – rozvoj dětského egocentrismu</a:t>
            </a:r>
          </a:p>
          <a:p>
            <a:pPr>
              <a:lnSpc>
                <a:spcPct val="90000"/>
              </a:lnSpc>
            </a:pPr>
            <a:r>
              <a:rPr lang="cs-CZ" dirty="0" smtClean="0"/>
              <a:t>vznik „jáství“ – v dětství na základě reakcí významných dospělých osob – zrcadlení</a:t>
            </a:r>
          </a:p>
          <a:p>
            <a:pPr>
              <a:lnSpc>
                <a:spcPct val="90000"/>
              </a:lnSpc>
            </a:pPr>
            <a:r>
              <a:rPr lang="cs-CZ" dirty="0" smtClean="0"/>
              <a:t>nejdůležitější pro rozvoj jáství je období dětství a  dospívání, ale ani pak se jeho rozvoj nezastavuje</a:t>
            </a:r>
          </a:p>
          <a:p>
            <a:pPr>
              <a:lnSpc>
                <a:spcPct val="90000"/>
              </a:lnSpc>
            </a:pPr>
            <a:r>
              <a:rPr lang="cs-CZ" dirty="0" smtClean="0"/>
              <a:t>K psychickému sebeuvědomování dochází díky vnitřní řeči, kdy dítě komunikuje samo se sebou</a:t>
            </a:r>
          </a:p>
          <a:p>
            <a:pPr>
              <a:lnSpc>
                <a:spcPct val="90000"/>
              </a:lnSpc>
            </a:pPr>
            <a:r>
              <a:rPr lang="cs-CZ" dirty="0" smtClean="0"/>
              <a:t>K rozvoji jáství přispívá také hra</a:t>
            </a:r>
          </a:p>
          <a:p>
            <a:endParaRPr lang="cs-CZ" dirty="0"/>
          </a:p>
        </p:txBody>
      </p:sp>
    </p:spTree>
    <p:extLst>
      <p:ext uri="{BB962C8B-B14F-4D97-AF65-F5344CB8AC3E}">
        <p14:creationId xmlns:p14="http://schemas.microsoft.com/office/powerpoint/2010/main" val="34537350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Významné myšlenky </a:t>
            </a:r>
            <a:r>
              <a:rPr lang="cs-CZ" dirty="0" err="1" smtClean="0"/>
              <a:t>Vygotského</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Velký význam pro rozvoj myšlení má řeč</a:t>
            </a:r>
          </a:p>
          <a:p>
            <a:r>
              <a:rPr lang="cs-CZ" dirty="0" smtClean="0"/>
              <a:t>Nejprve vzniká řeč jako prostředek k dorozumívání</a:t>
            </a:r>
          </a:p>
          <a:p>
            <a:r>
              <a:rPr lang="cs-CZ" dirty="0" smtClean="0"/>
              <a:t>Další stádium řeči  je </a:t>
            </a:r>
            <a:r>
              <a:rPr lang="cs-CZ" dirty="0" err="1" smtClean="0"/>
              <a:t>tzv.egocentrická</a:t>
            </a:r>
            <a:r>
              <a:rPr lang="cs-CZ" dirty="0" smtClean="0"/>
              <a:t> řeč (na rozdíl od </a:t>
            </a:r>
            <a:r>
              <a:rPr lang="cs-CZ" dirty="0" err="1" smtClean="0"/>
              <a:t>Piageta</a:t>
            </a:r>
            <a:r>
              <a:rPr lang="cs-CZ" dirty="0" smtClean="0"/>
              <a:t> ji považoval za vývojový pokrok)</a:t>
            </a:r>
          </a:p>
          <a:p>
            <a:r>
              <a:rPr lang="cs-CZ" dirty="0" smtClean="0"/>
              <a:t>Posledním stádiem rozvoje řeči je tzv. vnitřní řeč, díky které myslíme rychleji než mluvíme – je zkrácená – hlavní součástí jsou přísudky</a:t>
            </a:r>
          </a:p>
          <a:p>
            <a:endParaRPr lang="cs-CZ" dirty="0"/>
          </a:p>
        </p:txBody>
      </p:sp>
    </p:spTree>
    <p:extLst>
      <p:ext uri="{BB962C8B-B14F-4D97-AF65-F5344CB8AC3E}">
        <p14:creationId xmlns:p14="http://schemas.microsoft.com/office/powerpoint/2010/main" val="22317857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Pojem „lešení“</a:t>
            </a:r>
            <a:endParaRPr lang="cs-CZ" dirty="0"/>
          </a:p>
        </p:txBody>
      </p:sp>
      <p:sp>
        <p:nvSpPr>
          <p:cNvPr id="3" name="Zástupný symbol pro obsah 2"/>
          <p:cNvSpPr>
            <a:spLocks noGrp="1"/>
          </p:cNvSpPr>
          <p:nvPr>
            <p:ph idx="1"/>
          </p:nvPr>
        </p:nvSpPr>
        <p:spPr/>
        <p:txBody>
          <a:bodyPr/>
          <a:lstStyle/>
          <a:p>
            <a:r>
              <a:rPr lang="cs-CZ" dirty="0" smtClean="0"/>
              <a:t>Dospělí dětem pomáhají při řešení problémů – probíhá interakce – „dvě hlavy“</a:t>
            </a:r>
          </a:p>
          <a:p>
            <a:r>
              <a:rPr lang="cs-CZ" dirty="0" smtClean="0"/>
              <a:t>Dítě dělá kognitivní pokroky, protože žije ve světě, který mu poskytuje prospěšnou pomoc</a:t>
            </a:r>
          </a:p>
          <a:p>
            <a:endParaRPr lang="cs-CZ" dirty="0"/>
          </a:p>
        </p:txBody>
      </p:sp>
    </p:spTree>
    <p:extLst>
      <p:ext uri="{BB962C8B-B14F-4D97-AF65-F5344CB8AC3E}">
        <p14:creationId xmlns:p14="http://schemas.microsoft.com/office/powerpoint/2010/main" val="32250086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Zóna nejbližšího vývoje – zóna proximálního vývoje</a:t>
            </a:r>
            <a:endParaRPr lang="cs-CZ" dirty="0"/>
          </a:p>
        </p:txBody>
      </p:sp>
      <p:sp>
        <p:nvSpPr>
          <p:cNvPr id="3" name="Zástupný symbol pro obsah 2"/>
          <p:cNvSpPr>
            <a:spLocks noGrp="1"/>
          </p:cNvSpPr>
          <p:nvPr>
            <p:ph idx="1"/>
          </p:nvPr>
        </p:nvSpPr>
        <p:spPr/>
        <p:txBody>
          <a:bodyPr/>
          <a:lstStyle/>
          <a:p>
            <a:r>
              <a:rPr lang="cs-CZ" dirty="0" smtClean="0"/>
              <a:t>Sféra aktivit, jejichž obtížnost mírně přesahuje úroveň autonomního fungování dítěte</a:t>
            </a:r>
          </a:p>
          <a:p>
            <a:r>
              <a:rPr lang="cs-CZ" dirty="0" smtClean="0"/>
              <a:t>aktuálně se </a:t>
            </a:r>
            <a:r>
              <a:rPr lang="cs-CZ" dirty="0" err="1" smtClean="0"/>
              <a:t>vyvíjejíci</a:t>
            </a:r>
            <a:r>
              <a:rPr lang="cs-CZ" dirty="0" smtClean="0"/>
              <a:t> se oblast myšlení a chování</a:t>
            </a:r>
          </a:p>
          <a:p>
            <a:r>
              <a:rPr lang="cs-CZ" dirty="0" smtClean="0"/>
              <a:t>Kompetentní a citlivě reagující osoby poskytují v potřebném rozsahu vhodné pokyny, návody, podporu</a:t>
            </a:r>
          </a:p>
          <a:p>
            <a:r>
              <a:rPr lang="cs-CZ" dirty="0" smtClean="0"/>
              <a:t>má významné afektivní komponenty</a:t>
            </a:r>
          </a:p>
          <a:p>
            <a:endParaRPr lang="cs-CZ" dirty="0"/>
          </a:p>
        </p:txBody>
      </p:sp>
    </p:spTree>
    <p:extLst>
      <p:ext uri="{BB962C8B-B14F-4D97-AF65-F5344CB8AC3E}">
        <p14:creationId xmlns:p14="http://schemas.microsoft.com/office/powerpoint/2010/main" val="32672189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Důležité pedagogické principy podle </a:t>
            </a:r>
            <a:r>
              <a:rPr lang="cs-CZ" dirty="0" err="1" smtClean="0"/>
              <a:t>Vygotského</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smtClean="0"/>
              <a:t>Vytvořeny na základě jeho učitelské praxe</a:t>
            </a:r>
          </a:p>
          <a:p>
            <a:pPr marL="0" indent="0">
              <a:buNone/>
            </a:pPr>
            <a:r>
              <a:rPr lang="cs-CZ" dirty="0" smtClean="0"/>
              <a:t> 1. Efektivní vyučování probíhá těsně za hranicí současné vývojové úrovně žáka</a:t>
            </a:r>
          </a:p>
          <a:p>
            <a:r>
              <a:rPr lang="cs-CZ" dirty="0" smtClean="0"/>
              <a:t>2. Dítě se musí na výuce aktivně podílet, ne ji pouze pasivně přijímat</a:t>
            </a:r>
          </a:p>
          <a:p>
            <a:r>
              <a:rPr lang="cs-CZ" dirty="0" smtClean="0"/>
              <a:t>3. Hlavní složkou výchovy a vzdělávání jsou sociální interakce s rodiči, učiteli a vrstevníky</a:t>
            </a:r>
          </a:p>
          <a:p>
            <a:r>
              <a:rPr lang="cs-CZ" dirty="0" smtClean="0"/>
              <a:t>4. Součástí studia by měly být myšlenkově podnětné diskuse s ostatními. </a:t>
            </a:r>
          </a:p>
          <a:p>
            <a:endParaRPr lang="cs-CZ" dirty="0"/>
          </a:p>
        </p:txBody>
      </p:sp>
    </p:spTree>
    <p:extLst>
      <p:ext uri="{BB962C8B-B14F-4D97-AF65-F5344CB8AC3E}">
        <p14:creationId xmlns:p14="http://schemas.microsoft.com/office/powerpoint/2010/main" val="16472864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Sdílené učení</a:t>
            </a:r>
            <a:endParaRPr lang="cs-CZ" dirty="0"/>
          </a:p>
        </p:txBody>
      </p:sp>
      <p:sp>
        <p:nvSpPr>
          <p:cNvPr id="3" name="Zástupný symbol pro obsah 2"/>
          <p:cNvSpPr>
            <a:spLocks noGrp="1"/>
          </p:cNvSpPr>
          <p:nvPr>
            <p:ph idx="1"/>
          </p:nvPr>
        </p:nvSpPr>
        <p:spPr/>
        <p:txBody>
          <a:bodyPr>
            <a:normAutofit fontScale="77500" lnSpcReduction="20000"/>
          </a:bodyPr>
          <a:lstStyle/>
          <a:p>
            <a:r>
              <a:rPr lang="cs-CZ" dirty="0" smtClean="0"/>
              <a:t>Kognitivní schopnosti dítěte se budují v interakci s prostředím  - kulturní (kontextová) podmíněnost</a:t>
            </a:r>
          </a:p>
          <a:p>
            <a:r>
              <a:rPr lang="cs-CZ" dirty="0" smtClean="0"/>
              <a:t>při společném učení dochází k pozitivním kognitivním posunům u všech jedinců ve skupině (prokázáno pozdějšími výzkumy) </a:t>
            </a:r>
          </a:p>
          <a:p>
            <a:r>
              <a:rPr lang="cs-CZ" dirty="0" smtClean="0"/>
              <a:t>Sarkasmus, nepřátelské dotazování, zesměšňování studentů kvůli jejich omylům považoval za nesmírně destruktivní</a:t>
            </a:r>
          </a:p>
          <a:p>
            <a:r>
              <a:rPr lang="cs-CZ" dirty="0" smtClean="0"/>
              <a:t> Vyučování by podle jeho názoru mělo probíhat v uvolněné atmosféře, v níž učitel žákům projevuje uznání za jejich přemýšlivé příspěvky</a:t>
            </a:r>
          </a:p>
          <a:p>
            <a:r>
              <a:rPr lang="cs-CZ" dirty="0" err="1" smtClean="0"/>
              <a:t>Vygotskij</a:t>
            </a:r>
            <a:r>
              <a:rPr lang="cs-CZ" dirty="0" smtClean="0"/>
              <a:t> </a:t>
            </a:r>
            <a:r>
              <a:rPr lang="cs-CZ" dirty="0" err="1" smtClean="0"/>
              <a:t>navhrnul</a:t>
            </a:r>
            <a:r>
              <a:rPr lang="cs-CZ" dirty="0" smtClean="0"/>
              <a:t> a předpověděl výhody kooperativního učení – soulad s humanistickou psychologií</a:t>
            </a:r>
          </a:p>
          <a:p>
            <a:endParaRPr lang="cs-CZ" dirty="0"/>
          </a:p>
        </p:txBody>
      </p:sp>
    </p:spTree>
    <p:extLst>
      <p:ext uri="{BB962C8B-B14F-4D97-AF65-F5344CB8AC3E}">
        <p14:creationId xmlns:p14="http://schemas.microsoft.com/office/powerpoint/2010/main" val="36494390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Pojem adolescence</a:t>
            </a:r>
            <a:endParaRPr lang="cs-CZ" dirty="0"/>
          </a:p>
        </p:txBody>
      </p:sp>
      <p:sp>
        <p:nvSpPr>
          <p:cNvPr id="3" name="Zástupný symbol pro obsah 2"/>
          <p:cNvSpPr>
            <a:spLocks noGrp="1"/>
          </p:cNvSpPr>
          <p:nvPr>
            <p:ph idx="1"/>
          </p:nvPr>
        </p:nvSpPr>
        <p:spPr/>
        <p:txBody>
          <a:bodyPr/>
          <a:lstStyle/>
          <a:p>
            <a:r>
              <a:rPr lang="cs-CZ" dirty="0" smtClean="0"/>
              <a:t>Prepuberta, puberta, adolescence</a:t>
            </a:r>
          </a:p>
          <a:p>
            <a:pPr marL="0" indent="0">
              <a:buNone/>
            </a:pPr>
            <a:r>
              <a:rPr lang="cs-CZ" dirty="0" smtClean="0"/>
              <a:t>Podle Macka se celá dekáda (10-20 let) jmenuje adolescence, dělí se na:</a:t>
            </a:r>
          </a:p>
          <a:p>
            <a:r>
              <a:rPr lang="cs-CZ" dirty="0" smtClean="0"/>
              <a:t>časnou ad. (prepuberta – 10-13) )</a:t>
            </a:r>
          </a:p>
          <a:p>
            <a:r>
              <a:rPr lang="cs-CZ" dirty="0" smtClean="0"/>
              <a:t>střední ad. (puberta – 14-16)</a:t>
            </a:r>
          </a:p>
          <a:p>
            <a:r>
              <a:rPr lang="cs-CZ" dirty="0" smtClean="0"/>
              <a:t>pozdní ad. (17 – 20) – jinde se uvádí 15-20</a:t>
            </a:r>
            <a:endParaRPr lang="cs-CZ" dirty="0"/>
          </a:p>
        </p:txBody>
      </p:sp>
    </p:spTree>
    <p:extLst>
      <p:ext uri="{BB962C8B-B14F-4D97-AF65-F5344CB8AC3E}">
        <p14:creationId xmlns:p14="http://schemas.microsoft.com/office/powerpoint/2010/main" val="33227312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Vývojové úkoly dospívání</a:t>
            </a:r>
            <a:endParaRPr lang="cs-CZ" dirty="0"/>
          </a:p>
        </p:txBody>
      </p:sp>
      <p:sp>
        <p:nvSpPr>
          <p:cNvPr id="3" name="Zástupný symbol pro obsah 2"/>
          <p:cNvSpPr>
            <a:spLocks noGrp="1"/>
          </p:cNvSpPr>
          <p:nvPr>
            <p:ph idx="1"/>
          </p:nvPr>
        </p:nvSpPr>
        <p:spPr/>
        <p:txBody>
          <a:bodyPr>
            <a:normAutofit fontScale="85000" lnSpcReduction="10000"/>
          </a:bodyPr>
          <a:lstStyle/>
          <a:p>
            <a:pPr marL="0" indent="0">
              <a:buNone/>
            </a:pPr>
            <a:r>
              <a:rPr lang="cs-CZ" dirty="0" smtClean="0"/>
              <a:t>Adolescence – most mezi dětstvím a dospělostí</a:t>
            </a:r>
          </a:p>
          <a:p>
            <a:pPr marL="0" indent="0">
              <a:buNone/>
            </a:pPr>
            <a:r>
              <a:rPr lang="cs-CZ" dirty="0" smtClean="0"/>
              <a:t>Celkově jde o hledání vlastní identity </a:t>
            </a:r>
          </a:p>
          <a:p>
            <a:r>
              <a:rPr lang="cs-CZ" dirty="0" smtClean="0"/>
              <a:t>Přijetí vlastního těla - fyzické změny včetně pohlavních</a:t>
            </a:r>
          </a:p>
          <a:p>
            <a:r>
              <a:rPr lang="cs-CZ" dirty="0" smtClean="0"/>
              <a:t>Vývoj myšlení – dovršení vývoje k abstraktnímu myšlení</a:t>
            </a:r>
          </a:p>
          <a:p>
            <a:r>
              <a:rPr lang="cs-CZ" dirty="0" smtClean="0"/>
              <a:t>Vztahy s vrstevníky (vrstevnická aréna)</a:t>
            </a:r>
          </a:p>
          <a:p>
            <a:r>
              <a:rPr lang="cs-CZ" dirty="0" smtClean="0"/>
              <a:t>Změna vztahů k dospělým (autonomie, vzájemný respekt)</a:t>
            </a:r>
          </a:p>
          <a:p>
            <a:r>
              <a:rPr lang="cs-CZ" dirty="0" smtClean="0"/>
              <a:t>Kooperace nahrazuje emocionální </a:t>
            </a:r>
            <a:r>
              <a:rPr lang="cs-CZ" dirty="0" err="1" smtClean="0"/>
              <a:t>závoslost</a:t>
            </a:r>
            <a:endParaRPr lang="cs-CZ" dirty="0" smtClean="0"/>
          </a:p>
          <a:p>
            <a:r>
              <a:rPr lang="cs-CZ" dirty="0" smtClean="0"/>
              <a:t>Úvahy o budoucnosti</a:t>
            </a:r>
            <a:endParaRPr lang="cs-CZ" dirty="0"/>
          </a:p>
        </p:txBody>
      </p:sp>
    </p:spTree>
    <p:extLst>
      <p:ext uri="{BB962C8B-B14F-4D97-AF65-F5344CB8AC3E}">
        <p14:creationId xmlns:p14="http://schemas.microsoft.com/office/powerpoint/2010/main" val="7823851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Hledání identity (</a:t>
            </a:r>
            <a:r>
              <a:rPr lang="cs-CZ" dirty="0" err="1" smtClean="0"/>
              <a:t>Marcia</a:t>
            </a:r>
            <a:r>
              <a:rPr lang="cs-CZ" dirty="0" smtClean="0"/>
              <a:t>)</a:t>
            </a:r>
            <a:endParaRPr lang="cs-CZ" dirty="0"/>
          </a:p>
        </p:txBody>
      </p:sp>
      <p:sp>
        <p:nvSpPr>
          <p:cNvPr id="3" name="Zástupný symbol pro obsah 2"/>
          <p:cNvSpPr>
            <a:spLocks noGrp="1"/>
          </p:cNvSpPr>
          <p:nvPr>
            <p:ph idx="1"/>
          </p:nvPr>
        </p:nvSpPr>
        <p:spPr/>
        <p:txBody>
          <a:bodyPr>
            <a:normAutofit fontScale="85000" lnSpcReduction="10000"/>
          </a:bodyPr>
          <a:lstStyle/>
          <a:p>
            <a:pPr marL="0" indent="0">
              <a:buNone/>
            </a:pPr>
            <a:r>
              <a:rPr lang="cs-CZ" sz="2800" dirty="0" smtClean="0"/>
              <a:t>Používá pojmy krize a závazek, které souvisí s hledáním identity</a:t>
            </a:r>
          </a:p>
          <a:p>
            <a:r>
              <a:rPr lang="cs-CZ" sz="2800" dirty="0" smtClean="0"/>
              <a:t>Adolescent má několik možností:</a:t>
            </a:r>
          </a:p>
          <a:p>
            <a:r>
              <a:rPr lang="cs-CZ" sz="2800" dirty="0" smtClean="0"/>
              <a:t>Převezme závazek, který mu byl předán (</a:t>
            </a:r>
            <a:r>
              <a:rPr lang="cs-CZ" sz="2800" dirty="0" err="1" smtClean="0"/>
              <a:t>foreclosure</a:t>
            </a:r>
            <a:r>
              <a:rPr lang="cs-CZ" sz="2800" dirty="0" smtClean="0"/>
              <a:t>), může jít též o </a:t>
            </a:r>
            <a:r>
              <a:rPr lang="cs-CZ" sz="2800" dirty="0" err="1" smtClean="0"/>
              <a:t>antiidentifikaci</a:t>
            </a:r>
            <a:r>
              <a:rPr lang="cs-CZ" sz="2800" dirty="0" smtClean="0"/>
              <a:t> (také chybí hledání – závazkem je nebýt takový, jak to po mně chtějí…)</a:t>
            </a:r>
          </a:p>
          <a:p>
            <a:r>
              <a:rPr lang="cs-CZ" sz="2800" dirty="0" smtClean="0"/>
              <a:t>Hledá a nachází si svoji vlastní cestu </a:t>
            </a:r>
            <a:r>
              <a:rPr lang="cs-CZ" sz="2800" dirty="0" err="1" smtClean="0"/>
              <a:t>cestu</a:t>
            </a:r>
            <a:r>
              <a:rPr lang="cs-CZ" sz="2800" dirty="0" smtClean="0"/>
              <a:t> – je tam hledání, někdy i krize, ale na konci je převzetí závazku podle své volby</a:t>
            </a:r>
          </a:p>
          <a:p>
            <a:r>
              <a:rPr lang="cs-CZ" sz="2800" dirty="0" smtClean="0"/>
              <a:t>může jít i o tzv. moratorium – odkládání rozhodnutí ohledně své dospělé cesty (chybí závazek) </a:t>
            </a:r>
          </a:p>
          <a:p>
            <a:r>
              <a:rPr lang="cs-CZ" sz="2800" dirty="0" smtClean="0"/>
              <a:t>Nejhorší (může být i patologická) variantou vývoje je tzv. difúzní identita – vnitřní zmatek, neschopnost směřovat k nějakému cíli (chybí závazek, přetrvává krize) </a:t>
            </a:r>
          </a:p>
          <a:p>
            <a:pPr marL="0" indent="0">
              <a:buNone/>
            </a:pPr>
            <a:endParaRPr lang="cs-CZ" sz="2800" dirty="0" smtClean="0"/>
          </a:p>
          <a:p>
            <a:endParaRPr lang="cs-CZ" dirty="0"/>
          </a:p>
          <a:p>
            <a:endParaRPr lang="cs-CZ" dirty="0" smtClean="0"/>
          </a:p>
          <a:p>
            <a:endParaRPr lang="cs-CZ" dirty="0" smtClean="0"/>
          </a:p>
          <a:p>
            <a:endParaRPr lang="cs-CZ" dirty="0" smtClean="0"/>
          </a:p>
          <a:p>
            <a:endParaRPr lang="cs-CZ" dirty="0"/>
          </a:p>
        </p:txBody>
      </p:sp>
    </p:spTree>
    <p:extLst>
      <p:ext uri="{BB962C8B-B14F-4D97-AF65-F5344CB8AC3E}">
        <p14:creationId xmlns:p14="http://schemas.microsoft.com/office/powerpoint/2010/main" val="32060056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Zralost jedince</a:t>
            </a:r>
            <a:endParaRPr lang="cs-CZ" dirty="0"/>
          </a:p>
        </p:txBody>
      </p:sp>
      <p:sp>
        <p:nvSpPr>
          <p:cNvPr id="3" name="Zástupný symbol pro obsah 2"/>
          <p:cNvSpPr>
            <a:spLocks noGrp="1"/>
          </p:cNvSpPr>
          <p:nvPr>
            <p:ph idx="1"/>
          </p:nvPr>
        </p:nvSpPr>
        <p:spPr/>
        <p:txBody>
          <a:bodyPr/>
          <a:lstStyle/>
          <a:p>
            <a:r>
              <a:rPr lang="cs-CZ" dirty="0" smtClean="0"/>
              <a:t>Projeví se:</a:t>
            </a:r>
          </a:p>
          <a:p>
            <a:r>
              <a:rPr lang="cs-CZ" dirty="0" smtClean="0"/>
              <a:t>Ve schopnosti navázat a udržet dlouhodobý intimní vztah</a:t>
            </a:r>
          </a:p>
          <a:p>
            <a:r>
              <a:rPr lang="cs-CZ" dirty="0" smtClean="0"/>
              <a:t>Schopností se ve jménu tohoto vztahu mnohého vzdát</a:t>
            </a:r>
          </a:p>
          <a:p>
            <a:r>
              <a:rPr lang="cs-CZ" dirty="0" smtClean="0"/>
              <a:t>Nezralý člověk se cítí duševní blízkostí druhého člověka ohrožen, proto ji buď nevyhledává nebo z ní uniká</a:t>
            </a:r>
            <a:endParaRPr lang="cs-CZ" dirty="0"/>
          </a:p>
        </p:txBody>
      </p:sp>
    </p:spTree>
    <p:extLst>
      <p:ext uri="{BB962C8B-B14F-4D97-AF65-F5344CB8AC3E}">
        <p14:creationId xmlns:p14="http://schemas.microsoft.com/office/powerpoint/2010/main" val="4099805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a:r>
            <a:br>
              <a:rPr lang="cs-CZ" dirty="0" smtClean="0"/>
            </a:br>
            <a:endParaRPr lang="cs-CZ" dirty="0"/>
          </a:p>
        </p:txBody>
      </p:sp>
      <p:sp>
        <p:nvSpPr>
          <p:cNvPr id="3" name="Zástupný symbol pro obsah 2"/>
          <p:cNvSpPr>
            <a:spLocks noGrp="1"/>
          </p:cNvSpPr>
          <p:nvPr>
            <p:ph idx="1"/>
          </p:nvPr>
        </p:nvSpPr>
        <p:spPr>
          <a:xfrm>
            <a:off x="539552" y="692696"/>
            <a:ext cx="8229600" cy="5462067"/>
          </a:xfrm>
        </p:spPr>
        <p:txBody>
          <a:bodyPr>
            <a:normAutofit fontScale="77500" lnSpcReduction="20000"/>
          </a:bodyPr>
          <a:lstStyle/>
          <a:p>
            <a:pPr marL="0" indent="0">
              <a:buNone/>
            </a:pPr>
            <a:r>
              <a:rPr lang="cs-CZ" dirty="0" smtClean="0"/>
              <a:t>Rodina a adolescenti:</a:t>
            </a:r>
          </a:p>
          <a:p>
            <a:pPr marL="0" indent="0">
              <a:buNone/>
            </a:pPr>
            <a:r>
              <a:rPr lang="cs-CZ" dirty="0" smtClean="0"/>
              <a:t>Adolescent, který si je jistý sám sebou, ztrácí postupně potřebu se demonstrativně vymezovat vůči rodičů (tradicím, normám). V optimálním případě se daří docílit takové formy vztahu, která je obohacující a přináší pocit trvalého vzájemného zázemí.</a:t>
            </a:r>
          </a:p>
          <a:p>
            <a:pPr marL="0" indent="0">
              <a:buNone/>
            </a:pPr>
            <a:r>
              <a:rPr lang="cs-CZ" dirty="0" smtClean="0"/>
              <a:t>Obtíže v osamostatňování</a:t>
            </a:r>
          </a:p>
          <a:p>
            <a:pPr marL="0" indent="0">
              <a:buNone/>
            </a:pPr>
            <a:r>
              <a:rPr lang="cs-CZ" dirty="0" smtClean="0"/>
              <a:t>Paradox v dospívání – mezi věkem a ekonomickým statutem může být rozpor – obtíže v přebírání role dospělého (statut závislého dítěte) </a:t>
            </a:r>
          </a:p>
          <a:p>
            <a:pPr marL="0" indent="0">
              <a:buNone/>
            </a:pPr>
            <a:endParaRPr lang="cs-CZ" dirty="0"/>
          </a:p>
          <a:p>
            <a:pPr marL="0" indent="0">
              <a:buNone/>
            </a:pPr>
            <a:r>
              <a:rPr lang="cs-CZ" dirty="0" smtClean="0"/>
              <a:t>Myšlení u adolescentů:</a:t>
            </a:r>
          </a:p>
          <a:p>
            <a:r>
              <a:rPr lang="cs-CZ" dirty="0" smtClean="0"/>
              <a:t>je pružné a výkonné</a:t>
            </a:r>
          </a:p>
          <a:p>
            <a:r>
              <a:rPr lang="cs-CZ" dirty="0" smtClean="0"/>
              <a:t>Chybí zkušenosti – to může být výhodné</a:t>
            </a:r>
          </a:p>
          <a:p>
            <a:r>
              <a:rPr lang="cs-CZ" dirty="0" smtClean="0"/>
              <a:t>Vrcholí vývoj fluidní inteligence</a:t>
            </a:r>
          </a:p>
          <a:p>
            <a:pPr marL="0" indent="0">
              <a:buNone/>
            </a:pPr>
            <a:endParaRPr lang="cs-CZ" dirty="0"/>
          </a:p>
          <a:p>
            <a:pPr marL="0" indent="0">
              <a:buNone/>
            </a:pPr>
            <a:endParaRPr lang="cs-CZ" dirty="0" smtClean="0"/>
          </a:p>
          <a:p>
            <a:endParaRPr lang="cs-CZ" dirty="0"/>
          </a:p>
        </p:txBody>
      </p:sp>
    </p:spTree>
    <p:extLst>
      <p:ext uri="{BB962C8B-B14F-4D97-AF65-F5344CB8AC3E}">
        <p14:creationId xmlns:p14="http://schemas.microsoft.com/office/powerpoint/2010/main" val="12414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Vznik tělového a sociálního „já“</a:t>
            </a:r>
            <a:endParaRPr lang="cs-CZ" dirty="0"/>
          </a:p>
        </p:txBody>
      </p:sp>
      <p:sp>
        <p:nvSpPr>
          <p:cNvPr id="3" name="Zástupný symbol pro obsah 2"/>
          <p:cNvSpPr>
            <a:spLocks noGrp="1"/>
          </p:cNvSpPr>
          <p:nvPr>
            <p:ph idx="1"/>
          </p:nvPr>
        </p:nvSpPr>
        <p:spPr/>
        <p:txBody>
          <a:bodyPr/>
          <a:lstStyle/>
          <a:p>
            <a:r>
              <a:rPr lang="cs-CZ" dirty="0" smtClean="0"/>
              <a:t>Nejprve vzniká vědomí tělového já</a:t>
            </a:r>
          </a:p>
          <a:p>
            <a:r>
              <a:rPr lang="cs-CZ" dirty="0" smtClean="0"/>
              <a:t>Souvisí těsně s diferenciací vlastního těla od okolí a s pocity z vlastního těla –vliv na vztah k vlastnímu tělu v dospělosti</a:t>
            </a:r>
          </a:p>
          <a:p>
            <a:r>
              <a:rPr lang="cs-CZ" dirty="0" smtClean="0"/>
              <a:t>Vzniká v době, kdy dítě začne vnímat sebe jako sociální bytost, začne o sobě mluvit v 1.osobě</a:t>
            </a:r>
          </a:p>
          <a:p>
            <a:r>
              <a:rPr lang="cs-CZ" dirty="0" smtClean="0"/>
              <a:t>Mění se z biologické bytosti na sociální bytost (ve hře přebírá role jiných lidí nebo zvířat)</a:t>
            </a:r>
          </a:p>
          <a:p>
            <a:endParaRPr lang="cs-CZ" dirty="0" smtClean="0"/>
          </a:p>
        </p:txBody>
      </p:sp>
    </p:spTree>
    <p:extLst>
      <p:ext uri="{BB962C8B-B14F-4D97-AF65-F5344CB8AC3E}">
        <p14:creationId xmlns:p14="http://schemas.microsoft.com/office/powerpoint/2010/main" val="31585334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Nadpis 1"/>
          <p:cNvSpPr>
            <a:spLocks noGrp="1"/>
          </p:cNvSpPr>
          <p:nvPr>
            <p:ph type="title"/>
          </p:nvPr>
        </p:nvSpPr>
        <p:spPr/>
        <p:txBody>
          <a:bodyPr>
            <a:normAutofit fontScale="90000"/>
          </a:bodyPr>
          <a:lstStyle/>
          <a:p>
            <a:r>
              <a:rPr lang="cs-CZ" dirty="0" smtClean="0"/>
              <a:t>5. </a:t>
            </a:r>
            <a:r>
              <a:rPr lang="cs-CZ" dirty="0" err="1" smtClean="0"/>
              <a:t>Behaveorismus</a:t>
            </a:r>
            <a:r>
              <a:rPr lang="cs-CZ" dirty="0" smtClean="0"/>
              <a:t> </a:t>
            </a:r>
            <a:br>
              <a:rPr lang="cs-CZ" dirty="0" smtClean="0"/>
            </a:br>
            <a:r>
              <a:rPr lang="cs-CZ" dirty="0" smtClean="0"/>
              <a:t>(versus kognitivní přístup)</a:t>
            </a:r>
          </a:p>
        </p:txBody>
      </p:sp>
      <p:sp>
        <p:nvSpPr>
          <p:cNvPr id="70659" name="Zástupný symbol pro obsah 2"/>
          <p:cNvSpPr>
            <a:spLocks noGrp="1"/>
          </p:cNvSpPr>
          <p:nvPr>
            <p:ph idx="1"/>
          </p:nvPr>
        </p:nvSpPr>
        <p:spPr>
          <a:xfrm>
            <a:off x="457200" y="1556791"/>
            <a:ext cx="8229600" cy="4569371"/>
          </a:xfrm>
        </p:spPr>
        <p:txBody>
          <a:bodyPr>
            <a:normAutofit lnSpcReduction="10000"/>
          </a:bodyPr>
          <a:lstStyle/>
          <a:p>
            <a:r>
              <a:rPr lang="cs-CZ" dirty="0" smtClean="0"/>
              <a:t>Východisko výzkumy </a:t>
            </a:r>
            <a:r>
              <a:rPr lang="cs-CZ" dirty="0" err="1" smtClean="0"/>
              <a:t>Thorndika</a:t>
            </a:r>
            <a:r>
              <a:rPr lang="cs-CZ" dirty="0" smtClean="0"/>
              <a:t> a Pavlova </a:t>
            </a:r>
          </a:p>
          <a:p>
            <a:r>
              <a:rPr lang="cs-CZ" dirty="0" smtClean="0"/>
              <a:t>Člověk funguje a učí se stejně jako jiný organismu</a:t>
            </a:r>
          </a:p>
          <a:p>
            <a:r>
              <a:rPr lang="cs-CZ" dirty="0" smtClean="0"/>
              <a:t>Výzkumy na zvířatech</a:t>
            </a:r>
          </a:p>
          <a:p>
            <a:r>
              <a:rPr lang="cs-CZ" dirty="0"/>
              <a:t>mysl člověka pouhá „</a:t>
            </a:r>
            <a:r>
              <a:rPr lang="cs-CZ" dirty="0" err="1"/>
              <a:t>black</a:t>
            </a:r>
            <a:r>
              <a:rPr lang="cs-CZ" dirty="0"/>
              <a:t> box“, do níž nelze nahlédnout a proto je nevědecké se jí zabývat. Psychologie má být správně vědou o chování člověka, protože pouze to lze pozorovat, měřit a měnit. </a:t>
            </a:r>
          </a:p>
          <a:p>
            <a:endParaRPr lang="cs-CZ" dirty="0" smtClean="0"/>
          </a:p>
          <a:p>
            <a:endParaRPr lang="cs-CZ" dirty="0" smtClean="0"/>
          </a:p>
          <a:p>
            <a:endParaRPr lang="cs-CZ" dirty="0" smtClean="0"/>
          </a:p>
        </p:txBody>
      </p:sp>
    </p:spTree>
    <p:extLst>
      <p:ext uri="{BB962C8B-B14F-4D97-AF65-F5344CB8AC3E}">
        <p14:creationId xmlns:p14="http://schemas.microsoft.com/office/powerpoint/2010/main" val="27553766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Nadpis 1"/>
          <p:cNvSpPr>
            <a:spLocks noGrp="1"/>
          </p:cNvSpPr>
          <p:nvPr>
            <p:ph type="title"/>
          </p:nvPr>
        </p:nvSpPr>
        <p:spPr/>
        <p:txBody>
          <a:bodyPr/>
          <a:lstStyle/>
          <a:p>
            <a:r>
              <a:rPr lang="cs-CZ" smtClean="0"/>
              <a:t>Lee Thorndike</a:t>
            </a:r>
          </a:p>
        </p:txBody>
      </p:sp>
      <p:sp>
        <p:nvSpPr>
          <p:cNvPr id="71683" name="Zástupný symbol pro obsah 2"/>
          <p:cNvSpPr>
            <a:spLocks noGrp="1"/>
          </p:cNvSpPr>
          <p:nvPr>
            <p:ph idx="1"/>
          </p:nvPr>
        </p:nvSpPr>
        <p:spPr>
          <a:xfrm>
            <a:off x="457200" y="1268413"/>
            <a:ext cx="8229600" cy="4857750"/>
          </a:xfrm>
        </p:spPr>
        <p:txBody>
          <a:bodyPr/>
          <a:lstStyle/>
          <a:p>
            <a:r>
              <a:rPr lang="cs-CZ" sz="2400" dirty="0" smtClean="0"/>
              <a:t>proces učení se dá pochopit prostřednictvím laboratorního experimentu, zkoumal hlavně chování koček v kleci ve speciálních podmínkách </a:t>
            </a:r>
          </a:p>
          <a:p>
            <a:r>
              <a:rPr lang="cs-CZ" sz="2400" dirty="0" smtClean="0"/>
              <a:t>Za učení považoval proces utváření spojů (</a:t>
            </a:r>
            <a:r>
              <a:rPr lang="cs-CZ" sz="2400" dirty="0" err="1" smtClean="0"/>
              <a:t>konekcí</a:t>
            </a:r>
            <a:r>
              <a:rPr lang="cs-CZ" sz="2400" dirty="0" smtClean="0"/>
              <a:t>) mezi podnětem a reakcí – </a:t>
            </a:r>
            <a:r>
              <a:rPr lang="cs-CZ" sz="2400" i="1" dirty="0" err="1" smtClean="0"/>
              <a:t>konekcionalismus</a:t>
            </a:r>
            <a:endParaRPr lang="cs-CZ" sz="2400" i="1" dirty="0" smtClean="0"/>
          </a:p>
          <a:p>
            <a:r>
              <a:rPr lang="cs-CZ" sz="2400" i="1" dirty="0" smtClean="0"/>
              <a:t> instrumentální posilování</a:t>
            </a:r>
          </a:p>
          <a:p>
            <a:r>
              <a:rPr lang="cs-CZ" sz="2400" i="1" dirty="0" smtClean="0"/>
              <a:t>Zákon účinku</a:t>
            </a:r>
            <a:r>
              <a:rPr lang="cs-CZ" sz="2400" dirty="0" smtClean="0"/>
              <a:t> – pozitivní účinky chování posilují spoj mezi podnětem a reakcí, negativní důsledky ji naopak zeslabují</a:t>
            </a:r>
          </a:p>
          <a:p>
            <a:r>
              <a:rPr lang="cs-CZ" sz="2400" i="1" dirty="0" smtClean="0"/>
              <a:t>Zákon cviku</a:t>
            </a:r>
            <a:r>
              <a:rPr lang="cs-CZ" sz="2400" dirty="0" smtClean="0"/>
              <a:t> – spoje se zesilují opakováním</a:t>
            </a:r>
          </a:p>
          <a:p>
            <a:r>
              <a:rPr lang="cs-CZ" sz="2400" i="1" dirty="0" smtClean="0"/>
              <a:t>Zákon pohotovosti</a:t>
            </a:r>
            <a:r>
              <a:rPr lang="cs-CZ" sz="2400" dirty="0" smtClean="0"/>
              <a:t> – se týká motivačních faktorů</a:t>
            </a:r>
          </a:p>
          <a:p>
            <a:endParaRPr lang="cs-CZ" dirty="0" smtClean="0"/>
          </a:p>
        </p:txBody>
      </p:sp>
    </p:spTree>
    <p:extLst>
      <p:ext uri="{BB962C8B-B14F-4D97-AF65-F5344CB8AC3E}">
        <p14:creationId xmlns:p14="http://schemas.microsoft.com/office/powerpoint/2010/main" val="138413667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Nadpis 1"/>
          <p:cNvSpPr>
            <a:spLocks noGrp="1"/>
          </p:cNvSpPr>
          <p:nvPr>
            <p:ph type="title"/>
          </p:nvPr>
        </p:nvSpPr>
        <p:spPr/>
        <p:txBody>
          <a:bodyPr/>
          <a:lstStyle/>
          <a:p>
            <a:r>
              <a:rPr lang="cs-CZ" dirty="0" smtClean="0"/>
              <a:t>I. P. Pavlov</a:t>
            </a:r>
          </a:p>
        </p:txBody>
      </p:sp>
      <p:sp>
        <p:nvSpPr>
          <p:cNvPr id="72707" name="Zástupný symbol pro obsah 2"/>
          <p:cNvSpPr>
            <a:spLocks noGrp="1"/>
          </p:cNvSpPr>
          <p:nvPr>
            <p:ph idx="1"/>
          </p:nvPr>
        </p:nvSpPr>
        <p:spPr/>
        <p:txBody>
          <a:bodyPr/>
          <a:lstStyle/>
          <a:p>
            <a:r>
              <a:rPr lang="cs-CZ" sz="2800" dirty="0" smtClean="0"/>
              <a:t>ruský fyziolog </a:t>
            </a:r>
          </a:p>
          <a:p>
            <a:r>
              <a:rPr lang="cs-CZ" sz="2800" dirty="0" smtClean="0"/>
              <a:t>Klasické podmiňování objevil spíše mimochodem</a:t>
            </a:r>
          </a:p>
          <a:p>
            <a:r>
              <a:rPr lang="cs-CZ" sz="2800" dirty="0" smtClean="0"/>
              <a:t>Watson nazval pavlovovské podmiňování „základním kamenem“ behavioristické teorie a metodologie. Zákonitosti klasického podmiňování fungují nejen u zvířat, ale i u lidí a díky nim se každodenně, většinou nevědomě, učíme novým způsobům chování, návykům,  některé naopak opouštíme</a:t>
            </a:r>
          </a:p>
          <a:p>
            <a:endParaRPr lang="cs-CZ" dirty="0" smtClean="0"/>
          </a:p>
        </p:txBody>
      </p:sp>
    </p:spTree>
    <p:extLst>
      <p:ext uri="{BB962C8B-B14F-4D97-AF65-F5344CB8AC3E}">
        <p14:creationId xmlns:p14="http://schemas.microsoft.com/office/powerpoint/2010/main" val="19404351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Nadpis 1"/>
          <p:cNvSpPr>
            <a:spLocks noGrp="1"/>
          </p:cNvSpPr>
          <p:nvPr>
            <p:ph type="title"/>
          </p:nvPr>
        </p:nvSpPr>
        <p:spPr/>
        <p:txBody>
          <a:bodyPr/>
          <a:lstStyle/>
          <a:p>
            <a:r>
              <a:rPr lang="cs-CZ" smtClean="0"/>
              <a:t>John Watson</a:t>
            </a:r>
          </a:p>
        </p:txBody>
      </p:sp>
      <p:sp>
        <p:nvSpPr>
          <p:cNvPr id="73731" name="Zástupný symbol pro obsah 2"/>
          <p:cNvSpPr>
            <a:spLocks noGrp="1"/>
          </p:cNvSpPr>
          <p:nvPr>
            <p:ph idx="1"/>
          </p:nvPr>
        </p:nvSpPr>
        <p:spPr>
          <a:xfrm>
            <a:off x="457200" y="1268413"/>
            <a:ext cx="8229600" cy="4857750"/>
          </a:xfrm>
        </p:spPr>
        <p:txBody>
          <a:bodyPr/>
          <a:lstStyle/>
          <a:p>
            <a:r>
              <a:rPr lang="cs-CZ" sz="2600" dirty="0" smtClean="0"/>
              <a:t>využil objevy Pavlova a </a:t>
            </a:r>
            <a:r>
              <a:rPr lang="cs-CZ" sz="2600" dirty="0" err="1" smtClean="0"/>
              <a:t>Thorndika</a:t>
            </a:r>
            <a:r>
              <a:rPr lang="cs-CZ" sz="2600" dirty="0" smtClean="0"/>
              <a:t> a založil behaviorismus – vědu o chování člověka</a:t>
            </a:r>
          </a:p>
          <a:p>
            <a:r>
              <a:rPr lang="cs-CZ" sz="2600" dirty="0" smtClean="0"/>
              <a:t>jeho myšlenky jsou notoricky známé – včetně jeho pokusů na malém chlapci Albertovi, kterému </a:t>
            </a:r>
            <a:r>
              <a:rPr lang="cs-CZ" sz="2600" dirty="0" err="1" smtClean="0"/>
              <a:t>napodmiňoval</a:t>
            </a:r>
            <a:r>
              <a:rPr lang="cs-CZ" sz="2600" dirty="0" smtClean="0"/>
              <a:t> strach z chlupatých předmětů… </a:t>
            </a:r>
          </a:p>
          <a:p>
            <a:r>
              <a:rPr lang="cs-CZ" sz="2600" dirty="0" smtClean="0"/>
              <a:t>Podle něj a jeho následovníků je možné „vychovávat“ člověka prostřednictvím vhodně modifikovaných podnětů</a:t>
            </a:r>
          </a:p>
          <a:p>
            <a:r>
              <a:rPr lang="cs-CZ" sz="2600" dirty="0" smtClean="0"/>
              <a:t>B = f(S)  </a:t>
            </a:r>
          </a:p>
          <a:p>
            <a:r>
              <a:rPr lang="cs-CZ" sz="2600" dirty="0" smtClean="0"/>
              <a:t>Krajní hledisko determinace psychiky – jakékoliv dítě lze ovlivnit jakýmkoliv směrem – bez ohledu na dědičnost</a:t>
            </a:r>
          </a:p>
          <a:p>
            <a:r>
              <a:rPr lang="cs-CZ" sz="2600" dirty="0" smtClean="0"/>
              <a:t>Psycholog reklamy</a:t>
            </a:r>
            <a:endParaRPr lang="cs-CZ" dirty="0" smtClean="0"/>
          </a:p>
        </p:txBody>
      </p:sp>
    </p:spTree>
    <p:extLst>
      <p:ext uri="{BB962C8B-B14F-4D97-AF65-F5344CB8AC3E}">
        <p14:creationId xmlns:p14="http://schemas.microsoft.com/office/powerpoint/2010/main" val="1380450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Neobehaveorismus</a:t>
            </a:r>
            <a:endParaRPr lang="cs-CZ" dirty="0"/>
          </a:p>
        </p:txBody>
      </p:sp>
      <p:sp>
        <p:nvSpPr>
          <p:cNvPr id="3" name="Zástupný symbol pro obsah 2"/>
          <p:cNvSpPr>
            <a:spLocks noGrp="1"/>
          </p:cNvSpPr>
          <p:nvPr>
            <p:ph idx="1"/>
          </p:nvPr>
        </p:nvSpPr>
        <p:spPr/>
        <p:txBody>
          <a:bodyPr>
            <a:normAutofit fontScale="92500" lnSpcReduction="20000"/>
          </a:bodyPr>
          <a:lstStyle/>
          <a:p>
            <a:r>
              <a:rPr lang="cs-CZ" dirty="0" smtClean="0"/>
              <a:t>Zavedl pojem intervenující proměnná – mezi podnětem a reakcí je „O“</a:t>
            </a:r>
          </a:p>
          <a:p>
            <a:endParaRPr lang="cs-CZ" dirty="0" smtClean="0"/>
          </a:p>
          <a:p>
            <a:r>
              <a:rPr lang="cs-CZ" dirty="0" smtClean="0"/>
              <a:t>Podle </a:t>
            </a:r>
            <a:r>
              <a:rPr lang="cs-CZ" dirty="0" err="1" smtClean="0"/>
              <a:t>Tolmana</a:t>
            </a:r>
            <a:r>
              <a:rPr lang="cs-CZ" dirty="0" smtClean="0"/>
              <a:t> </a:t>
            </a:r>
            <a:r>
              <a:rPr lang="cs-CZ" dirty="0"/>
              <a:t>„ O“ znamená intervenující proměnnou, což </a:t>
            </a:r>
            <a:r>
              <a:rPr lang="cs-CZ" dirty="0" smtClean="0"/>
              <a:t>mohou být stavy </a:t>
            </a:r>
            <a:r>
              <a:rPr lang="cs-CZ" dirty="0"/>
              <a:t>organismu, dřívější zkušenosti, </a:t>
            </a:r>
            <a:r>
              <a:rPr lang="cs-CZ" dirty="0" smtClean="0"/>
              <a:t>osobnostní </a:t>
            </a:r>
            <a:r>
              <a:rPr lang="cs-CZ" dirty="0"/>
              <a:t>charakteristiky.  </a:t>
            </a:r>
          </a:p>
          <a:p>
            <a:r>
              <a:rPr lang="cs-CZ" dirty="0" smtClean="0"/>
              <a:t>(</a:t>
            </a:r>
            <a:r>
              <a:rPr lang="cs-CZ" dirty="0"/>
              <a:t>S-O-R teorie)</a:t>
            </a:r>
          </a:p>
          <a:p>
            <a:r>
              <a:rPr lang="cs-CZ" dirty="0" smtClean="0"/>
              <a:t>Zkoumal </a:t>
            </a:r>
            <a:r>
              <a:rPr lang="cs-CZ" dirty="0"/>
              <a:t>zákonitosti učení na myších, známý je jeho pojem </a:t>
            </a:r>
            <a:r>
              <a:rPr lang="cs-CZ" b="1" dirty="0"/>
              <a:t>kognitivní  mapa</a:t>
            </a:r>
            <a:r>
              <a:rPr lang="cs-CZ" dirty="0"/>
              <a:t>, díky němuž je považován za praotce kognitivní psychologie</a:t>
            </a:r>
          </a:p>
          <a:p>
            <a:endParaRPr lang="cs-CZ" dirty="0"/>
          </a:p>
        </p:txBody>
      </p:sp>
    </p:spTree>
    <p:extLst>
      <p:ext uri="{BB962C8B-B14F-4D97-AF65-F5344CB8AC3E}">
        <p14:creationId xmlns:p14="http://schemas.microsoft.com/office/powerpoint/2010/main" val="17789695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Nadpis 1"/>
          <p:cNvSpPr>
            <a:spLocks noGrp="1"/>
          </p:cNvSpPr>
          <p:nvPr>
            <p:ph type="title"/>
          </p:nvPr>
        </p:nvSpPr>
        <p:spPr/>
        <p:txBody>
          <a:bodyPr/>
          <a:lstStyle/>
          <a:p>
            <a:r>
              <a:rPr lang="cs-CZ" smtClean="0"/>
              <a:t>B.F. Skinner </a:t>
            </a:r>
          </a:p>
        </p:txBody>
      </p:sp>
      <p:sp>
        <p:nvSpPr>
          <p:cNvPr id="75779" name="Zástupný symbol pro obsah 2"/>
          <p:cNvSpPr>
            <a:spLocks noGrp="1"/>
          </p:cNvSpPr>
          <p:nvPr>
            <p:ph idx="1"/>
          </p:nvPr>
        </p:nvSpPr>
        <p:spPr/>
        <p:txBody>
          <a:bodyPr>
            <a:normAutofit fontScale="92500"/>
          </a:bodyPr>
          <a:lstStyle/>
          <a:p>
            <a:r>
              <a:rPr lang="cs-CZ" dirty="0" smtClean="0"/>
              <a:t>Zástupce </a:t>
            </a:r>
            <a:r>
              <a:rPr lang="cs-CZ" dirty="0" err="1" smtClean="0"/>
              <a:t>neobehaveorismu</a:t>
            </a:r>
            <a:r>
              <a:rPr lang="cs-CZ" dirty="0" smtClean="0"/>
              <a:t> – intervenujícími proměnnými se příliš nezabýval</a:t>
            </a:r>
          </a:p>
          <a:p>
            <a:r>
              <a:rPr lang="cs-CZ" dirty="0" smtClean="0"/>
              <a:t>jako hlavní metodu k podpoře učení doporučoval odměny v podobě sociální (především pochvalu)</a:t>
            </a:r>
          </a:p>
          <a:p>
            <a:r>
              <a:rPr lang="cs-CZ" dirty="0" smtClean="0"/>
              <a:t>proces učení zkoumal podobně jako </a:t>
            </a:r>
            <a:r>
              <a:rPr lang="cs-CZ" dirty="0" err="1" smtClean="0"/>
              <a:t>Thorndike</a:t>
            </a:r>
            <a:r>
              <a:rPr lang="cs-CZ" dirty="0" smtClean="0"/>
              <a:t> v laboratořích na chování zvířat v tzv. </a:t>
            </a:r>
            <a:r>
              <a:rPr lang="cs-CZ" dirty="0" err="1" smtClean="0"/>
              <a:t>Skinner</a:t>
            </a:r>
            <a:r>
              <a:rPr lang="cs-CZ" dirty="0" smtClean="0"/>
              <a:t> boxech  (krysy, holubi atd.)..  </a:t>
            </a:r>
          </a:p>
          <a:p>
            <a:r>
              <a:rPr lang="cs-CZ" dirty="0" smtClean="0"/>
              <a:t>Vytvořil </a:t>
            </a:r>
            <a:r>
              <a:rPr lang="cs-CZ" dirty="0" smtClean="0">
                <a:solidFill>
                  <a:srgbClr val="FF0000"/>
                </a:solidFill>
              </a:rPr>
              <a:t>teorii učení,</a:t>
            </a:r>
            <a:r>
              <a:rPr lang="cs-CZ" dirty="0" smtClean="0"/>
              <a:t> která popisuje, jak proces učení probíhá, jde tedy o </a:t>
            </a:r>
            <a:r>
              <a:rPr lang="cs-CZ" i="1" dirty="0" smtClean="0"/>
              <a:t>deskriptivní teorii. </a:t>
            </a:r>
            <a:endParaRPr lang="cs-CZ" dirty="0" smtClean="0"/>
          </a:p>
        </p:txBody>
      </p:sp>
    </p:spTree>
    <p:extLst>
      <p:ext uri="{BB962C8B-B14F-4D97-AF65-F5344CB8AC3E}">
        <p14:creationId xmlns:p14="http://schemas.microsoft.com/office/powerpoint/2010/main" val="284143010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Nadpis 1"/>
          <p:cNvSpPr>
            <a:spLocks noGrp="1"/>
          </p:cNvSpPr>
          <p:nvPr>
            <p:ph type="title"/>
          </p:nvPr>
        </p:nvSpPr>
        <p:spPr/>
        <p:txBody>
          <a:bodyPr/>
          <a:lstStyle/>
          <a:p>
            <a:r>
              <a:rPr lang="cs-CZ" dirty="0" err="1" smtClean="0"/>
              <a:t>Respondentní</a:t>
            </a:r>
            <a:r>
              <a:rPr lang="cs-CZ" dirty="0" smtClean="0"/>
              <a:t> a operantní chování</a:t>
            </a:r>
          </a:p>
        </p:txBody>
      </p:sp>
      <p:sp>
        <p:nvSpPr>
          <p:cNvPr id="76803" name="Zástupný symbol pro obsah 2"/>
          <p:cNvSpPr>
            <a:spLocks noGrp="1"/>
          </p:cNvSpPr>
          <p:nvPr>
            <p:ph idx="1"/>
          </p:nvPr>
        </p:nvSpPr>
        <p:spPr/>
        <p:txBody>
          <a:bodyPr/>
          <a:lstStyle/>
          <a:p>
            <a:r>
              <a:rPr lang="cs-CZ" sz="2900" dirty="0" err="1" smtClean="0"/>
              <a:t>Skinner</a:t>
            </a:r>
            <a:r>
              <a:rPr lang="cs-CZ" sz="2900" dirty="0" smtClean="0"/>
              <a:t> rozlišil</a:t>
            </a:r>
            <a:r>
              <a:rPr lang="cs-CZ" sz="2900" i="1" dirty="0" smtClean="0"/>
              <a:t> </a:t>
            </a:r>
            <a:r>
              <a:rPr lang="cs-CZ" sz="2900" i="1" dirty="0" err="1" smtClean="0"/>
              <a:t>respondentní</a:t>
            </a:r>
            <a:r>
              <a:rPr lang="cs-CZ" sz="2900" i="1" dirty="0" smtClean="0"/>
              <a:t> chování, </a:t>
            </a:r>
            <a:r>
              <a:rPr lang="cs-CZ" sz="2900" dirty="0" smtClean="0"/>
              <a:t>kdy organismus reaguje na odezvy okolí a</a:t>
            </a:r>
            <a:r>
              <a:rPr lang="cs-CZ" sz="2900" i="1" dirty="0" smtClean="0"/>
              <a:t> operantní chování , </a:t>
            </a:r>
            <a:r>
              <a:rPr lang="cs-CZ" sz="2900" dirty="0" smtClean="0"/>
              <a:t>které je určováno svými důsledky. </a:t>
            </a:r>
          </a:p>
          <a:p>
            <a:r>
              <a:rPr lang="cs-CZ" sz="2900" dirty="0" smtClean="0"/>
              <a:t>U operantního chování nejde o </a:t>
            </a:r>
            <a:r>
              <a:rPr lang="cs-CZ" sz="2900" dirty="0" smtClean="0">
                <a:solidFill>
                  <a:srgbClr val="FF0000"/>
                </a:solidFill>
              </a:rPr>
              <a:t>kauzální</a:t>
            </a:r>
            <a:r>
              <a:rPr lang="cs-CZ" sz="2900" dirty="0" smtClean="0"/>
              <a:t> vztah jako u </a:t>
            </a:r>
            <a:r>
              <a:rPr lang="cs-CZ" sz="2900" dirty="0" err="1" smtClean="0"/>
              <a:t>respondentního</a:t>
            </a:r>
            <a:r>
              <a:rPr lang="cs-CZ" sz="2900" dirty="0" smtClean="0"/>
              <a:t> chování, ale o vztah </a:t>
            </a:r>
            <a:r>
              <a:rPr lang="cs-CZ" sz="2900" dirty="0" smtClean="0">
                <a:solidFill>
                  <a:srgbClr val="FF0000"/>
                </a:solidFill>
              </a:rPr>
              <a:t>finální. </a:t>
            </a:r>
          </a:p>
          <a:p>
            <a:r>
              <a:rPr lang="cs-CZ" sz="2900" dirty="0" smtClean="0"/>
              <a:t>Organismus se naučí nějakému chování tehdy, když má toto chování pozitivní odezvu – tomu říká </a:t>
            </a:r>
            <a:r>
              <a:rPr lang="cs-CZ" sz="2900" dirty="0" err="1" smtClean="0"/>
              <a:t>Skinner</a:t>
            </a:r>
            <a:r>
              <a:rPr lang="cs-CZ" sz="2900" dirty="0" smtClean="0"/>
              <a:t> </a:t>
            </a:r>
            <a:r>
              <a:rPr lang="cs-CZ" sz="2900" dirty="0" smtClean="0">
                <a:solidFill>
                  <a:srgbClr val="FF0000"/>
                </a:solidFill>
              </a:rPr>
              <a:t>posilování</a:t>
            </a:r>
            <a:r>
              <a:rPr lang="cs-CZ" sz="2900" dirty="0">
                <a:solidFill>
                  <a:srgbClr val="FF0000"/>
                </a:solidFill>
              </a:rPr>
              <a:t> </a:t>
            </a:r>
            <a:r>
              <a:rPr lang="cs-CZ" sz="2900" dirty="0" smtClean="0"/>
              <a:t>(užívá se i pojem podmiňování).</a:t>
            </a:r>
          </a:p>
        </p:txBody>
      </p:sp>
    </p:spTree>
    <p:extLst>
      <p:ext uri="{BB962C8B-B14F-4D97-AF65-F5344CB8AC3E}">
        <p14:creationId xmlns:p14="http://schemas.microsoft.com/office/powerpoint/2010/main" val="22163592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Odměny a tresty</a:t>
            </a:r>
            <a:endParaRPr lang="cs-CZ" dirty="0"/>
          </a:p>
        </p:txBody>
      </p:sp>
      <p:sp>
        <p:nvSpPr>
          <p:cNvPr id="3" name="Zástupný symbol pro obsah 2"/>
          <p:cNvSpPr>
            <a:spLocks noGrp="1"/>
          </p:cNvSpPr>
          <p:nvPr>
            <p:ph idx="1"/>
          </p:nvPr>
        </p:nvSpPr>
        <p:spPr/>
        <p:txBody>
          <a:bodyPr/>
          <a:lstStyle/>
          <a:p>
            <a:r>
              <a:rPr lang="cs-CZ" dirty="0" smtClean="0"/>
              <a:t>Pozitivní posílení – přijde něco příjemného</a:t>
            </a:r>
          </a:p>
          <a:p>
            <a:r>
              <a:rPr lang="cs-CZ" dirty="0" smtClean="0"/>
              <a:t>Negativní posílení – odebere se něco nepříjemného</a:t>
            </a:r>
          </a:p>
          <a:p>
            <a:r>
              <a:rPr lang="cs-CZ" dirty="0" smtClean="0"/>
              <a:t>Trest 1 – přijde něco nepříjemného</a:t>
            </a:r>
          </a:p>
          <a:p>
            <a:r>
              <a:rPr lang="cs-CZ" dirty="0" smtClean="0"/>
              <a:t>Trest 2 – odebere se něco příjemného</a:t>
            </a:r>
          </a:p>
          <a:p>
            <a:r>
              <a:rPr lang="cs-CZ" dirty="0" smtClean="0"/>
              <a:t>Výhody a nevýhody odměn a trestů</a:t>
            </a:r>
            <a:endParaRPr lang="cs-CZ" dirty="0"/>
          </a:p>
        </p:txBody>
      </p:sp>
    </p:spTree>
    <p:extLst>
      <p:ext uri="{BB962C8B-B14F-4D97-AF65-F5344CB8AC3E}">
        <p14:creationId xmlns:p14="http://schemas.microsoft.com/office/powerpoint/2010/main" val="28046681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Token </a:t>
            </a:r>
            <a:r>
              <a:rPr lang="cs-CZ" dirty="0" err="1" smtClean="0"/>
              <a:t>economy</a:t>
            </a:r>
            <a:endParaRPr lang="cs-CZ" dirty="0"/>
          </a:p>
        </p:txBody>
      </p:sp>
      <p:sp>
        <p:nvSpPr>
          <p:cNvPr id="3" name="Zástupný symbol pro obsah 2"/>
          <p:cNvSpPr>
            <a:spLocks noGrp="1"/>
          </p:cNvSpPr>
          <p:nvPr>
            <p:ph idx="1"/>
          </p:nvPr>
        </p:nvSpPr>
        <p:spPr/>
        <p:txBody>
          <a:bodyPr/>
          <a:lstStyle/>
          <a:p>
            <a:r>
              <a:rPr lang="cs-CZ" dirty="0" smtClean="0"/>
              <a:t>Tento pojem znamená „</a:t>
            </a:r>
            <a:r>
              <a:rPr lang="cs-CZ" dirty="0" err="1" smtClean="0"/>
              <a:t>žetonové</a:t>
            </a:r>
            <a:r>
              <a:rPr lang="cs-CZ" dirty="0" smtClean="0"/>
              <a:t> hospodářství“ – za pozitivní chování dostanu odměnu, za negativní trest</a:t>
            </a:r>
          </a:p>
          <a:p>
            <a:r>
              <a:rPr lang="cs-CZ" dirty="0" smtClean="0"/>
              <a:t>Bývá používáno v rámci institucionální výchovy (léčebny, </a:t>
            </a:r>
            <a:r>
              <a:rPr lang="cs-CZ" dirty="0" err="1" smtClean="0"/>
              <a:t>diagn</a:t>
            </a:r>
            <a:r>
              <a:rPr lang="cs-CZ" dirty="0" smtClean="0"/>
              <a:t>. ústavy, věznice), ale též ve školách (černé a červené puntíky)</a:t>
            </a:r>
          </a:p>
          <a:p>
            <a:r>
              <a:rPr lang="cs-CZ" dirty="0" smtClean="0"/>
              <a:t>Zájem dítěte je sesbírat co nejvíce pozitivních bodů (oslabuje se vnitřní motivace)</a:t>
            </a:r>
          </a:p>
          <a:p>
            <a:endParaRPr lang="cs-CZ" dirty="0"/>
          </a:p>
        </p:txBody>
      </p:sp>
    </p:spTree>
    <p:extLst>
      <p:ext uri="{BB962C8B-B14F-4D97-AF65-F5344CB8AC3E}">
        <p14:creationId xmlns:p14="http://schemas.microsoft.com/office/powerpoint/2010/main" val="247006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Nadpis 1"/>
          <p:cNvSpPr>
            <a:spLocks noGrp="1"/>
          </p:cNvSpPr>
          <p:nvPr>
            <p:ph type="title"/>
          </p:nvPr>
        </p:nvSpPr>
        <p:spPr/>
        <p:txBody>
          <a:bodyPr/>
          <a:lstStyle/>
          <a:p>
            <a:r>
              <a:rPr lang="cs-CZ" dirty="0" err="1" smtClean="0"/>
              <a:t>Shaping</a:t>
            </a:r>
            <a:endParaRPr lang="cs-CZ" dirty="0" smtClean="0"/>
          </a:p>
        </p:txBody>
      </p:sp>
      <p:sp>
        <p:nvSpPr>
          <p:cNvPr id="77827" name="Zástupný symbol pro obsah 2"/>
          <p:cNvSpPr>
            <a:spLocks noGrp="1"/>
          </p:cNvSpPr>
          <p:nvPr>
            <p:ph idx="1"/>
          </p:nvPr>
        </p:nvSpPr>
        <p:spPr/>
        <p:txBody>
          <a:bodyPr/>
          <a:lstStyle/>
          <a:p>
            <a:r>
              <a:rPr lang="cs-CZ" sz="2800" dirty="0" smtClean="0"/>
              <a:t>znamená postupné utváření chování – chování se modifikuje postupným posilováním těsnějších a těsnějších přiblížení k žádoucí reakci, používá se tam, kde jedinec není schopen provést požadovanou reakci ihned. </a:t>
            </a:r>
          </a:p>
          <a:p>
            <a:r>
              <a:rPr lang="cs-CZ" sz="2800" dirty="0"/>
              <a:t>a</a:t>
            </a:r>
            <a:r>
              <a:rPr lang="cs-CZ" sz="2800" dirty="0" smtClean="0"/>
              <a:t>plikací tohoto postupu je například </a:t>
            </a:r>
            <a:r>
              <a:rPr lang="cs-CZ" sz="2800" dirty="0" err="1" smtClean="0"/>
              <a:t>Skinnerem</a:t>
            </a:r>
            <a:r>
              <a:rPr lang="cs-CZ" sz="2800" dirty="0" smtClean="0"/>
              <a:t> vytvořená metoda </a:t>
            </a:r>
            <a:r>
              <a:rPr lang="cs-CZ" sz="2800" b="1" i="1" dirty="0" smtClean="0"/>
              <a:t>programovaného učení</a:t>
            </a:r>
            <a:r>
              <a:rPr lang="cs-CZ" sz="2800" b="1" dirty="0" smtClean="0"/>
              <a:t> </a:t>
            </a:r>
            <a:r>
              <a:rPr lang="cs-CZ" sz="2800" dirty="0" smtClean="0"/>
              <a:t>– učivo je rozděleno do malých kroků, které jsou postupně posilovány zpětnou vazbou – ta je v případě správné odpovědi posílením </a:t>
            </a:r>
          </a:p>
        </p:txBody>
      </p:sp>
    </p:spTree>
    <p:extLst>
      <p:ext uri="{BB962C8B-B14F-4D97-AF65-F5344CB8AC3E}">
        <p14:creationId xmlns:p14="http://schemas.microsoft.com/office/powerpoint/2010/main" val="2939291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Jáství – pojetí sebe sama</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Člověk sám sebe nějak vnímá a hodnotí – </a:t>
            </a:r>
            <a:r>
              <a:rPr lang="cs-CZ" b="1" dirty="0" smtClean="0"/>
              <a:t>sebehodnocení      </a:t>
            </a:r>
            <a:r>
              <a:rPr lang="cs-CZ" dirty="0" smtClean="0"/>
              <a:t> </a:t>
            </a:r>
          </a:p>
          <a:p>
            <a:r>
              <a:rPr lang="cs-CZ" dirty="0" smtClean="0"/>
              <a:t>Člověk by chtěl mít jiné vlastnosti, být lepší – </a:t>
            </a:r>
            <a:r>
              <a:rPr lang="cs-CZ" b="1" dirty="0" err="1" smtClean="0"/>
              <a:t>sebeideál</a:t>
            </a:r>
            <a:endParaRPr lang="cs-CZ" b="1" dirty="0" smtClean="0"/>
          </a:p>
          <a:p>
            <a:r>
              <a:rPr lang="cs-CZ" dirty="0" smtClean="0"/>
              <a:t>Hledá svou identitu, některých vlastností si u sebe váží, jiných ne – </a:t>
            </a:r>
            <a:r>
              <a:rPr lang="cs-CZ" b="1" dirty="0" err="1" smtClean="0"/>
              <a:t>sebeakceptace</a:t>
            </a:r>
            <a:r>
              <a:rPr lang="cs-CZ" b="1" dirty="0" smtClean="0"/>
              <a:t>, sebevědomí</a:t>
            </a:r>
          </a:p>
          <a:p>
            <a:r>
              <a:rPr lang="cs-CZ" dirty="0" smtClean="0"/>
              <a:t>Bez ohledu na sebehodnocení – </a:t>
            </a:r>
            <a:r>
              <a:rPr lang="cs-CZ" b="1" dirty="0" smtClean="0"/>
              <a:t>sebeúcta</a:t>
            </a:r>
            <a:r>
              <a:rPr lang="cs-CZ" dirty="0" smtClean="0"/>
              <a:t> – ochranný štít člověka</a:t>
            </a:r>
          </a:p>
          <a:p>
            <a:endParaRPr lang="cs-CZ" dirty="0"/>
          </a:p>
        </p:txBody>
      </p:sp>
    </p:spTree>
    <p:extLst>
      <p:ext uri="{BB962C8B-B14F-4D97-AF65-F5344CB8AC3E}">
        <p14:creationId xmlns:p14="http://schemas.microsoft.com/office/powerpoint/2010/main" val="7176456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fontScale="90000"/>
          </a:bodyPr>
          <a:lstStyle/>
          <a:p>
            <a:pPr eaLnBrk="1" hangingPunct="1"/>
            <a:r>
              <a:rPr lang="cs-CZ" sz="3200" b="1" smtClean="0"/>
              <a:t>BRUNEROVA PRESKRIPTIVNÍ TEORIE</a:t>
            </a:r>
            <a:r>
              <a:rPr lang="cs-CZ" sz="4000" b="1" smtClean="0"/>
              <a:t> </a:t>
            </a:r>
            <a:br>
              <a:rPr lang="cs-CZ" sz="4000" b="1" smtClean="0"/>
            </a:br>
            <a:endParaRPr lang="cs-CZ" sz="4000" smtClean="0"/>
          </a:p>
        </p:txBody>
      </p:sp>
      <p:sp>
        <p:nvSpPr>
          <p:cNvPr id="80899" name="Rectangle 3"/>
          <p:cNvSpPr>
            <a:spLocks noGrp="1" noChangeArrowheads="1"/>
          </p:cNvSpPr>
          <p:nvPr>
            <p:ph type="body" idx="1"/>
          </p:nvPr>
        </p:nvSpPr>
        <p:spPr/>
        <p:txBody>
          <a:bodyPr/>
          <a:lstStyle/>
          <a:p>
            <a:pPr eaLnBrk="1" hangingPunct="1"/>
            <a:r>
              <a:rPr lang="cs-CZ" sz="2800" dirty="0" smtClean="0"/>
              <a:t>základní pravidlo vědy: </a:t>
            </a:r>
            <a:r>
              <a:rPr lang="cs-CZ" sz="2800" i="1" dirty="0" smtClean="0"/>
              <a:t>Začněte se sledováním údajů, z  nichž pak mají být koncipovány závěry</a:t>
            </a:r>
            <a:r>
              <a:rPr lang="cs-CZ" sz="2800" dirty="0" smtClean="0"/>
              <a:t> </a:t>
            </a:r>
          </a:p>
          <a:p>
            <a:pPr eaLnBrk="1" hangingPunct="1"/>
            <a:r>
              <a:rPr lang="cs-CZ" sz="2800" dirty="0" smtClean="0"/>
              <a:t>V roce 1962 </a:t>
            </a:r>
            <a:r>
              <a:rPr lang="cs-CZ" sz="2800" dirty="0" err="1" smtClean="0"/>
              <a:t>Bruner</a:t>
            </a:r>
            <a:r>
              <a:rPr lang="cs-CZ" sz="2800" dirty="0" smtClean="0"/>
              <a:t> publikoval mimořádně důležitou knihu </a:t>
            </a:r>
            <a:r>
              <a:rPr lang="cs-CZ" sz="2800" dirty="0" err="1" smtClean="0"/>
              <a:t>Process</a:t>
            </a:r>
            <a:r>
              <a:rPr lang="cs-CZ" sz="2800" dirty="0" smtClean="0"/>
              <a:t> </a:t>
            </a:r>
            <a:r>
              <a:rPr lang="cs-CZ" sz="2800" dirty="0" err="1" smtClean="0"/>
              <a:t>of</a:t>
            </a:r>
            <a:r>
              <a:rPr lang="cs-CZ" sz="2800" dirty="0" smtClean="0"/>
              <a:t> </a:t>
            </a:r>
            <a:r>
              <a:rPr lang="cs-CZ" sz="2800" dirty="0" err="1" smtClean="0"/>
              <a:t>Education</a:t>
            </a:r>
            <a:r>
              <a:rPr lang="cs-CZ" sz="2800" dirty="0" smtClean="0"/>
              <a:t> (“Proces vzdělávání“)</a:t>
            </a:r>
          </a:p>
          <a:p>
            <a:pPr eaLnBrk="1" hangingPunct="1"/>
            <a:r>
              <a:rPr lang="cs-CZ" sz="2800" dirty="0" smtClean="0"/>
              <a:t>školy by měly usilovat učit spíše obecnou povahu či strukturu předmětu než všechny detaily a fakta předmětu </a:t>
            </a:r>
          </a:p>
          <a:p>
            <a:pPr eaLnBrk="1" hangingPunct="1"/>
            <a:r>
              <a:rPr lang="cs-CZ" sz="2800" dirty="0" smtClean="0"/>
              <a:t>zdůraznil význam intuice v učení (návaznost na tvarovou psychologii)</a:t>
            </a:r>
          </a:p>
        </p:txBody>
      </p:sp>
    </p:spTree>
    <p:extLst>
      <p:ext uri="{BB962C8B-B14F-4D97-AF65-F5344CB8AC3E}">
        <p14:creationId xmlns:p14="http://schemas.microsoft.com/office/powerpoint/2010/main" val="26035846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normAutofit fontScale="90000"/>
          </a:bodyPr>
          <a:lstStyle/>
          <a:p>
            <a:pPr eaLnBrk="1" hangingPunct="1"/>
            <a:r>
              <a:rPr lang="cs-CZ" sz="3600" dirty="0" smtClean="0"/>
              <a:t>JEROME BRUNER</a:t>
            </a:r>
            <a:br>
              <a:rPr lang="cs-CZ" sz="3600" dirty="0" smtClean="0"/>
            </a:br>
            <a:r>
              <a:rPr lang="cs-CZ" sz="3600" dirty="0" smtClean="0"/>
              <a:t>a jeho </a:t>
            </a:r>
            <a:r>
              <a:rPr lang="cs-CZ" sz="3600" dirty="0" smtClean="0">
                <a:solidFill>
                  <a:srgbClr val="FF0000"/>
                </a:solidFill>
              </a:rPr>
              <a:t>teorie vyučování </a:t>
            </a:r>
          </a:p>
        </p:txBody>
      </p:sp>
      <p:sp>
        <p:nvSpPr>
          <p:cNvPr id="81923" name="Rectangle 3"/>
          <p:cNvSpPr>
            <a:spLocks noGrp="1" noChangeArrowheads="1"/>
          </p:cNvSpPr>
          <p:nvPr>
            <p:ph type="body" idx="1"/>
          </p:nvPr>
        </p:nvSpPr>
        <p:spPr/>
        <p:txBody>
          <a:bodyPr/>
          <a:lstStyle/>
          <a:p>
            <a:pPr eaLnBrk="1" hangingPunct="1"/>
            <a:r>
              <a:rPr lang="cs-CZ" dirty="0" err="1" smtClean="0"/>
              <a:t>theory</a:t>
            </a:r>
            <a:r>
              <a:rPr lang="cs-CZ" dirty="0" smtClean="0"/>
              <a:t> </a:t>
            </a:r>
            <a:r>
              <a:rPr lang="cs-CZ" dirty="0" err="1" smtClean="0"/>
              <a:t>of</a:t>
            </a:r>
            <a:r>
              <a:rPr lang="cs-CZ" dirty="0" smtClean="0"/>
              <a:t> </a:t>
            </a:r>
            <a:r>
              <a:rPr lang="cs-CZ" dirty="0" err="1" smtClean="0"/>
              <a:t>instruction</a:t>
            </a:r>
            <a:r>
              <a:rPr lang="cs-CZ" dirty="0" smtClean="0"/>
              <a:t> (Teorie instrukce – vyučování) </a:t>
            </a:r>
          </a:p>
          <a:p>
            <a:pPr eaLnBrk="1" hangingPunct="1"/>
            <a:r>
              <a:rPr lang="cs-CZ" dirty="0" smtClean="0"/>
              <a:t>teorie instrukce je </a:t>
            </a:r>
            <a:r>
              <a:rPr lang="cs-CZ" i="1" dirty="0" smtClean="0"/>
              <a:t>preskriptivní</a:t>
            </a:r>
            <a:r>
              <a:rPr lang="cs-CZ" dirty="0" smtClean="0"/>
              <a:t>: doporučuje (předepisuje), jak daný předmět nejlépe vyučovat</a:t>
            </a:r>
          </a:p>
          <a:p>
            <a:pPr eaLnBrk="1" hangingPunct="1"/>
            <a:r>
              <a:rPr lang="cs-CZ" dirty="0" err="1" smtClean="0"/>
              <a:t>Brunerova</a:t>
            </a:r>
            <a:r>
              <a:rPr lang="cs-CZ" dirty="0" smtClean="0"/>
              <a:t> teorie má čtyři hlavní principy:</a:t>
            </a:r>
          </a:p>
          <a:p>
            <a:pPr eaLnBrk="1" hangingPunct="1">
              <a:buFontTx/>
              <a:buNone/>
            </a:pPr>
            <a:r>
              <a:rPr lang="cs-CZ" dirty="0" smtClean="0"/>
              <a:t>*motivace *struktury *následnosti  * posílení. </a:t>
            </a:r>
          </a:p>
        </p:txBody>
      </p:sp>
    </p:spTree>
    <p:extLst>
      <p:ext uri="{BB962C8B-B14F-4D97-AF65-F5344CB8AC3E}">
        <p14:creationId xmlns:p14="http://schemas.microsoft.com/office/powerpoint/2010/main" val="215803094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cs-CZ" smtClean="0"/>
              <a:t>Princip motivace</a:t>
            </a:r>
          </a:p>
        </p:txBody>
      </p:sp>
      <p:sp>
        <p:nvSpPr>
          <p:cNvPr id="82947" name="Rectangle 3"/>
          <p:cNvSpPr>
            <a:spLocks noGrp="1" noChangeArrowheads="1"/>
          </p:cNvSpPr>
          <p:nvPr>
            <p:ph type="body" idx="1"/>
          </p:nvPr>
        </p:nvSpPr>
        <p:spPr/>
        <p:txBody>
          <a:bodyPr/>
          <a:lstStyle/>
          <a:p>
            <a:pPr eaLnBrk="1" hangingPunct="1">
              <a:lnSpc>
                <a:spcPct val="80000"/>
              </a:lnSpc>
            </a:pPr>
            <a:r>
              <a:rPr lang="cs-CZ" sz="2800" smtClean="0"/>
              <a:t>Implicitním Brunerovým principem je přesvědčení, že všechny děti mají uvnitř sebe tzv. vůli k učení („will to learn”)</a:t>
            </a:r>
          </a:p>
          <a:p>
            <a:pPr eaLnBrk="1" hangingPunct="1">
              <a:lnSpc>
                <a:spcPct val="80000"/>
              </a:lnSpc>
            </a:pPr>
            <a:r>
              <a:rPr lang="cs-CZ" sz="2800" smtClean="0"/>
              <a:t>nicméně Bruner neodmítá pojem posílení</a:t>
            </a:r>
          </a:p>
          <a:p>
            <a:pPr eaLnBrk="1" hangingPunct="1">
              <a:lnSpc>
                <a:spcPct val="80000"/>
              </a:lnSpc>
            </a:pPr>
            <a:r>
              <a:rPr lang="cs-CZ" sz="2800" smtClean="0"/>
              <a:t>věří, že posílení nebo vnější odměna mohou být významné pro započetí jistých aktivit nebo pro zajištění jejich opakování</a:t>
            </a:r>
          </a:p>
          <a:p>
            <a:pPr eaLnBrk="1" hangingPunct="1">
              <a:lnSpc>
                <a:spcPct val="80000"/>
              </a:lnSpc>
            </a:pPr>
            <a:r>
              <a:rPr lang="cs-CZ" sz="2800" smtClean="0"/>
              <a:t>trvá nicméně na tom, že vůle k učení se udržuje pouze skrze intrinsickou  motivaci</a:t>
            </a:r>
          </a:p>
          <a:p>
            <a:pPr eaLnBrk="1" hangingPunct="1">
              <a:lnSpc>
                <a:spcPct val="80000"/>
              </a:lnSpc>
            </a:pPr>
            <a:r>
              <a:rPr lang="cs-CZ" sz="2800" smtClean="0"/>
              <a:t>snad nejlepším příkladem intrinsické motivace je zvídavost</a:t>
            </a:r>
          </a:p>
        </p:txBody>
      </p:sp>
    </p:spTree>
    <p:extLst>
      <p:ext uri="{BB962C8B-B14F-4D97-AF65-F5344CB8AC3E}">
        <p14:creationId xmlns:p14="http://schemas.microsoft.com/office/powerpoint/2010/main" val="289127027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cs-CZ" b="1" smtClean="0"/>
              <a:t>Princip struktury</a:t>
            </a:r>
          </a:p>
        </p:txBody>
      </p:sp>
      <p:sp>
        <p:nvSpPr>
          <p:cNvPr id="83971" name="Rectangle 3"/>
          <p:cNvSpPr>
            <a:spLocks noGrp="1" noChangeArrowheads="1"/>
          </p:cNvSpPr>
          <p:nvPr>
            <p:ph type="body" idx="1"/>
          </p:nvPr>
        </p:nvSpPr>
        <p:spPr/>
        <p:txBody>
          <a:bodyPr/>
          <a:lstStyle/>
          <a:p>
            <a:pPr eaLnBrk="1" hangingPunct="1">
              <a:lnSpc>
                <a:spcPct val="90000"/>
              </a:lnSpc>
            </a:pPr>
            <a:r>
              <a:rPr lang="cs-CZ" sz="2400" smtClean="0"/>
              <a:t>jakákoliv daná předmětová oblast, jakákoliv masa vědomostí, může být organizována určitým optimálním způsobem tak, aby mohla být předána a pochopena téměř jakýmkoliv žákem či studentem (Bruner, 1966). </a:t>
            </a:r>
          </a:p>
          <a:p>
            <a:pPr eaLnBrk="1" hangingPunct="1">
              <a:lnSpc>
                <a:spcPct val="90000"/>
              </a:lnSpc>
            </a:pPr>
            <a:r>
              <a:rPr lang="cs-CZ" sz="2400" smtClean="0"/>
              <a:t>pokud je látka patřičně strukturována, může i 6-tileté dítě pochopit základ Einsteinovy teorie</a:t>
            </a:r>
          </a:p>
          <a:p>
            <a:pPr eaLnBrk="1" hangingPunct="1">
              <a:lnSpc>
                <a:spcPct val="90000"/>
              </a:lnSpc>
            </a:pPr>
            <a:r>
              <a:rPr lang="cs-CZ" sz="2400" smtClean="0"/>
              <a:t>Podle Brunera může být jakékoliv množství vědomostí charakterizováno třemi mody: </a:t>
            </a:r>
          </a:p>
          <a:p>
            <a:pPr eaLnBrk="1" hangingPunct="1">
              <a:lnSpc>
                <a:spcPct val="90000"/>
              </a:lnSpc>
              <a:buFontTx/>
              <a:buNone/>
            </a:pPr>
            <a:r>
              <a:rPr lang="cs-CZ" sz="2400" smtClean="0"/>
              <a:t>	-modem prezentace</a:t>
            </a:r>
          </a:p>
          <a:p>
            <a:pPr eaLnBrk="1" hangingPunct="1">
              <a:lnSpc>
                <a:spcPct val="90000"/>
              </a:lnSpc>
              <a:buFontTx/>
              <a:buNone/>
            </a:pPr>
            <a:r>
              <a:rPr lang="cs-CZ" sz="2400" smtClean="0"/>
              <a:t>	- modem hospodárnosti</a:t>
            </a:r>
          </a:p>
          <a:p>
            <a:pPr eaLnBrk="1" hangingPunct="1">
              <a:lnSpc>
                <a:spcPct val="90000"/>
              </a:lnSpc>
              <a:buFontTx/>
              <a:buNone/>
            </a:pPr>
            <a:r>
              <a:rPr lang="cs-CZ" sz="2400" smtClean="0"/>
              <a:t>	- modem síly</a:t>
            </a:r>
          </a:p>
        </p:txBody>
      </p:sp>
    </p:spTree>
    <p:extLst>
      <p:ext uri="{BB962C8B-B14F-4D97-AF65-F5344CB8AC3E}">
        <p14:creationId xmlns:p14="http://schemas.microsoft.com/office/powerpoint/2010/main" val="1902169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cs-CZ" u="sng" smtClean="0"/>
              <a:t>Modus prezentace</a:t>
            </a:r>
          </a:p>
        </p:txBody>
      </p:sp>
      <p:sp>
        <p:nvSpPr>
          <p:cNvPr id="84995" name="Rectangle 3"/>
          <p:cNvSpPr>
            <a:spLocks noGrp="1" noChangeArrowheads="1"/>
          </p:cNvSpPr>
          <p:nvPr>
            <p:ph type="body" idx="1"/>
          </p:nvPr>
        </p:nvSpPr>
        <p:spPr>
          <a:xfrm>
            <a:off x="673100" y="1412875"/>
            <a:ext cx="8229600" cy="4525963"/>
          </a:xfrm>
        </p:spPr>
        <p:txBody>
          <a:bodyPr/>
          <a:lstStyle/>
          <a:p>
            <a:pPr eaLnBrk="1" hangingPunct="1">
              <a:lnSpc>
                <a:spcPct val="80000"/>
              </a:lnSpc>
              <a:buFontTx/>
              <a:buNone/>
            </a:pPr>
            <a:r>
              <a:rPr lang="cs-CZ" sz="2400" smtClean="0"/>
              <a:t>Ukazuje na způsoby - metody zprostředkování informace</a:t>
            </a:r>
          </a:p>
          <a:p>
            <a:pPr eaLnBrk="1" hangingPunct="1">
              <a:lnSpc>
                <a:spcPct val="80000"/>
              </a:lnSpc>
              <a:buFontTx/>
              <a:buNone/>
            </a:pPr>
            <a:endParaRPr lang="cs-CZ" sz="2400" smtClean="0"/>
          </a:p>
          <a:p>
            <a:pPr eaLnBrk="1" hangingPunct="1">
              <a:lnSpc>
                <a:spcPct val="80000"/>
              </a:lnSpc>
              <a:buFontTx/>
              <a:buNone/>
            </a:pPr>
            <a:r>
              <a:rPr lang="cs-CZ" sz="2400" smtClean="0"/>
              <a:t>Pokud není učitelův modus prezentace v souladu se zkušeností dítěte, dítě jeho výklad nepochopí. </a:t>
            </a:r>
          </a:p>
          <a:p>
            <a:pPr eaLnBrk="1" hangingPunct="1">
              <a:lnSpc>
                <a:spcPct val="80000"/>
              </a:lnSpc>
              <a:buFontTx/>
              <a:buNone/>
            </a:pPr>
            <a:endParaRPr lang="cs-CZ" sz="2400" smtClean="0"/>
          </a:p>
          <a:p>
            <a:pPr eaLnBrk="1" hangingPunct="1">
              <a:lnSpc>
                <a:spcPct val="80000"/>
              </a:lnSpc>
              <a:buFontTx/>
              <a:buNone/>
            </a:pPr>
            <a:r>
              <a:rPr lang="cs-CZ" sz="2400" smtClean="0"/>
              <a:t>Bruner předkládá koncept tří způsobů dosahování porozumění: </a:t>
            </a:r>
            <a:r>
              <a:rPr lang="cs-CZ" sz="2400" u="sng" smtClean="0"/>
              <a:t>aktivní, ikonickou a symbolickou prezentaci, </a:t>
            </a:r>
            <a:r>
              <a:rPr lang="cs-CZ" sz="2400" smtClean="0"/>
              <a:t>které souvisí s vývojem myšlení jedince. </a:t>
            </a:r>
          </a:p>
          <a:p>
            <a:pPr eaLnBrk="1" hangingPunct="1">
              <a:lnSpc>
                <a:spcPct val="80000"/>
              </a:lnSpc>
              <a:buFontTx/>
              <a:buNone/>
            </a:pPr>
            <a:r>
              <a:rPr lang="cs-CZ" sz="2400" smtClean="0"/>
              <a:t>Toto pojetí nám může připomínat etapizaci kognitivního vývoje podle Piageta, avšak s tím rozdílem, že v některých oblastech poznávání mohou u člověka přetrvávat „nižší“ mody prezentace po celý život (podle Piageta přechodem do vyššího stadia opouštíme navždy charakteristiky stadia nižšího).</a:t>
            </a:r>
            <a:endParaRPr lang="cs-CZ" sz="2400" i="1" smtClean="0"/>
          </a:p>
        </p:txBody>
      </p:sp>
      <p:sp>
        <p:nvSpPr>
          <p:cNvPr id="84996" name="Line 4"/>
          <p:cNvSpPr>
            <a:spLocks noChangeShapeType="1"/>
          </p:cNvSpPr>
          <p:nvPr/>
        </p:nvSpPr>
        <p:spPr bwMode="auto">
          <a:xfrm>
            <a:off x="4427538" y="1916113"/>
            <a:ext cx="3603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cs-CZ" smtClean="0">
              <a:solidFill>
                <a:srgbClr val="000000"/>
              </a:solidFill>
            </a:endParaRPr>
          </a:p>
        </p:txBody>
      </p:sp>
      <p:sp>
        <p:nvSpPr>
          <p:cNvPr id="84997" name="Line 7"/>
          <p:cNvSpPr>
            <a:spLocks noChangeShapeType="1"/>
          </p:cNvSpPr>
          <p:nvPr/>
        </p:nvSpPr>
        <p:spPr bwMode="auto">
          <a:xfrm>
            <a:off x="4427538" y="1844675"/>
            <a:ext cx="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cs-CZ" smtClean="0">
              <a:solidFill>
                <a:srgbClr val="000000"/>
              </a:solidFill>
            </a:endParaRPr>
          </a:p>
        </p:txBody>
      </p:sp>
    </p:spTree>
    <p:extLst>
      <p:ext uri="{BB962C8B-B14F-4D97-AF65-F5344CB8AC3E}">
        <p14:creationId xmlns:p14="http://schemas.microsoft.com/office/powerpoint/2010/main" val="414029279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cs-CZ" i="1" smtClean="0"/>
              <a:t>Aktivní prezentace</a:t>
            </a:r>
          </a:p>
        </p:txBody>
      </p:sp>
      <p:sp>
        <p:nvSpPr>
          <p:cNvPr id="86019" name="Rectangle 3"/>
          <p:cNvSpPr>
            <a:spLocks noGrp="1" noChangeArrowheads="1"/>
          </p:cNvSpPr>
          <p:nvPr>
            <p:ph type="body" idx="1"/>
          </p:nvPr>
        </p:nvSpPr>
        <p:spPr/>
        <p:txBody>
          <a:bodyPr/>
          <a:lstStyle/>
          <a:p>
            <a:pPr eaLnBrk="1" hangingPunct="1">
              <a:lnSpc>
                <a:spcPct val="80000"/>
              </a:lnSpc>
            </a:pPr>
            <a:r>
              <a:rPr lang="cs-CZ" sz="2000" smtClean="0"/>
              <a:t>je potřebná u velmi malých dětí, které nejlépe chápou prostřednictvím akce </a:t>
            </a:r>
          </a:p>
          <a:p>
            <a:pPr eaLnBrk="1" hangingPunct="1">
              <a:lnSpc>
                <a:spcPct val="80000"/>
              </a:lnSpc>
            </a:pPr>
            <a:r>
              <a:rPr lang="cs-CZ" sz="2000" smtClean="0"/>
              <a:t>například princip rovnováhy může dítě pochopit skrze svou zkušenost, kterou má z houpačky (pokud je dítě na druhé straně houpačky těžší, lze to vyrovnat posunutím se o kousek dozadu na svém konci, když je dítě na druhém konci lehčí, posuneme se o kousek dopředu) </a:t>
            </a:r>
          </a:p>
          <a:p>
            <a:pPr eaLnBrk="1" hangingPunct="1">
              <a:lnSpc>
                <a:spcPct val="80000"/>
              </a:lnSpc>
            </a:pPr>
            <a:r>
              <a:rPr lang="cs-CZ" sz="2000" smtClean="0"/>
              <a:t>praktická zkušenost nám říká, že malé děti se vesměs vyjadřují v termínech akce - židle je na sezení, lžička je to, čím se jí atd.</a:t>
            </a:r>
          </a:p>
          <a:p>
            <a:pPr eaLnBrk="1" hangingPunct="1">
              <a:lnSpc>
                <a:spcPct val="80000"/>
              </a:lnSpc>
            </a:pPr>
            <a:r>
              <a:rPr lang="cs-CZ" sz="2000" smtClean="0"/>
              <a:t>i dospělí se mohou vracet do akčního modu, když se učí něčemu novému, zvláště pokud jde o pohybovou dovednost (výuka lyžování je i u dospělého člověka podle Brunera  nejlepší přímo s využitím pohybu)</a:t>
            </a:r>
          </a:p>
          <a:p>
            <a:pPr eaLnBrk="1" hangingPunct="1">
              <a:lnSpc>
                <a:spcPct val="80000"/>
              </a:lnSpc>
            </a:pPr>
            <a:r>
              <a:rPr lang="cs-CZ" sz="2000" smtClean="0"/>
              <a:t>Shrnuto: když jsou děti v akčním modu myšlení, je nejlepší a nejsrozumitelnější obejít se při snaze o jejich porozumění beze slov</a:t>
            </a:r>
            <a:endParaRPr lang="cs-CZ" sz="2000" i="1" smtClean="0"/>
          </a:p>
          <a:p>
            <a:pPr eaLnBrk="1" hangingPunct="1">
              <a:lnSpc>
                <a:spcPct val="80000"/>
              </a:lnSpc>
              <a:buFontTx/>
              <a:buNone/>
            </a:pPr>
            <a:r>
              <a:rPr lang="cs-CZ" sz="2000" smtClean="0"/>
              <a:t> </a:t>
            </a:r>
          </a:p>
          <a:p>
            <a:pPr eaLnBrk="1" hangingPunct="1">
              <a:lnSpc>
                <a:spcPct val="80000"/>
              </a:lnSpc>
            </a:pPr>
            <a:endParaRPr lang="cs-CZ" sz="2000" smtClean="0"/>
          </a:p>
        </p:txBody>
      </p:sp>
    </p:spTree>
    <p:extLst>
      <p:ext uri="{BB962C8B-B14F-4D97-AF65-F5344CB8AC3E}">
        <p14:creationId xmlns:p14="http://schemas.microsoft.com/office/powerpoint/2010/main" val="153967327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cs-CZ" i="1" smtClean="0"/>
              <a:t>Ikonická prezentace</a:t>
            </a:r>
          </a:p>
        </p:txBody>
      </p:sp>
      <p:sp>
        <p:nvSpPr>
          <p:cNvPr id="87043" name="Rectangle 3"/>
          <p:cNvSpPr>
            <a:spLocks noGrp="1" noChangeArrowheads="1"/>
          </p:cNvSpPr>
          <p:nvPr>
            <p:ph type="body" idx="1"/>
          </p:nvPr>
        </p:nvSpPr>
        <p:spPr/>
        <p:txBody>
          <a:bodyPr/>
          <a:lstStyle/>
          <a:p>
            <a:pPr eaLnBrk="1" hangingPunct="1">
              <a:lnSpc>
                <a:spcPct val="90000"/>
              </a:lnSpc>
            </a:pPr>
            <a:r>
              <a:rPr lang="cs-CZ" sz="2800" dirty="0" smtClean="0"/>
              <a:t>může se použít u dětí o něco starších</a:t>
            </a:r>
          </a:p>
          <a:p>
            <a:pPr eaLnBrk="1" hangingPunct="1">
              <a:lnSpc>
                <a:spcPct val="90000"/>
              </a:lnSpc>
            </a:pPr>
            <a:endParaRPr lang="cs-CZ" sz="2800" dirty="0" smtClean="0"/>
          </a:p>
          <a:p>
            <a:pPr eaLnBrk="1" hangingPunct="1">
              <a:lnSpc>
                <a:spcPct val="90000"/>
              </a:lnSpc>
            </a:pPr>
            <a:r>
              <a:rPr lang="cs-CZ" sz="2800" dirty="0" smtClean="0"/>
              <a:t>ty se učí přemýšlet na ikonické úrovni, když se předměty stávají představitelnými bez akce</a:t>
            </a:r>
          </a:p>
          <a:p>
            <a:pPr eaLnBrk="1" hangingPunct="1">
              <a:lnSpc>
                <a:spcPct val="90000"/>
              </a:lnSpc>
            </a:pPr>
            <a:endParaRPr lang="cs-CZ" sz="2800" dirty="0" smtClean="0"/>
          </a:p>
          <a:p>
            <a:pPr eaLnBrk="1" hangingPunct="1">
              <a:lnSpc>
                <a:spcPct val="90000"/>
              </a:lnSpc>
            </a:pPr>
            <a:r>
              <a:rPr lang="cs-CZ" sz="2800" dirty="0" smtClean="0"/>
              <a:t>děti mohou v tomto stádiu rozumět nákresu lžičky bez předvádění, že se s ní jí. Mohou být dokonce schopny v tomto stádiu namalovat diagram rovnovážného tělesa, protože nyní vládnou představou, která už nezávisí na akci</a:t>
            </a:r>
          </a:p>
        </p:txBody>
      </p:sp>
    </p:spTree>
    <p:extLst>
      <p:ext uri="{BB962C8B-B14F-4D97-AF65-F5344CB8AC3E}">
        <p14:creationId xmlns:p14="http://schemas.microsoft.com/office/powerpoint/2010/main" val="83793491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cs-CZ" i="1" smtClean="0"/>
              <a:t>Symbolická prezentace</a:t>
            </a:r>
          </a:p>
        </p:txBody>
      </p:sp>
      <p:sp>
        <p:nvSpPr>
          <p:cNvPr id="88067" name="Rectangle 3"/>
          <p:cNvSpPr>
            <a:spLocks noGrp="1" noChangeArrowheads="1"/>
          </p:cNvSpPr>
          <p:nvPr>
            <p:ph type="body" idx="1"/>
          </p:nvPr>
        </p:nvSpPr>
        <p:spPr/>
        <p:txBody>
          <a:bodyPr/>
          <a:lstStyle/>
          <a:p>
            <a:pPr eaLnBrk="1" hangingPunct="1"/>
            <a:r>
              <a:rPr lang="cs-CZ" dirty="0" smtClean="0"/>
              <a:t>se může využít, když jsou děti schopny převést své zkušenosti do slov</a:t>
            </a:r>
          </a:p>
          <a:p>
            <a:pPr eaLnBrk="1" hangingPunct="1"/>
            <a:r>
              <a:rPr lang="cs-CZ" dirty="0" smtClean="0"/>
              <a:t>rovnováha tělesa se dá vysvětlit spíše slovy než na obrázku</a:t>
            </a:r>
          </a:p>
          <a:p>
            <a:pPr eaLnBrk="1" hangingPunct="1"/>
            <a:r>
              <a:rPr lang="cs-CZ" dirty="0" smtClean="0"/>
              <a:t>symbolické znázornění umožňuje dětem, aby logicky odvozovaly vztahy a myslely více kompaktně</a:t>
            </a:r>
          </a:p>
          <a:p>
            <a:pPr eaLnBrk="1" hangingPunct="1">
              <a:buFontTx/>
              <a:buNone/>
            </a:pPr>
            <a:endParaRPr lang="cs-CZ" dirty="0" smtClean="0"/>
          </a:p>
        </p:txBody>
      </p:sp>
    </p:spTree>
    <p:extLst>
      <p:ext uri="{BB962C8B-B14F-4D97-AF65-F5344CB8AC3E}">
        <p14:creationId xmlns:p14="http://schemas.microsoft.com/office/powerpoint/2010/main" val="325976410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cs-CZ" u="sng" smtClean="0"/>
              <a:t>Modus hospodárnosti</a:t>
            </a:r>
          </a:p>
        </p:txBody>
      </p:sp>
      <p:sp>
        <p:nvSpPr>
          <p:cNvPr id="89091" name="Rectangle 3"/>
          <p:cNvSpPr>
            <a:spLocks noGrp="1" noChangeArrowheads="1"/>
          </p:cNvSpPr>
          <p:nvPr>
            <p:ph type="body" idx="1"/>
          </p:nvPr>
        </p:nvSpPr>
        <p:spPr/>
        <p:txBody>
          <a:bodyPr/>
          <a:lstStyle/>
          <a:p>
            <a:pPr eaLnBrk="1" hangingPunct="1">
              <a:lnSpc>
                <a:spcPct val="80000"/>
              </a:lnSpc>
              <a:buFontTx/>
              <a:buNone/>
            </a:pPr>
            <a:r>
              <a:rPr lang="cs-CZ" sz="2400" dirty="0" smtClean="0"/>
              <a:t>V rámci velkého množství učiva závisí hospodárnost na tom, jaké kvantum informace musí žák podržet v paměti, aby mohlo učení pokračovat dál (návaznost)</a:t>
            </a:r>
          </a:p>
          <a:p>
            <a:pPr eaLnBrk="1" hangingPunct="1">
              <a:lnSpc>
                <a:spcPct val="80000"/>
              </a:lnSpc>
              <a:buFontTx/>
              <a:buNone/>
            </a:pPr>
            <a:r>
              <a:rPr lang="cs-CZ" sz="2400" dirty="0" smtClean="0"/>
              <a:t>Čím menší kvantum informací (čili čím méně faktů), které je třeba nosit v hlavě, tím větší je hospodárnost</a:t>
            </a:r>
          </a:p>
          <a:p>
            <a:pPr eaLnBrk="1" hangingPunct="1">
              <a:lnSpc>
                <a:spcPct val="80000"/>
              </a:lnSpc>
              <a:buFontTx/>
              <a:buNone/>
            </a:pPr>
            <a:r>
              <a:rPr lang="cs-CZ" sz="2400" dirty="0" smtClean="0"/>
              <a:t>Nejlepší způsob, jak využívat ekonomičnost v učení, je dát učícímu se žáku stručné a srozumitelné shrnutí </a:t>
            </a:r>
            <a:r>
              <a:rPr lang="cs-CZ" sz="2400" dirty="0" err="1" smtClean="0"/>
              <a:t>předchá</a:t>
            </a:r>
            <a:r>
              <a:rPr lang="cs-CZ" sz="2400" dirty="0" smtClean="0"/>
              <a:t>- zejícího množství informací</a:t>
            </a:r>
          </a:p>
          <a:p>
            <a:pPr eaLnBrk="1" hangingPunct="1">
              <a:lnSpc>
                <a:spcPct val="80000"/>
              </a:lnSpc>
              <a:buFontTx/>
              <a:buNone/>
            </a:pPr>
            <a:r>
              <a:rPr lang="cs-CZ" sz="2400" dirty="0" smtClean="0"/>
              <a:t>Jako příklad </a:t>
            </a:r>
            <a:r>
              <a:rPr lang="cs-CZ" sz="2400" dirty="0" err="1" smtClean="0"/>
              <a:t>Bruner</a:t>
            </a:r>
            <a:r>
              <a:rPr lang="cs-CZ" sz="2400" dirty="0" smtClean="0"/>
              <a:t> uvádí, že je mnohem ekonomičtější shrnout americkou občanskou válku jako „válku o otroctví“ než jako  “… „boj mezi rozvíjející se průmyslově rozvinutou oblastí a oblastí s třídní společností o kontrolu nad ekonomickou mocí” </a:t>
            </a:r>
          </a:p>
        </p:txBody>
      </p:sp>
    </p:spTree>
    <p:extLst>
      <p:ext uri="{BB962C8B-B14F-4D97-AF65-F5344CB8AC3E}">
        <p14:creationId xmlns:p14="http://schemas.microsoft.com/office/powerpoint/2010/main" val="331710871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cs-CZ" u="sng" smtClean="0"/>
              <a:t>Modus síly</a:t>
            </a:r>
            <a:endParaRPr lang="cs-CZ" smtClean="0"/>
          </a:p>
        </p:txBody>
      </p:sp>
      <p:sp>
        <p:nvSpPr>
          <p:cNvPr id="90115" name="Rectangle 3"/>
          <p:cNvSpPr>
            <a:spLocks noGrp="1" noChangeArrowheads="1"/>
          </p:cNvSpPr>
          <p:nvPr>
            <p:ph type="body" idx="1"/>
          </p:nvPr>
        </p:nvSpPr>
        <p:spPr/>
        <p:txBody>
          <a:bodyPr/>
          <a:lstStyle/>
          <a:p>
            <a:pPr eaLnBrk="1" hangingPunct="1">
              <a:lnSpc>
                <a:spcPct val="90000"/>
              </a:lnSpc>
              <a:buFontTx/>
              <a:buNone/>
            </a:pPr>
            <a:r>
              <a:rPr lang="cs-CZ" sz="2400" dirty="0" err="1" smtClean="0"/>
              <a:t>Bruner</a:t>
            </a:r>
            <a:r>
              <a:rPr lang="cs-CZ" sz="2400" dirty="0" smtClean="0"/>
              <a:t> je přesvědčen, že to, co je podstatné a přirozené, je též jednoduché. Tedy aby byla prezentace něčeho důležitého silná (hluboká, efektivní), měla by odrážet jednoduchost této podstaty. </a:t>
            </a:r>
          </a:p>
          <a:p>
            <a:pPr eaLnBrk="1" hangingPunct="1">
              <a:lnSpc>
                <a:spcPct val="90000"/>
              </a:lnSpc>
              <a:buFontTx/>
              <a:buNone/>
            </a:pPr>
            <a:r>
              <a:rPr lang="cs-CZ" sz="2400" dirty="0" smtClean="0"/>
              <a:t>Učitelé často „zesložiťují“ to, co ve své podstatě složité není. Silná prezentace je tedy taková, které lze snadno porozumět. Umožňuje to učícímu se uvidět nové vztahy, najít spoje mezi fakty, které mohou napoprvé být viděny odděleně.  </a:t>
            </a:r>
          </a:p>
          <a:p>
            <a:pPr eaLnBrk="1" hangingPunct="1">
              <a:lnSpc>
                <a:spcPct val="90000"/>
              </a:lnSpc>
              <a:buFontTx/>
              <a:buNone/>
            </a:pPr>
            <a:r>
              <a:rPr lang="cs-CZ" sz="2400" dirty="0" err="1" smtClean="0"/>
              <a:t>Bruner</a:t>
            </a:r>
            <a:r>
              <a:rPr lang="cs-CZ" sz="2400" dirty="0" smtClean="0"/>
              <a:t> se domnívá, že silná prezentace je důležitá zvláště na poli matematiky </a:t>
            </a:r>
          </a:p>
        </p:txBody>
      </p:sp>
    </p:spTree>
    <p:extLst>
      <p:ext uri="{BB962C8B-B14F-4D97-AF65-F5344CB8AC3E}">
        <p14:creationId xmlns:p14="http://schemas.microsoft.com/office/powerpoint/2010/main" val="3894034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Modely osobnosti</a:t>
            </a:r>
            <a:endParaRPr lang="cs-CZ" dirty="0"/>
          </a:p>
        </p:txBody>
      </p:sp>
      <p:sp>
        <p:nvSpPr>
          <p:cNvPr id="3" name="Zástupný symbol pro obsah 2"/>
          <p:cNvSpPr>
            <a:spLocks noGrp="1"/>
          </p:cNvSpPr>
          <p:nvPr>
            <p:ph idx="1"/>
          </p:nvPr>
        </p:nvSpPr>
        <p:spPr/>
        <p:txBody>
          <a:bodyPr/>
          <a:lstStyle/>
          <a:p>
            <a:pPr algn="ctr">
              <a:buNone/>
            </a:pPr>
            <a:r>
              <a:rPr lang="cs-CZ" dirty="0" smtClean="0"/>
              <a:t>Statický / dynamický</a:t>
            </a:r>
          </a:p>
          <a:p>
            <a:pPr>
              <a:buNone/>
            </a:pPr>
            <a:r>
              <a:rPr lang="cs-CZ" dirty="0" smtClean="0"/>
              <a:t>Statický model popisuje trvalé vlastnosti (Sebepojetí, Rysy, Schopnosti, Charakter, Temperament)</a:t>
            </a:r>
          </a:p>
          <a:p>
            <a:endParaRPr lang="cs-CZ" dirty="0" smtClean="0"/>
          </a:p>
          <a:p>
            <a:pPr>
              <a:buNone/>
            </a:pPr>
            <a:r>
              <a:rPr lang="cs-CZ" dirty="0" smtClean="0"/>
              <a:t>Dynamický model popisuje psychické procesy (děje) a psychické stavy (motivace, frustrace, deprivace…)</a:t>
            </a:r>
          </a:p>
          <a:p>
            <a:endParaRPr lang="cs-CZ" dirty="0" smtClean="0"/>
          </a:p>
          <a:p>
            <a:endParaRPr lang="cs-CZ" dirty="0" smtClean="0"/>
          </a:p>
          <a:p>
            <a:endParaRPr lang="cs-CZ" dirty="0"/>
          </a:p>
        </p:txBody>
      </p:sp>
    </p:spTree>
    <p:extLst>
      <p:ext uri="{BB962C8B-B14F-4D97-AF65-F5344CB8AC3E}">
        <p14:creationId xmlns:p14="http://schemas.microsoft.com/office/powerpoint/2010/main" val="70779199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cs-CZ" sz="4000" b="1" smtClean="0"/>
              <a:t/>
            </a:r>
            <a:br>
              <a:rPr lang="cs-CZ" sz="4000" b="1" smtClean="0"/>
            </a:br>
            <a:r>
              <a:rPr lang="cs-CZ" sz="4000" b="1" smtClean="0"/>
              <a:t>Princip následnosti</a:t>
            </a:r>
            <a:r>
              <a:rPr lang="cs-CZ" sz="4000" smtClean="0"/>
              <a:t/>
            </a:r>
            <a:br>
              <a:rPr lang="cs-CZ" sz="4000" smtClean="0"/>
            </a:br>
            <a:endParaRPr lang="cs-CZ" sz="4000" smtClean="0"/>
          </a:p>
        </p:txBody>
      </p:sp>
      <p:sp>
        <p:nvSpPr>
          <p:cNvPr id="91139" name="Rectangle 3"/>
          <p:cNvSpPr>
            <a:spLocks noGrp="1" noChangeArrowheads="1"/>
          </p:cNvSpPr>
          <p:nvPr>
            <p:ph type="body" idx="1"/>
          </p:nvPr>
        </p:nvSpPr>
        <p:spPr/>
        <p:txBody>
          <a:bodyPr/>
          <a:lstStyle/>
          <a:p>
            <a:pPr eaLnBrk="1" hangingPunct="1">
              <a:lnSpc>
                <a:spcPct val="80000"/>
              </a:lnSpc>
            </a:pPr>
            <a:r>
              <a:rPr lang="cs-CZ" sz="2400" dirty="0" smtClean="0"/>
              <a:t>To, zda bude student vnímat učivo jako obtížné, záleží také na tom, v jaké posloupnosti je materiál prezentován </a:t>
            </a:r>
          </a:p>
          <a:p>
            <a:pPr eaLnBrk="1" hangingPunct="1">
              <a:lnSpc>
                <a:spcPct val="80000"/>
              </a:lnSpc>
            </a:pPr>
            <a:endParaRPr lang="cs-CZ" sz="2400" dirty="0" smtClean="0"/>
          </a:p>
          <a:p>
            <a:pPr eaLnBrk="1" hangingPunct="1">
              <a:lnSpc>
                <a:spcPct val="80000"/>
              </a:lnSpc>
            </a:pPr>
            <a:r>
              <a:rPr lang="cs-CZ" sz="2400" dirty="0" smtClean="0"/>
              <a:t>Vyučování zahrnuje vedení studenta přes určité sekvence různých aspektů učiva</a:t>
            </a:r>
          </a:p>
          <a:p>
            <a:pPr eaLnBrk="1" hangingPunct="1">
              <a:lnSpc>
                <a:spcPct val="80000"/>
              </a:lnSpc>
            </a:pPr>
            <a:endParaRPr lang="cs-CZ" sz="2400" dirty="0" smtClean="0"/>
          </a:p>
          <a:p>
            <a:pPr eaLnBrk="1" hangingPunct="1">
              <a:lnSpc>
                <a:spcPct val="80000"/>
              </a:lnSpc>
            </a:pPr>
            <a:r>
              <a:rPr lang="cs-CZ" sz="2400" dirty="0" smtClean="0"/>
              <a:t>Protože se </a:t>
            </a:r>
            <a:r>
              <a:rPr lang="cs-CZ" sz="2400" dirty="0" err="1" smtClean="0"/>
              <a:t>Bruner</a:t>
            </a:r>
            <a:r>
              <a:rPr lang="cs-CZ" sz="2400" dirty="0" smtClean="0"/>
              <a:t> domnívá, že intelektuální vývoj je vrozeně následný (po sobě jdoucí), a to od aktivního přes ikonický k symbolickému vyjádření, dospívá k názoru, že je to také nejlepší způsob, jak prezentovat nějaké učivo </a:t>
            </a:r>
          </a:p>
        </p:txBody>
      </p:sp>
    </p:spTree>
    <p:extLst>
      <p:ext uri="{BB962C8B-B14F-4D97-AF65-F5344CB8AC3E}">
        <p14:creationId xmlns:p14="http://schemas.microsoft.com/office/powerpoint/2010/main" val="34438742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cs-CZ" sz="4000" b="1" smtClean="0"/>
              <a:t/>
            </a:r>
            <a:br>
              <a:rPr lang="cs-CZ" sz="4000" b="1" smtClean="0"/>
            </a:br>
            <a:r>
              <a:rPr lang="cs-CZ" sz="4000" b="1" smtClean="0"/>
              <a:t>Princip posilování</a:t>
            </a:r>
            <a:r>
              <a:rPr lang="cs-CZ" sz="4000" smtClean="0"/>
              <a:t/>
            </a:r>
            <a:br>
              <a:rPr lang="cs-CZ" sz="4000" smtClean="0"/>
            </a:br>
            <a:endParaRPr lang="cs-CZ" sz="4000" smtClean="0"/>
          </a:p>
        </p:txBody>
      </p:sp>
      <p:sp>
        <p:nvSpPr>
          <p:cNvPr id="92163" name="Rectangle 3"/>
          <p:cNvSpPr>
            <a:spLocks noGrp="1" noChangeArrowheads="1"/>
          </p:cNvSpPr>
          <p:nvPr>
            <p:ph type="body" idx="1"/>
          </p:nvPr>
        </p:nvSpPr>
        <p:spPr>
          <a:xfrm>
            <a:off x="457200" y="1268413"/>
            <a:ext cx="8229600" cy="4857750"/>
          </a:xfrm>
        </p:spPr>
        <p:txBody>
          <a:bodyPr/>
          <a:lstStyle/>
          <a:p>
            <a:pPr eaLnBrk="1" hangingPunct="1">
              <a:lnSpc>
                <a:spcPct val="80000"/>
              </a:lnSpc>
            </a:pPr>
            <a:r>
              <a:rPr lang="cs-CZ" sz="2400" dirty="0" smtClean="0"/>
              <a:t>znamená </a:t>
            </a:r>
            <a:r>
              <a:rPr lang="cs-CZ" sz="2400" dirty="0" err="1" smtClean="0"/>
              <a:t>Brunerovo</a:t>
            </a:r>
            <a:r>
              <a:rPr lang="cs-CZ" sz="2400" dirty="0" smtClean="0"/>
              <a:t> formální „schválení“ posilování při učení</a:t>
            </a:r>
          </a:p>
          <a:p>
            <a:pPr eaLnBrk="1" hangingPunct="1">
              <a:lnSpc>
                <a:spcPct val="80000"/>
              </a:lnSpc>
            </a:pPr>
            <a:r>
              <a:rPr lang="cs-CZ" sz="2400" dirty="0" err="1" smtClean="0"/>
              <a:t>Bruner</a:t>
            </a:r>
            <a:r>
              <a:rPr lang="cs-CZ" sz="2400" dirty="0" smtClean="0"/>
              <a:t> zde hovoří o zpětné vazbě – o informaci učitele o tom, jak se žákovi daří učivo zvládat</a:t>
            </a:r>
          </a:p>
          <a:p>
            <a:pPr eaLnBrk="1" hangingPunct="1">
              <a:lnSpc>
                <a:spcPct val="80000"/>
              </a:lnSpc>
            </a:pPr>
            <a:r>
              <a:rPr lang="cs-CZ" sz="2400" dirty="0" smtClean="0"/>
              <a:t>pro vnímání úspěšnosti či neúspěšnosti při učení je zásadní to, v jakém časovém rozpětí se posílení objevuje </a:t>
            </a:r>
          </a:p>
          <a:p>
            <a:pPr eaLnBrk="1" hangingPunct="1">
              <a:lnSpc>
                <a:spcPct val="80000"/>
              </a:lnSpc>
            </a:pPr>
            <a:r>
              <a:rPr lang="cs-CZ" sz="2400" dirty="0" smtClean="0"/>
              <a:t>Výsledky musí být známy právě v tu dobu, kdy student hodnotí svůj výkon - pokud se výsledky sdělí příliš brzy, žáka to zmate a potlačí to jeho zkoumání</a:t>
            </a:r>
          </a:p>
          <a:p>
            <a:pPr eaLnBrk="1" hangingPunct="1">
              <a:lnSpc>
                <a:spcPct val="80000"/>
              </a:lnSpc>
            </a:pPr>
            <a:r>
              <a:rPr lang="cs-CZ" sz="2400" dirty="0" smtClean="0"/>
              <a:t>Pokud budou známy příliš pozdě, může žák být už mimo téma, ve kterém by tato informace byla užitečná a mezitím si mohl osvojit nesprávnou informaci či postup.</a:t>
            </a:r>
          </a:p>
          <a:p>
            <a:pPr eaLnBrk="1" hangingPunct="1">
              <a:lnSpc>
                <a:spcPct val="80000"/>
              </a:lnSpc>
            </a:pPr>
            <a:r>
              <a:rPr lang="cs-CZ" sz="2400" dirty="0" smtClean="0"/>
              <a:t>Učitelova role je v tomto smyslu tedy velmi citlivá.</a:t>
            </a:r>
          </a:p>
        </p:txBody>
      </p:sp>
    </p:spTree>
    <p:extLst>
      <p:ext uri="{BB962C8B-B14F-4D97-AF65-F5344CB8AC3E}">
        <p14:creationId xmlns:p14="http://schemas.microsoft.com/office/powerpoint/2010/main" val="232786355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cs-CZ" sz="4000" smtClean="0"/>
              <a:t>Učení objevováním </a:t>
            </a:r>
            <a:br>
              <a:rPr lang="cs-CZ" sz="4000" smtClean="0"/>
            </a:br>
            <a:r>
              <a:rPr lang="cs-CZ" sz="4000" smtClean="0"/>
              <a:t>(Discovery learning)</a:t>
            </a:r>
          </a:p>
        </p:txBody>
      </p:sp>
      <p:sp>
        <p:nvSpPr>
          <p:cNvPr id="93187" name="Rectangle 3"/>
          <p:cNvSpPr>
            <a:spLocks noGrp="1" noChangeArrowheads="1"/>
          </p:cNvSpPr>
          <p:nvPr>
            <p:ph type="body" idx="1"/>
          </p:nvPr>
        </p:nvSpPr>
        <p:spPr/>
        <p:txBody>
          <a:bodyPr/>
          <a:lstStyle/>
          <a:p>
            <a:pPr eaLnBrk="1" hangingPunct="1">
              <a:lnSpc>
                <a:spcPct val="80000"/>
              </a:lnSpc>
            </a:pPr>
            <a:r>
              <a:rPr lang="cs-CZ" sz="2400" dirty="0" smtClean="0"/>
              <a:t>Podle </a:t>
            </a:r>
            <a:r>
              <a:rPr lang="cs-CZ" sz="2400" dirty="0" err="1" smtClean="0"/>
              <a:t>Brunera</a:t>
            </a:r>
            <a:r>
              <a:rPr lang="cs-CZ" sz="2400" dirty="0" smtClean="0"/>
              <a:t> je smysluplné učení takové, při kterém dítě samo v průběhu vlastního hledání </a:t>
            </a:r>
            <a:r>
              <a:rPr lang="cs-CZ" sz="2400" b="1" dirty="0" smtClean="0"/>
              <a:t>odhaluje fakta a vztahy mezi nimi</a:t>
            </a:r>
          </a:p>
          <a:p>
            <a:pPr eaLnBrk="1" hangingPunct="1">
              <a:lnSpc>
                <a:spcPct val="80000"/>
              </a:lnSpc>
            </a:pPr>
            <a:r>
              <a:rPr lang="cs-CZ" sz="2400" dirty="0" smtClean="0"/>
              <a:t>Takové výstupy učení mají mnohem větší tendenci přetrvat a jsou  použitelnější než materiál, který byl pouze „předán“ jako hotový do paměti</a:t>
            </a:r>
          </a:p>
          <a:p>
            <a:pPr eaLnBrk="1" hangingPunct="1">
              <a:lnSpc>
                <a:spcPct val="80000"/>
              </a:lnSpc>
            </a:pPr>
            <a:r>
              <a:rPr lang="cs-CZ" sz="2400" dirty="0" smtClean="0"/>
              <a:t>Učitelé by tedy měli vytvářet podmínky, ve kterých může takové objevování probíhat</a:t>
            </a:r>
          </a:p>
          <a:p>
            <a:pPr eaLnBrk="1" hangingPunct="1">
              <a:lnSpc>
                <a:spcPct val="80000"/>
              </a:lnSpc>
            </a:pPr>
            <a:r>
              <a:rPr lang="cs-CZ" sz="2400" dirty="0" smtClean="0"/>
              <a:t>Jde o proces, který znamená induktivní učení, které </a:t>
            </a:r>
            <a:r>
              <a:rPr lang="cs-CZ" sz="2400" dirty="0" err="1" smtClean="0"/>
              <a:t>porbíhá</a:t>
            </a:r>
            <a:r>
              <a:rPr lang="cs-CZ" sz="2400" dirty="0" smtClean="0"/>
              <a:t> od specifických informací k jejich seskupení do smysluplného celku</a:t>
            </a:r>
          </a:p>
          <a:p>
            <a:pPr eaLnBrk="1" hangingPunct="1">
              <a:lnSpc>
                <a:spcPct val="80000"/>
              </a:lnSpc>
            </a:pPr>
            <a:r>
              <a:rPr lang="cs-CZ" sz="2400" dirty="0" smtClean="0"/>
              <a:t>na rozdíl od deduktivního učení, kdy učení postupuje od tezí či klíčových slov</a:t>
            </a:r>
          </a:p>
        </p:txBody>
      </p:sp>
    </p:spTree>
    <p:extLst>
      <p:ext uri="{BB962C8B-B14F-4D97-AF65-F5344CB8AC3E}">
        <p14:creationId xmlns:p14="http://schemas.microsoft.com/office/powerpoint/2010/main" val="67808671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cs-CZ" sz="4000" smtClean="0"/>
              <a:t>Učení objevováním </a:t>
            </a:r>
            <a:br>
              <a:rPr lang="cs-CZ" sz="4000" smtClean="0"/>
            </a:br>
            <a:r>
              <a:rPr lang="cs-CZ" sz="4000" smtClean="0"/>
              <a:t>(Discovery learning)</a:t>
            </a:r>
          </a:p>
        </p:txBody>
      </p:sp>
      <p:sp>
        <p:nvSpPr>
          <p:cNvPr id="93187" name="Rectangle 3"/>
          <p:cNvSpPr>
            <a:spLocks noGrp="1" noChangeArrowheads="1"/>
          </p:cNvSpPr>
          <p:nvPr>
            <p:ph type="body" idx="1"/>
          </p:nvPr>
        </p:nvSpPr>
        <p:spPr/>
        <p:txBody>
          <a:bodyPr/>
          <a:lstStyle/>
          <a:p>
            <a:pPr eaLnBrk="1" hangingPunct="1">
              <a:lnSpc>
                <a:spcPct val="80000"/>
              </a:lnSpc>
            </a:pPr>
            <a:r>
              <a:rPr lang="cs-CZ" sz="2400" dirty="0" smtClean="0"/>
              <a:t>Podle </a:t>
            </a:r>
            <a:r>
              <a:rPr lang="cs-CZ" sz="2400" dirty="0" err="1" smtClean="0"/>
              <a:t>Brunera</a:t>
            </a:r>
            <a:r>
              <a:rPr lang="cs-CZ" sz="2400" dirty="0" smtClean="0"/>
              <a:t> je smysluplné učení takové, při kterém dítě samo v průběhu vlastního hledání </a:t>
            </a:r>
            <a:r>
              <a:rPr lang="cs-CZ" sz="2400" b="1" dirty="0" smtClean="0"/>
              <a:t>odhaluje fakta a vztahy mezi nimi</a:t>
            </a:r>
          </a:p>
          <a:p>
            <a:pPr eaLnBrk="1" hangingPunct="1">
              <a:lnSpc>
                <a:spcPct val="80000"/>
              </a:lnSpc>
            </a:pPr>
            <a:r>
              <a:rPr lang="cs-CZ" sz="2400" dirty="0" smtClean="0"/>
              <a:t>Takové výstupy učení mají mnohem větší tendenci přetrvat a jsou  použitelnější než materiál, který byl pouze „předán“ jako hotový do paměti</a:t>
            </a:r>
          </a:p>
          <a:p>
            <a:pPr eaLnBrk="1" hangingPunct="1">
              <a:lnSpc>
                <a:spcPct val="80000"/>
              </a:lnSpc>
            </a:pPr>
            <a:r>
              <a:rPr lang="cs-CZ" sz="2400" dirty="0" smtClean="0"/>
              <a:t>Učitelé by tedy měli vytvářet podmínky, ve kterých může takové objevování probíhat</a:t>
            </a:r>
          </a:p>
          <a:p>
            <a:pPr eaLnBrk="1" hangingPunct="1">
              <a:lnSpc>
                <a:spcPct val="80000"/>
              </a:lnSpc>
            </a:pPr>
            <a:r>
              <a:rPr lang="cs-CZ" sz="2400" dirty="0" smtClean="0"/>
              <a:t>Jde o proces, který znamená induktivní učení, které </a:t>
            </a:r>
            <a:r>
              <a:rPr lang="cs-CZ" sz="2400" dirty="0" err="1" smtClean="0"/>
              <a:t>porbíhá</a:t>
            </a:r>
            <a:r>
              <a:rPr lang="cs-CZ" sz="2400" dirty="0" smtClean="0"/>
              <a:t> od specifických informací k jejich seskupení do smysluplného celku</a:t>
            </a:r>
          </a:p>
          <a:p>
            <a:pPr eaLnBrk="1" hangingPunct="1">
              <a:lnSpc>
                <a:spcPct val="80000"/>
              </a:lnSpc>
            </a:pPr>
            <a:r>
              <a:rPr lang="cs-CZ" sz="2400" dirty="0" smtClean="0"/>
              <a:t>na rozdíl od deduktivního učení, kdy učení postupuje od tezí či klíčových slov</a:t>
            </a:r>
          </a:p>
        </p:txBody>
      </p:sp>
    </p:spTree>
    <p:extLst>
      <p:ext uri="{BB962C8B-B14F-4D97-AF65-F5344CB8AC3E}">
        <p14:creationId xmlns:p14="http://schemas.microsoft.com/office/powerpoint/2010/main" val="67808671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cs-CZ" smtClean="0"/>
              <a:t>Důsledky učení objevováním</a:t>
            </a:r>
          </a:p>
        </p:txBody>
      </p:sp>
      <p:sp>
        <p:nvSpPr>
          <p:cNvPr id="95235" name="Rectangle 3"/>
          <p:cNvSpPr>
            <a:spLocks noGrp="1" noChangeArrowheads="1"/>
          </p:cNvSpPr>
          <p:nvPr>
            <p:ph type="body" idx="1"/>
          </p:nvPr>
        </p:nvSpPr>
        <p:spPr/>
        <p:txBody>
          <a:bodyPr/>
          <a:lstStyle/>
          <a:p>
            <a:pPr eaLnBrk="1" hangingPunct="1"/>
            <a:r>
              <a:rPr lang="cs-CZ" smtClean="0"/>
              <a:t>Učení objevováním je koncepčnější a výzkumy opakovaně ukázaly, že koncepční učení má déletrvající důsledky než nekoncepční činnosti</a:t>
            </a:r>
          </a:p>
          <a:p>
            <a:pPr eaLnBrk="1" hangingPunct="1"/>
            <a:endParaRPr lang="cs-CZ" smtClean="0"/>
          </a:p>
          <a:p>
            <a:pPr eaLnBrk="1" hangingPunct="1"/>
            <a:r>
              <a:rPr lang="cs-CZ" smtClean="0"/>
              <a:t>Koncepční vědomosti také zvyšují pocity sebeúcty u učícího se subjektu. (Deci et al., 1980)</a:t>
            </a:r>
          </a:p>
          <a:p>
            <a:pPr eaLnBrk="1" hangingPunct="1"/>
            <a:endParaRPr lang="cs-CZ" smtClean="0"/>
          </a:p>
        </p:txBody>
      </p:sp>
    </p:spTree>
    <p:extLst>
      <p:ext uri="{BB962C8B-B14F-4D97-AF65-F5344CB8AC3E}">
        <p14:creationId xmlns:p14="http://schemas.microsoft.com/office/powerpoint/2010/main" val="179212178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cs-CZ" smtClean="0"/>
              <a:t>Spirálové osnovy</a:t>
            </a:r>
          </a:p>
        </p:txBody>
      </p:sp>
      <p:sp>
        <p:nvSpPr>
          <p:cNvPr id="97283" name="Rectangle 3"/>
          <p:cNvSpPr>
            <a:spLocks noGrp="1" noChangeArrowheads="1"/>
          </p:cNvSpPr>
          <p:nvPr>
            <p:ph type="body" idx="1"/>
          </p:nvPr>
        </p:nvSpPr>
        <p:spPr/>
        <p:txBody>
          <a:bodyPr/>
          <a:lstStyle/>
          <a:p>
            <a:pPr eaLnBrk="1" hangingPunct="1"/>
            <a:r>
              <a:rPr lang="cs-CZ" sz="2800" dirty="0" smtClean="0"/>
              <a:t>Doporučoval </a:t>
            </a:r>
            <a:r>
              <a:rPr lang="cs-CZ" sz="2800" dirty="0" err="1" smtClean="0"/>
              <a:t>Jerome</a:t>
            </a:r>
            <a:r>
              <a:rPr lang="cs-CZ" sz="2800" dirty="0" smtClean="0"/>
              <a:t> </a:t>
            </a:r>
            <a:r>
              <a:rPr lang="cs-CZ" sz="2800" dirty="0" err="1" smtClean="0"/>
              <a:t>Bruner</a:t>
            </a:r>
            <a:endParaRPr lang="cs-CZ" sz="2800" dirty="0" smtClean="0"/>
          </a:p>
          <a:p>
            <a:pPr eaLnBrk="1" hangingPunct="1"/>
            <a:r>
              <a:rPr lang="cs-CZ" sz="2800" dirty="0" smtClean="0"/>
              <a:t>Vychází z představy kognitivní učební perspektivy</a:t>
            </a:r>
          </a:p>
          <a:p>
            <a:pPr eaLnBrk="1" hangingPunct="1"/>
            <a:r>
              <a:rPr lang="cs-CZ" sz="2800" dirty="0" smtClean="0"/>
              <a:t>Kombinace lineárních (postupných)  a cyklických (opakujících se) osnov</a:t>
            </a:r>
          </a:p>
          <a:p>
            <a:pPr eaLnBrk="1" hangingPunct="1"/>
            <a:r>
              <a:rPr lang="cs-CZ" sz="2800" dirty="0" smtClean="0"/>
              <a:t>Od nejnižších ročníků se mají žáci seznamovat se základní strukturou všech učebních předmětů </a:t>
            </a:r>
          </a:p>
          <a:p>
            <a:pPr eaLnBrk="1" hangingPunct="1"/>
            <a:r>
              <a:rPr lang="cs-CZ" sz="2800" dirty="0" smtClean="0"/>
              <a:t>Začínat specifickými pojmy, postupně přidávat obecnější</a:t>
            </a:r>
          </a:p>
          <a:p>
            <a:pPr eaLnBrk="1" hangingPunct="1"/>
            <a:endParaRPr lang="cs-CZ" sz="2800" dirty="0" smtClean="0"/>
          </a:p>
        </p:txBody>
      </p:sp>
    </p:spTree>
    <p:extLst>
      <p:ext uri="{BB962C8B-B14F-4D97-AF65-F5344CB8AC3E}">
        <p14:creationId xmlns:p14="http://schemas.microsoft.com/office/powerpoint/2010/main" val="169515434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cs-CZ" sz="3600" smtClean="0"/>
              <a:t/>
            </a:r>
            <a:br>
              <a:rPr lang="cs-CZ" sz="3600" smtClean="0"/>
            </a:br>
            <a:r>
              <a:rPr lang="cs-CZ" sz="3600" smtClean="0"/>
              <a:t>Kategorizace</a:t>
            </a:r>
            <a:br>
              <a:rPr lang="cs-CZ" sz="3600" smtClean="0"/>
            </a:br>
            <a:r>
              <a:rPr lang="cs-CZ" sz="3600" smtClean="0"/>
              <a:t>(zespodu nahoru)</a:t>
            </a:r>
            <a:r>
              <a:rPr lang="cs-CZ" sz="4000" smtClean="0"/>
              <a:t> </a:t>
            </a:r>
            <a:br>
              <a:rPr lang="cs-CZ" sz="4000" smtClean="0"/>
            </a:br>
            <a:endParaRPr lang="cs-CZ" sz="4000" smtClean="0"/>
          </a:p>
        </p:txBody>
      </p:sp>
      <p:sp>
        <p:nvSpPr>
          <p:cNvPr id="96259" name="Rectangle 3"/>
          <p:cNvSpPr>
            <a:spLocks noGrp="1" noChangeArrowheads="1"/>
          </p:cNvSpPr>
          <p:nvPr>
            <p:ph type="body" idx="1"/>
          </p:nvPr>
        </p:nvSpPr>
        <p:spPr/>
        <p:txBody>
          <a:bodyPr/>
          <a:lstStyle/>
          <a:p>
            <a:pPr eaLnBrk="1" hangingPunct="1">
              <a:lnSpc>
                <a:spcPct val="90000"/>
              </a:lnSpc>
            </a:pPr>
            <a:r>
              <a:rPr lang="cs-CZ" dirty="0" smtClean="0"/>
              <a:t>Týká se učení zkušeností (empirického)</a:t>
            </a:r>
          </a:p>
          <a:p>
            <a:pPr eaLnBrk="1" hangingPunct="1">
              <a:lnSpc>
                <a:spcPct val="90000"/>
              </a:lnSpc>
            </a:pPr>
            <a:r>
              <a:rPr lang="cs-CZ" dirty="0" smtClean="0"/>
              <a:t>Využívá se induktivního postupu při myšlení – viz výše „učení objevováním“</a:t>
            </a:r>
          </a:p>
          <a:p>
            <a:pPr eaLnBrk="1" hangingPunct="1">
              <a:lnSpc>
                <a:spcPct val="90000"/>
              </a:lnSpc>
            </a:pPr>
            <a:r>
              <a:rPr lang="cs-CZ" dirty="0" smtClean="0"/>
              <a:t>postupuje se od specifických pojmů, na které v průběhu učení navážou pojmy generické</a:t>
            </a:r>
          </a:p>
          <a:p>
            <a:pPr eaLnBrk="1" hangingPunct="1">
              <a:lnSpc>
                <a:spcPct val="90000"/>
              </a:lnSpc>
            </a:pPr>
            <a:r>
              <a:rPr lang="cs-CZ" dirty="0" smtClean="0"/>
              <a:t>Zahrnování pojmů pod jeden a jejich uspořádávání nazývá </a:t>
            </a:r>
            <a:r>
              <a:rPr lang="cs-CZ" dirty="0" err="1" smtClean="0"/>
              <a:t>Bruner</a:t>
            </a:r>
            <a:r>
              <a:rPr lang="cs-CZ" dirty="0" smtClean="0"/>
              <a:t> kódovacím systémem</a:t>
            </a:r>
          </a:p>
          <a:p>
            <a:pPr eaLnBrk="1" hangingPunct="1">
              <a:lnSpc>
                <a:spcPct val="90000"/>
              </a:lnSpc>
            </a:pPr>
            <a:endParaRPr lang="cs-CZ" dirty="0" smtClean="0"/>
          </a:p>
        </p:txBody>
      </p:sp>
    </p:spTree>
    <p:extLst>
      <p:ext uri="{BB962C8B-B14F-4D97-AF65-F5344CB8AC3E}">
        <p14:creationId xmlns:p14="http://schemas.microsoft.com/office/powerpoint/2010/main" val="99815167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cs-CZ" smtClean="0"/>
              <a:t>Subsumace(zeshora dolů)</a:t>
            </a:r>
          </a:p>
        </p:txBody>
      </p:sp>
      <p:sp>
        <p:nvSpPr>
          <p:cNvPr id="98307" name="Rectangle 3"/>
          <p:cNvSpPr>
            <a:spLocks noGrp="1" noChangeArrowheads="1"/>
          </p:cNvSpPr>
          <p:nvPr>
            <p:ph type="body" idx="1"/>
          </p:nvPr>
        </p:nvSpPr>
        <p:spPr/>
        <p:txBody>
          <a:bodyPr/>
          <a:lstStyle/>
          <a:p>
            <a:pPr eaLnBrk="1" hangingPunct="1">
              <a:lnSpc>
                <a:spcPct val="80000"/>
              </a:lnSpc>
            </a:pPr>
            <a:r>
              <a:rPr lang="cs-CZ" sz="2400" dirty="0" smtClean="0"/>
              <a:t>David </a:t>
            </a:r>
            <a:r>
              <a:rPr lang="cs-CZ" sz="2400" dirty="0" err="1" smtClean="0"/>
              <a:t>Ausubel</a:t>
            </a:r>
            <a:r>
              <a:rPr lang="cs-CZ" sz="2400" dirty="0" smtClean="0"/>
              <a:t> používá termín </a:t>
            </a:r>
            <a:r>
              <a:rPr lang="cs-CZ" sz="2400" b="1" dirty="0" err="1" smtClean="0"/>
              <a:t>expozitory</a:t>
            </a:r>
            <a:r>
              <a:rPr lang="cs-CZ" sz="2400" b="1" dirty="0" smtClean="0"/>
              <a:t> </a:t>
            </a:r>
            <a:r>
              <a:rPr lang="cs-CZ" sz="2400" b="1" dirty="0" err="1" smtClean="0"/>
              <a:t>teaching</a:t>
            </a:r>
            <a:r>
              <a:rPr lang="cs-CZ" sz="2400" b="1" dirty="0" smtClean="0"/>
              <a:t> </a:t>
            </a:r>
            <a:r>
              <a:rPr lang="cs-CZ" sz="2400" dirty="0" smtClean="0"/>
              <a:t>– vysvětlující výklad - pro vyučování, které využívá </a:t>
            </a:r>
            <a:r>
              <a:rPr lang="cs-CZ" sz="2400" dirty="0" err="1" smtClean="0"/>
              <a:t>subsumaci</a:t>
            </a:r>
            <a:endParaRPr lang="cs-CZ" sz="2400" dirty="0" smtClean="0"/>
          </a:p>
          <a:p>
            <a:pPr eaLnBrk="1" hangingPunct="1">
              <a:lnSpc>
                <a:spcPct val="80000"/>
              </a:lnSpc>
            </a:pPr>
            <a:r>
              <a:rPr lang="cs-CZ" sz="2400" dirty="0" smtClean="0"/>
              <a:t>Jde o proces, při kterém jedinec zařazuje nové informace do existujících struktur - </a:t>
            </a:r>
            <a:r>
              <a:rPr lang="cs-CZ" sz="2400" dirty="0" err="1" smtClean="0"/>
              <a:t>subsumace</a:t>
            </a:r>
            <a:endParaRPr lang="cs-CZ" sz="2400" dirty="0" smtClean="0"/>
          </a:p>
          <a:p>
            <a:pPr eaLnBrk="1" hangingPunct="1">
              <a:lnSpc>
                <a:spcPct val="80000"/>
              </a:lnSpc>
            </a:pPr>
            <a:r>
              <a:rPr lang="cs-CZ" sz="2400" dirty="0" smtClean="0"/>
              <a:t>Učit se znamená podle </a:t>
            </a:r>
            <a:r>
              <a:rPr lang="cs-CZ" sz="2400" dirty="0" err="1" smtClean="0"/>
              <a:t>D.Ausubela</a:t>
            </a:r>
            <a:r>
              <a:rPr lang="cs-CZ" sz="2400" dirty="0" smtClean="0"/>
              <a:t> subsumovat</a:t>
            </a:r>
          </a:p>
          <a:p>
            <a:pPr eaLnBrk="1" hangingPunct="1">
              <a:lnSpc>
                <a:spcPct val="80000"/>
              </a:lnSpc>
            </a:pPr>
            <a:r>
              <a:rPr lang="cs-CZ" sz="2400" dirty="0" smtClean="0"/>
              <a:t>„</a:t>
            </a:r>
            <a:r>
              <a:rPr lang="cs-CZ" sz="2400" dirty="0" err="1" smtClean="0"/>
              <a:t>Subsumer</a:t>
            </a:r>
            <a:r>
              <a:rPr lang="cs-CZ" sz="2400" dirty="0" smtClean="0"/>
              <a:t>“ (</a:t>
            </a:r>
            <a:r>
              <a:rPr lang="cs-CZ" sz="2400" dirty="0" err="1" smtClean="0"/>
              <a:t>subsumovatel</a:t>
            </a:r>
            <a:r>
              <a:rPr lang="cs-CZ" sz="2400" dirty="0" smtClean="0"/>
              <a:t>) znamená něco podobného jako pojem, kategorie, „uzel „ v sémantickém poli – v praxi může jít např. o klíčová slova</a:t>
            </a:r>
          </a:p>
          <a:p>
            <a:pPr eaLnBrk="1" hangingPunct="1">
              <a:lnSpc>
                <a:spcPct val="80000"/>
              </a:lnSpc>
            </a:pPr>
            <a:endParaRPr lang="cs-CZ" sz="2400" dirty="0" smtClean="0"/>
          </a:p>
          <a:p>
            <a:pPr eaLnBrk="1" hangingPunct="1">
              <a:lnSpc>
                <a:spcPct val="80000"/>
              </a:lnSpc>
            </a:pPr>
            <a:r>
              <a:rPr lang="cs-CZ" sz="2400" dirty="0" smtClean="0"/>
              <a:t>Postupuje se deduktivně – doporučováno u starších žáků – název,  </a:t>
            </a:r>
            <a:r>
              <a:rPr lang="cs-CZ" sz="2400" dirty="0" err="1" smtClean="0"/>
              <a:t>předorganiozátory</a:t>
            </a:r>
            <a:r>
              <a:rPr lang="cs-CZ" sz="2400" dirty="0" smtClean="0"/>
              <a:t> (</a:t>
            </a:r>
            <a:r>
              <a:rPr lang="cs-CZ" sz="2400" dirty="0" err="1" smtClean="0"/>
              <a:t>advanced</a:t>
            </a:r>
            <a:r>
              <a:rPr lang="cs-CZ" sz="2400" dirty="0" smtClean="0"/>
              <a:t> </a:t>
            </a:r>
            <a:r>
              <a:rPr lang="cs-CZ" sz="2400" dirty="0" err="1" smtClean="0"/>
              <a:t>organizers</a:t>
            </a:r>
            <a:r>
              <a:rPr lang="cs-CZ" sz="2400" dirty="0" smtClean="0"/>
              <a:t>), následuje  vysvětlení a příklady, diskuze, ověřování, zpětná vazba</a:t>
            </a:r>
          </a:p>
          <a:p>
            <a:pPr eaLnBrk="1" hangingPunct="1">
              <a:lnSpc>
                <a:spcPct val="80000"/>
              </a:lnSpc>
            </a:pPr>
            <a:endParaRPr lang="cs-CZ" sz="2400" dirty="0" smtClean="0"/>
          </a:p>
        </p:txBody>
      </p:sp>
    </p:spTree>
    <p:extLst>
      <p:ext uri="{BB962C8B-B14F-4D97-AF65-F5344CB8AC3E}">
        <p14:creationId xmlns:p14="http://schemas.microsoft.com/office/powerpoint/2010/main" val="350368434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smtClean="0"/>
              <a:t>Možnosti využití kognitivní psychologie</a:t>
            </a:r>
            <a:endParaRPr lang="cs-CZ" sz="3600" dirty="0"/>
          </a:p>
        </p:txBody>
      </p:sp>
      <p:sp>
        <p:nvSpPr>
          <p:cNvPr id="3" name="Zástupný symbol pro obsah 2"/>
          <p:cNvSpPr>
            <a:spLocks noGrp="1"/>
          </p:cNvSpPr>
          <p:nvPr>
            <p:ph idx="1"/>
          </p:nvPr>
        </p:nvSpPr>
        <p:spPr/>
        <p:txBody>
          <a:bodyPr/>
          <a:lstStyle/>
          <a:p>
            <a:r>
              <a:rPr lang="cs-CZ" dirty="0" err="1" smtClean="0"/>
              <a:t>Metakognice</a:t>
            </a:r>
            <a:endParaRPr lang="cs-CZ" dirty="0" smtClean="0"/>
          </a:p>
          <a:p>
            <a:r>
              <a:rPr lang="cs-CZ" dirty="0" smtClean="0"/>
              <a:t>Výzkumy paměti – zákonitosti při učení</a:t>
            </a:r>
          </a:p>
          <a:p>
            <a:pPr marL="0" indent="0">
              <a:buNone/>
            </a:pPr>
            <a:r>
              <a:rPr lang="cs-CZ" dirty="0" smtClean="0"/>
              <a:t>Popis fází paměti, zákonitosti zapamatování</a:t>
            </a:r>
          </a:p>
          <a:p>
            <a:r>
              <a:rPr lang="cs-CZ" dirty="0" smtClean="0"/>
              <a:t>Kognitivní styl</a:t>
            </a:r>
          </a:p>
          <a:p>
            <a:r>
              <a:rPr lang="cs-CZ" dirty="0" smtClean="0"/>
              <a:t>Učební styl</a:t>
            </a:r>
          </a:p>
          <a:p>
            <a:r>
              <a:rPr lang="cs-CZ" dirty="0"/>
              <a:t>Hledání individuálních způsobů, jak se učit</a:t>
            </a:r>
          </a:p>
          <a:p>
            <a:r>
              <a:rPr lang="cs-CZ" dirty="0" smtClean="0"/>
              <a:t>Možnost </a:t>
            </a:r>
            <a:r>
              <a:rPr lang="cs-CZ" dirty="0"/>
              <a:t>seberegulace při učení</a:t>
            </a:r>
          </a:p>
          <a:p>
            <a:endParaRPr lang="cs-CZ" dirty="0" smtClean="0"/>
          </a:p>
        </p:txBody>
      </p:sp>
    </p:spTree>
    <p:extLst>
      <p:ext uri="{BB962C8B-B14F-4D97-AF65-F5344CB8AC3E}">
        <p14:creationId xmlns:p14="http://schemas.microsoft.com/office/powerpoint/2010/main" val="104960881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p:txBody>
          <a:bodyPr/>
          <a:lstStyle/>
          <a:p>
            <a:r>
              <a:rPr lang="cs-CZ" smtClean="0"/>
              <a:t>Kognitivní nebo učební styl?</a:t>
            </a:r>
          </a:p>
        </p:txBody>
      </p:sp>
      <p:sp>
        <p:nvSpPr>
          <p:cNvPr id="3" name="Zástupný symbol pro obsah 2"/>
          <p:cNvSpPr>
            <a:spLocks noGrp="1"/>
          </p:cNvSpPr>
          <p:nvPr>
            <p:ph idx="1"/>
          </p:nvPr>
        </p:nvSpPr>
        <p:spPr/>
        <p:txBody>
          <a:bodyPr/>
          <a:lstStyle/>
          <a:p>
            <a:pPr marL="0" indent="0" eaLnBrk="1" hangingPunct="1">
              <a:lnSpc>
                <a:spcPct val="80000"/>
              </a:lnSpc>
              <a:buFontTx/>
              <a:buNone/>
              <a:defRPr/>
            </a:pPr>
            <a:r>
              <a:rPr lang="cs-CZ" sz="2800" dirty="0" smtClean="0"/>
              <a:t>Kognitivní styl</a:t>
            </a:r>
          </a:p>
          <a:p>
            <a:pPr eaLnBrk="1" hangingPunct="1">
              <a:lnSpc>
                <a:spcPct val="80000"/>
              </a:lnSpc>
              <a:buFont typeface="Arial" pitchFamily="34" charset="0"/>
              <a:buChar char="•"/>
              <a:defRPr/>
            </a:pPr>
            <a:r>
              <a:rPr lang="cs-CZ" sz="2800" dirty="0" smtClean="0"/>
              <a:t>patří mezi pojem objevený a zkoumaný kognitivními psychology.</a:t>
            </a:r>
          </a:p>
          <a:p>
            <a:pPr eaLnBrk="1" hangingPunct="1">
              <a:lnSpc>
                <a:spcPct val="80000"/>
              </a:lnSpc>
              <a:buFont typeface="Arial" pitchFamily="34" charset="0"/>
              <a:buChar char="•"/>
              <a:defRPr/>
            </a:pPr>
            <a:r>
              <a:rPr lang="cs-CZ" sz="2800" dirty="0" smtClean="0"/>
              <a:t>jako jedinci se lišíme v tom, jak vnímáme, zpracováváme a ukládáme informace z okolního světa</a:t>
            </a:r>
          </a:p>
          <a:p>
            <a:pPr eaLnBrk="1" hangingPunct="1">
              <a:lnSpc>
                <a:spcPct val="80000"/>
              </a:lnSpc>
              <a:buFont typeface="Arial" pitchFamily="34" charset="0"/>
              <a:buChar char="•"/>
              <a:defRPr/>
            </a:pPr>
            <a:r>
              <a:rPr lang="cs-CZ" sz="2800" dirty="0" smtClean="0"/>
              <a:t> včetně toho, jak s nimi nakládáme dále, například jak se na základě jejich zpracování rozhodujeme a zaujímáme nějaké postoje či se nějak chováme.</a:t>
            </a:r>
          </a:p>
          <a:p>
            <a:pPr>
              <a:defRPr/>
            </a:pPr>
            <a:endParaRPr lang="cs-CZ" dirty="0"/>
          </a:p>
        </p:txBody>
      </p:sp>
    </p:spTree>
    <p:extLst>
      <p:ext uri="{BB962C8B-B14F-4D97-AF65-F5344CB8AC3E}">
        <p14:creationId xmlns:p14="http://schemas.microsoft.com/office/powerpoint/2010/main" val="4161348583"/>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5116</Words>
  <Application>Microsoft Office PowerPoint</Application>
  <PresentationFormat>Předvádění na obrazovce (4:3)</PresentationFormat>
  <Paragraphs>815</Paragraphs>
  <Slides>126</Slides>
  <Notes>4</Notes>
  <HiddenSlides>0</HiddenSlides>
  <MMClips>0</MMClips>
  <ScaleCrop>false</ScaleCrop>
  <HeadingPairs>
    <vt:vector size="4" baseType="variant">
      <vt:variant>
        <vt:lpstr>Motiv</vt:lpstr>
      </vt:variant>
      <vt:variant>
        <vt:i4>6</vt:i4>
      </vt:variant>
      <vt:variant>
        <vt:lpstr>Nadpisy snímků</vt:lpstr>
      </vt:variant>
      <vt:variant>
        <vt:i4>126</vt:i4>
      </vt:variant>
    </vt:vector>
  </HeadingPairs>
  <TitlesOfParts>
    <vt:vector size="132" baseType="lpstr">
      <vt:lpstr>Motiv systému Office</vt:lpstr>
      <vt:lpstr>Výchozí návrh</vt:lpstr>
      <vt:lpstr>1_Výchozí návrh</vt:lpstr>
      <vt:lpstr>2_Výchozí návrh</vt:lpstr>
      <vt:lpstr>3_Výchozí návrh</vt:lpstr>
      <vt:lpstr>4_Výchozí návrh</vt:lpstr>
      <vt:lpstr>Charakteristika člověka</vt:lpstr>
      <vt:lpstr>Psychologie osobnosti</vt:lpstr>
      <vt:lpstr>Pojem osobnost</vt:lpstr>
      <vt:lpstr>Definice osobnosti</vt:lpstr>
      <vt:lpstr>Struktura osobnosti</vt:lpstr>
      <vt:lpstr>Člověk se osobností nerodí, ale  stává se jí</vt:lpstr>
      <vt:lpstr>Vznik tělového a sociálního „já“</vt:lpstr>
      <vt:lpstr>Jáství – pojetí sebe sama</vt:lpstr>
      <vt:lpstr>Modely osobnosti</vt:lpstr>
      <vt:lpstr>Struktura osobnosti – statický pohled</vt:lpstr>
      <vt:lpstr>Poznávání osobnosti</vt:lpstr>
      <vt:lpstr>Další zjišťován í charakteristik osobnosti</vt:lpstr>
      <vt:lpstr>Typologie osobnosti</vt:lpstr>
      <vt:lpstr>Typologie Hippokratova</vt:lpstr>
      <vt:lpstr>Prezentace aplikace PowerPoint</vt:lpstr>
      <vt:lpstr>I.P. Pavlov  </vt:lpstr>
      <vt:lpstr>Kretschmerova typologie </vt:lpstr>
      <vt:lpstr>Moderní typologie</vt:lpstr>
      <vt:lpstr>Dynamika osobnosti</vt:lpstr>
      <vt:lpstr>Hierarchie potřeb (A.Maslow)</vt:lpstr>
      <vt:lpstr>Náročné životní situace</vt:lpstr>
      <vt:lpstr>Frustrace a deprivace</vt:lpstr>
      <vt:lpstr>Stres</vt:lpstr>
      <vt:lpstr>Konflikt</vt:lpstr>
      <vt:lpstr>Konflikt intrapsychický</vt:lpstr>
      <vt:lpstr>Pravidla řešení interpersonálního konfliktu</vt:lpstr>
      <vt:lpstr>Krize/Trauma</vt:lpstr>
      <vt:lpstr>Transakční analýza</vt:lpstr>
      <vt:lpstr>Autorem je Eric Berne, vznikla v 60.letech 20.stol</vt:lpstr>
      <vt:lpstr>TA – rozbor toho, co kdo dělá (říká, tváří se atp.)</vt:lpstr>
      <vt:lpstr>Prezentace aplikace PowerPoint</vt:lpstr>
      <vt:lpstr>Prezentace aplikace PowerPoint</vt:lpstr>
      <vt:lpstr>Prezentace aplikace PowerPoint</vt:lpstr>
      <vt:lpstr>Prezentace aplikace PowerPoint</vt:lpstr>
      <vt:lpstr>Rozpory v lidské osobnosti</vt:lpstr>
      <vt:lpstr>Přístup k osobnosti žáka</vt:lpstr>
      <vt:lpstr>Pravítkový přístup</vt:lpstr>
      <vt:lpstr>Teploměrový přístup</vt:lpstr>
      <vt:lpstr>Teorie personálního konstruktu</vt:lpstr>
      <vt:lpstr>Metody vycházející z teorie personálního konstruktu</vt:lpstr>
      <vt:lpstr>4. Vývojová psychologie </vt:lpstr>
      <vt:lpstr>Determinace vývoje psychiky</vt:lpstr>
      <vt:lpstr>Vzájemné ovlivňování a prolínání tří procesů:</vt:lpstr>
      <vt:lpstr>Zákonitosti psych.vývoje (Švancara):</vt:lpstr>
      <vt:lpstr>Prezentace aplikace PowerPoint</vt:lpstr>
      <vt:lpstr>8 věků člověka</vt:lpstr>
      <vt:lpstr>Význam Ericksonovy etapizace lidského vývoje</vt:lpstr>
      <vt:lpstr>Základní adaptivní vlasti člověka - pro každé z  jednotlivých stádií jsou to postupně:</vt:lpstr>
      <vt:lpstr> 1.věk člověka  - období kojenecké „důvěra proti nedůvěře“.</vt:lpstr>
      <vt:lpstr>2. věk člověka – období batolete   „autonomie proti pochybám o sobě“ </vt:lpstr>
      <vt:lpstr>3. věk člověka – předškolní věk „iniciativa proti vině“</vt:lpstr>
      <vt:lpstr>4. věk člověka – mladší školní věk „ snaživost proti méněcennosti“</vt:lpstr>
      <vt:lpstr> 5. věk člověka – dospívání „identita proti zmatení rolí“</vt:lpstr>
      <vt:lpstr>6. věk člověka - raná dospělost  „ intimita proti izolaci“</vt:lpstr>
      <vt:lpstr>7. věk člověka – střední dospělost „generativita proti stagnaci“</vt:lpstr>
      <vt:lpstr>8. věk člověka – pozdní dospělost „sebepřijetí proti zoufalství“</vt:lpstr>
      <vt:lpstr>Další známé dělení vývoje člověka </vt:lpstr>
      <vt:lpstr>Jean Piaget</vt:lpstr>
      <vt:lpstr>Vývoj morálky</vt:lpstr>
      <vt:lpstr>Významné myšlenky Vygotského</vt:lpstr>
      <vt:lpstr>Pojem „lešení“</vt:lpstr>
      <vt:lpstr>Zóna nejbližšího vývoje – zóna proximálního vývoje</vt:lpstr>
      <vt:lpstr>Důležité pedagogické principy podle Vygotského</vt:lpstr>
      <vt:lpstr>Sdílené učení</vt:lpstr>
      <vt:lpstr>Pojem adolescence</vt:lpstr>
      <vt:lpstr>Vývojové úkoly dospívání</vt:lpstr>
      <vt:lpstr>Hledání identity (Marcia)</vt:lpstr>
      <vt:lpstr>Zralost jedince</vt:lpstr>
      <vt:lpstr> </vt:lpstr>
      <vt:lpstr>5. Behaveorismus  (versus kognitivní přístup)</vt:lpstr>
      <vt:lpstr>Lee Thorndike</vt:lpstr>
      <vt:lpstr>I. P. Pavlov</vt:lpstr>
      <vt:lpstr>John Watson</vt:lpstr>
      <vt:lpstr>Neobehaveorismus</vt:lpstr>
      <vt:lpstr>B.F. Skinner </vt:lpstr>
      <vt:lpstr>Respondentní a operantní chování</vt:lpstr>
      <vt:lpstr>Odměny a tresty</vt:lpstr>
      <vt:lpstr>Token economy</vt:lpstr>
      <vt:lpstr>Shaping</vt:lpstr>
      <vt:lpstr>BRUNEROVA PRESKRIPTIVNÍ TEORIE  </vt:lpstr>
      <vt:lpstr>JEROME BRUNER a jeho teorie vyučování </vt:lpstr>
      <vt:lpstr>Princip motivace</vt:lpstr>
      <vt:lpstr>Princip struktury</vt:lpstr>
      <vt:lpstr>Modus prezentace</vt:lpstr>
      <vt:lpstr>Aktivní prezentace</vt:lpstr>
      <vt:lpstr>Ikonická prezentace</vt:lpstr>
      <vt:lpstr>Symbolická prezentace</vt:lpstr>
      <vt:lpstr>Modus hospodárnosti</vt:lpstr>
      <vt:lpstr>Modus síly</vt:lpstr>
      <vt:lpstr> Princip následnosti </vt:lpstr>
      <vt:lpstr> Princip posilování </vt:lpstr>
      <vt:lpstr>Učení objevováním  (Discovery learning)</vt:lpstr>
      <vt:lpstr>Učení objevováním  (Discovery learning)</vt:lpstr>
      <vt:lpstr>Důsledky učení objevováním</vt:lpstr>
      <vt:lpstr>Spirálové osnovy</vt:lpstr>
      <vt:lpstr> Kategorizace (zespodu nahoru)  </vt:lpstr>
      <vt:lpstr>Subsumace(zeshora dolů)</vt:lpstr>
      <vt:lpstr>Možnosti využití kognitivní psychologie</vt:lpstr>
      <vt:lpstr>Kognitivní nebo učební styl?</vt:lpstr>
      <vt:lpstr> „Závislost či nezávislost na poli“ </vt:lpstr>
      <vt:lpstr> Učební styl </vt:lpstr>
      <vt:lpstr>Porovnání </vt:lpstr>
      <vt:lpstr>6. Mozkově-kompatibilní vzdělávání</vt:lpstr>
      <vt:lpstr>Bezpečné prostředí  (neohrožující klima) </vt:lpstr>
      <vt:lpstr>2. Smysluplný obsah </vt:lpstr>
      <vt:lpstr>3. Možnost výběru </vt:lpstr>
      <vt:lpstr>4.Přiměřený čas </vt:lpstr>
      <vt:lpstr>5. Obohacené prostředí </vt:lpstr>
      <vt:lpstr>6. Spolupráce </vt:lpstr>
      <vt:lpstr>7. Okamžitá zpětná vazba </vt:lpstr>
      <vt:lpstr>8. Dokonalé zvládnutí </vt:lpstr>
      <vt:lpstr>Myšlenky Frederica Vestera </vt:lpstr>
      <vt:lpstr>Asociační struktury (Frederic Vester)</vt:lpstr>
      <vt:lpstr>Co si pamatujeme? (podle Vestra)</vt:lpstr>
      <vt:lpstr>Prezentace aplikace PowerPoint</vt:lpstr>
      <vt:lpstr>Ultrakrátkodobá paměť </vt:lpstr>
      <vt:lpstr> Krátkodobá paměť </vt:lpstr>
      <vt:lpstr> Dlouhodobá paměť </vt:lpstr>
      <vt:lpstr>Potřeba individualizovat vyučování</vt:lpstr>
      <vt:lpstr>Praktické aplikace individualizovaného učení</vt:lpstr>
      <vt:lpstr>Smysluplné učení  (meaningfull learning)</vt:lpstr>
      <vt:lpstr>Prezentace aplikace PowerPoint</vt:lpstr>
      <vt:lpstr>Prezentace aplikace PowerPoint</vt:lpstr>
      <vt:lpstr>Prezentace aplikace PowerPoint</vt:lpstr>
      <vt:lpstr>Prezentace aplikace PowerPoint</vt:lpstr>
      <vt:lpstr>Prezentace aplikace PowerPoint</vt:lpstr>
    </vt:vector>
  </TitlesOfParts>
  <Company>ATC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Charakteristika člověka</dc:title>
  <dc:creator>Uzivatel</dc:creator>
  <cp:lastModifiedBy>Uzivatel</cp:lastModifiedBy>
  <cp:revision>31</cp:revision>
  <dcterms:created xsi:type="dcterms:W3CDTF">2012-10-22T09:34:05Z</dcterms:created>
  <dcterms:modified xsi:type="dcterms:W3CDTF">2013-01-02T11:00:15Z</dcterms:modified>
</cp:coreProperties>
</file>