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258" r:id="rId3"/>
    <p:sldId id="256" r:id="rId4"/>
    <p:sldId id="270" r:id="rId5"/>
    <p:sldId id="277" r:id="rId6"/>
    <p:sldId id="276" r:id="rId7"/>
    <p:sldId id="260" r:id="rId8"/>
    <p:sldId id="268" r:id="rId9"/>
    <p:sldId id="285" r:id="rId10"/>
    <p:sldId id="279" r:id="rId11"/>
    <p:sldId id="261" r:id="rId12"/>
    <p:sldId id="262" r:id="rId13"/>
    <p:sldId id="269" r:id="rId14"/>
    <p:sldId id="280" r:id="rId15"/>
    <p:sldId id="281" r:id="rId16"/>
    <p:sldId id="263" r:id="rId17"/>
    <p:sldId id="271" r:id="rId18"/>
    <p:sldId id="275" r:id="rId19"/>
    <p:sldId id="272" r:id="rId20"/>
    <p:sldId id="273" r:id="rId21"/>
    <p:sldId id="264" r:id="rId22"/>
    <p:sldId id="274" r:id="rId23"/>
    <p:sldId id="282" r:id="rId24"/>
    <p:sldId id="283" r:id="rId25"/>
    <p:sldId id="265" r:id="rId26"/>
    <p:sldId id="284" r:id="rId27"/>
    <p:sldId id="267" r:id="rId28"/>
  </p:sldIdLst>
  <p:sldSz cx="12160250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23" y="-86"/>
      </p:cViewPr>
      <p:guideLst>
        <p:guide orient="horz" pos="2154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pPr/>
              <a:t>20.09.2019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18723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00" y="2898000"/>
            <a:ext cx="3341877" cy="1030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057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1980001"/>
            <a:ext cx="10215134" cy="1612866"/>
          </a:xfrm>
        </p:spPr>
        <p:txBody>
          <a:bodyPr anchor="t">
            <a:normAutofit/>
          </a:bodyPr>
          <a:lstStyle>
            <a:lvl1pPr algn="l">
              <a:defRPr sz="3513"/>
            </a:lvl1pPr>
          </a:lstStyle>
          <a:p>
            <a:r>
              <a:rPr lang="sk-SK"/>
              <a:t>Kliknite sem a upravte štýl predlohy nadpisov.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3592866"/>
            <a:ext cx="10215134" cy="1552712"/>
          </a:xfrm>
        </p:spPr>
        <p:txBody>
          <a:bodyPr/>
          <a:lstStyle>
            <a:lvl1pPr marL="0" indent="0" algn="l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sk-SK"/>
              <a:t>Kliknite sem a upravte štýl predlohy podnadpisov.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4380949"/>
            <a:ext cx="10215134" cy="982528"/>
          </a:xfrm>
        </p:spPr>
        <p:txBody>
          <a:bodyPr anchor="t">
            <a:normAutofit/>
          </a:bodyPr>
          <a:lstStyle>
            <a:lvl1pPr algn="ctr">
              <a:defRPr sz="3513"/>
            </a:lvl1pPr>
          </a:lstStyle>
          <a:p>
            <a:r>
              <a:rPr lang="sk-SK"/>
              <a:t>Kliknite sem a upravte štýl predlohy nadpisov.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5363480"/>
            <a:ext cx="10215134" cy="945883"/>
          </a:xfrm>
        </p:spPr>
        <p:txBody>
          <a:bodyPr/>
          <a:lstStyle>
            <a:lvl1pPr marL="0" indent="0" algn="ctr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sk-SK"/>
              <a:t>Kliknite sem a upravte štýl predlohy podnadpisov.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47" y="1260000"/>
            <a:ext cx="2202979" cy="1824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870" y="2462400"/>
            <a:ext cx="4895025" cy="38988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979" y="2462400"/>
            <a:ext cx="4895025" cy="38988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8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870" y="3151650"/>
            <a:ext cx="4893536" cy="320955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468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468" y="3151650"/>
            <a:ext cx="4893536" cy="320955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4059167" cy="748800"/>
          </a:xfrm>
        </p:spPr>
        <p:txBody>
          <a:bodyPr anchor="b">
            <a:normAutofit/>
          </a:bodyPr>
          <a:lstStyle>
            <a:lvl1pPr>
              <a:defRPr sz="3513"/>
            </a:lvl1pPr>
          </a:lstStyle>
          <a:p>
            <a:r>
              <a:rPr lang="sk-SK"/>
              <a:t>Kliknite sem a upravte štýl predlohy nadpisov.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1620000"/>
            <a:ext cx="6018314" cy="4733283"/>
          </a:xfrm>
        </p:spPr>
        <p:txBody>
          <a:bodyPr>
            <a:normAutofit/>
          </a:bodyPr>
          <a:lstStyle>
            <a:lvl1pPr>
              <a:defRPr sz="3243"/>
            </a:lvl1pPr>
            <a:lvl2pPr>
              <a:defRPr sz="2702"/>
            </a:lvl2pPr>
            <a:lvl3pPr>
              <a:defRPr sz="2432"/>
            </a:lvl3pPr>
            <a:lvl4pPr>
              <a:defRPr sz="2162"/>
            </a:lvl4pPr>
            <a:lvl5pPr>
              <a:defRPr sz="2162"/>
            </a:lvl5pPr>
            <a:lvl6pPr>
              <a:defRPr sz="2659"/>
            </a:lvl6pPr>
            <a:lvl7pPr>
              <a:defRPr sz="2659"/>
            </a:lvl7pPr>
            <a:lvl8pPr>
              <a:defRPr sz="2659"/>
            </a:lvl8pPr>
            <a:lvl9pPr>
              <a:defRPr sz="2659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870" y="2458274"/>
            <a:ext cx="4059167" cy="3902926"/>
          </a:xfrm>
        </p:spPr>
        <p:txBody>
          <a:bodyPr/>
          <a:lstStyle>
            <a:lvl1pPr marL="0" indent="0">
              <a:buNone/>
              <a:defRPr sz="2128"/>
            </a:lvl1pPr>
            <a:lvl2pPr marL="608008" indent="0">
              <a:buNone/>
              <a:defRPr sz="1862"/>
            </a:lvl2pPr>
            <a:lvl3pPr marL="1216015" indent="0">
              <a:buNone/>
              <a:defRPr sz="1596"/>
            </a:lvl3pPr>
            <a:lvl4pPr marL="1824024" indent="0">
              <a:buNone/>
              <a:defRPr sz="1330"/>
            </a:lvl4pPr>
            <a:lvl5pPr marL="2432032" indent="0">
              <a:buNone/>
              <a:defRPr sz="1330"/>
            </a:lvl5pPr>
            <a:lvl6pPr marL="3040039" indent="0">
              <a:buNone/>
              <a:defRPr sz="1330"/>
            </a:lvl6pPr>
            <a:lvl7pPr marL="3648047" indent="0">
              <a:buNone/>
              <a:defRPr sz="1330"/>
            </a:lvl7pPr>
            <a:lvl8pPr marL="4256056" indent="0">
              <a:buNone/>
              <a:defRPr sz="1330"/>
            </a:lvl8pPr>
            <a:lvl9pPr marL="4864063" indent="0">
              <a:buNone/>
              <a:defRPr sz="133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2870" y="6450675"/>
            <a:ext cx="961911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0473" y="6450675"/>
            <a:ext cx="42753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2" y="540003"/>
            <a:ext cx="2560443" cy="710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dt="0"/>
  <p:txStyles>
    <p:titleStyle>
      <a:lvl1pPr algn="l" defTabSz="1216015" rtl="0" eaLnBrk="1" latinLnBrk="0" hangingPunct="1">
        <a:lnSpc>
          <a:spcPct val="100000"/>
        </a:lnSpc>
        <a:spcBef>
          <a:spcPct val="0"/>
        </a:spcBef>
        <a:buNone/>
        <a:defRPr sz="3513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365" indent="-360365" algn="l" defTabSz="1216015" rtl="0" eaLnBrk="1" latinLnBrk="0" hangingPunct="1">
        <a:lnSpc>
          <a:spcPct val="100000"/>
        </a:lnSpc>
        <a:spcBef>
          <a:spcPts val="1330"/>
        </a:spcBef>
        <a:buFont typeface="Arial" panose="020B0604020202020204" pitchFamily="34" charset="0"/>
        <a:buChar char="−"/>
        <a:defRPr sz="2702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9310" indent="-36894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43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9675" indent="-36036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16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7896" indent="-35822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18985" indent="-37109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4043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052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059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067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08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15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24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032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039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047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056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063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42453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372845BA-B497-4660-992D-7FAE89E582B8}"/>
              </a:ext>
            </a:extLst>
          </p:cNvPr>
          <p:cNvSpPr txBox="1"/>
          <p:nvPr/>
        </p:nvSpPr>
        <p:spPr>
          <a:xfrm>
            <a:off x="5227860" y="475787"/>
            <a:ext cx="1160895" cy="632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51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A8EA4477-E3F7-46F1-9C8F-881D62701D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3582" y="517586"/>
            <a:ext cx="4547722" cy="61145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DAF7C19-DEC4-441A-9F6B-90780776CA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806" y="1286354"/>
            <a:ext cx="6622722" cy="4967042"/>
          </a:xfrm>
          <a:prstGeom prst="rect">
            <a:avLst/>
          </a:prstGeom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450675"/>
            <a:ext cx="9619119" cy="216000"/>
          </a:xfrm>
        </p:spPr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4620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530436" y="484615"/>
            <a:ext cx="10215134" cy="1612866"/>
          </a:xfrm>
        </p:spPr>
        <p:txBody>
          <a:bodyPr/>
          <a:lstStyle/>
          <a:p>
            <a:r>
              <a:rPr lang="cs-CZ" dirty="0"/>
              <a:t>       PRED ODJAZDOM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6354724"/>
              </p:ext>
            </p:extLst>
          </p:nvPr>
        </p:nvGraphicFramePr>
        <p:xfrm>
          <a:off x="1192454" y="1499748"/>
          <a:ext cx="10057070" cy="462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85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28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4272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07568">
                <a:tc>
                  <a:txBody>
                    <a:bodyPr/>
                    <a:lstStyle/>
                    <a:p>
                      <a:pPr algn="ctr"/>
                      <a:r>
                        <a:rPr lang="sk-SK" sz="2200" dirty="0" err="1" smtClean="0"/>
                        <a:t>vládní</a:t>
                      </a:r>
                      <a:r>
                        <a:rPr lang="sk-SK" sz="2200" dirty="0" smtClean="0"/>
                        <a:t> </a:t>
                      </a:r>
                      <a:r>
                        <a:rPr lang="sk-SK" sz="2200" dirty="0"/>
                        <a:t>stipendium ČR: zahraniční školu si vyberete a zkontaktujete sami, na základě jejich požadavků odešlete potřebné dokumenty (cílem je získat Visa Application for Study in China)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200" dirty="0"/>
                        <a:t>žiadosť v SAIA (motivačný</a:t>
                      </a:r>
                      <a:r>
                        <a:rPr lang="sk-SK" sz="2200" baseline="0" dirty="0"/>
                        <a:t> list, program štúdia...)</a:t>
                      </a:r>
                      <a:r>
                        <a:rPr lang="sk-SK" sz="2200" dirty="0"/>
                        <a:t>, </a:t>
                      </a:r>
                      <a:r>
                        <a:rPr lang="sk-SK" sz="2200" dirty="0" smtClean="0"/>
                        <a:t>pohovor</a:t>
                      </a:r>
                      <a:r>
                        <a:rPr lang="sk-SK" sz="2200" baseline="0" dirty="0" smtClean="0"/>
                        <a:t> = vládne štipendium SR (následne vládne štipendium ČLR),</a:t>
                      </a:r>
                    </a:p>
                    <a:p>
                      <a:pPr algn="ctr"/>
                      <a:r>
                        <a:rPr lang="sk-SK" sz="2200" baseline="0" dirty="0" smtClean="0"/>
                        <a:t>vami vybranú školu už kontaktuje SAIA – preberanie akceptačného listu na veľvyslanectve v BL </a:t>
                      </a:r>
                      <a:endParaRPr lang="sk-SK" sz="2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0019">
                <a:tc>
                  <a:txBody>
                    <a:bodyPr/>
                    <a:lstStyle/>
                    <a:p>
                      <a:pPr algn="ctr"/>
                      <a:r>
                        <a:rPr lang="sk-SK" sz="2200" dirty="0"/>
                        <a:t>oznámit odjezd na KASu a ZO (vyřídit s tím spojené formality), pojištění UPOL, žádost o vízum (online, Praha-Karlín)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200" dirty="0" smtClean="0"/>
                        <a:t>oznámiť</a:t>
                      </a:r>
                      <a:r>
                        <a:rPr lang="sk-SK" sz="2200" baseline="0" dirty="0" smtClean="0"/>
                        <a:t> odjazd na KAS a ZO (Mgr. </a:t>
                      </a:r>
                      <a:r>
                        <a:rPr lang="sk-SK" sz="2200" baseline="0" dirty="0" err="1" smtClean="0"/>
                        <a:t>Janda</a:t>
                      </a:r>
                      <a:r>
                        <a:rPr lang="sk-SK" sz="2200" baseline="0" dirty="0" smtClean="0"/>
                        <a:t> a Mgr. </a:t>
                      </a:r>
                      <a:r>
                        <a:rPr lang="sk-SK" sz="2200" baseline="0" dirty="0" err="1" smtClean="0"/>
                        <a:t>Hořáková</a:t>
                      </a:r>
                      <a:r>
                        <a:rPr lang="sk-SK" sz="2200" baseline="0" dirty="0" smtClean="0"/>
                        <a:t>), poistenie od </a:t>
                      </a:r>
                      <a:r>
                        <a:rPr lang="sk-SK" sz="2200" baseline="0" dirty="0" err="1" smtClean="0"/>
                        <a:t>UPOLu</a:t>
                      </a:r>
                      <a:r>
                        <a:rPr lang="sk-SK" sz="2200" baseline="0" dirty="0" smtClean="0"/>
                        <a:t>, žiadate o vízum sami! (teraz </a:t>
                      </a:r>
                      <a:r>
                        <a:rPr lang="sk-SK" sz="2200" baseline="0" dirty="0" err="1" smtClean="0"/>
                        <a:t>online</a:t>
                      </a:r>
                      <a:r>
                        <a:rPr lang="sk-SK" sz="2200" baseline="0" dirty="0" smtClean="0"/>
                        <a:t>, BL) </a:t>
                      </a:r>
                      <a:endParaRPr lang="sk-SK" sz="2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1679">
                <a:tc>
                  <a:txBody>
                    <a:bodyPr/>
                    <a:lstStyle/>
                    <a:p>
                      <a:pPr algn="ctr"/>
                      <a:r>
                        <a:rPr lang="sk-SK" sz="2200" dirty="0"/>
                        <a:t>letenky na vlastní pěst, MŠMT </a:t>
                      </a:r>
                      <a:r>
                        <a:rPr lang="sk-SK" sz="2200" dirty="0" err="1" smtClean="0"/>
                        <a:t>proplatí</a:t>
                      </a:r>
                      <a:r>
                        <a:rPr lang="sk-SK" sz="2200" dirty="0" smtClean="0"/>
                        <a:t> </a:t>
                      </a:r>
                      <a:r>
                        <a:rPr lang="sk-SK" sz="2200" dirty="0" err="1" smtClean="0"/>
                        <a:t>obě</a:t>
                      </a:r>
                      <a:r>
                        <a:rPr lang="sk-SK" sz="2200" baseline="0" dirty="0" smtClean="0"/>
                        <a:t> cesty</a:t>
                      </a:r>
                      <a:endParaRPr lang="sk-S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200" dirty="0"/>
                        <a:t>letenky - </a:t>
                      </a:r>
                      <a:r>
                        <a:rPr lang="sk-SK" sz="2200" dirty="0" err="1"/>
                        <a:t>MŠVaV</a:t>
                      </a:r>
                      <a:r>
                        <a:rPr lang="sk-SK" sz="2200" dirty="0"/>
                        <a:t> </a:t>
                      </a:r>
                      <a:r>
                        <a:rPr lang="sk-SK" sz="2200" dirty="0" smtClean="0"/>
                        <a:t>SR (zariaďuje aj preplatí obe</a:t>
                      </a:r>
                      <a:r>
                        <a:rPr lang="sk-SK" sz="2200" baseline="0" dirty="0" smtClean="0"/>
                        <a:t> cesty</a:t>
                      </a:r>
                      <a:r>
                        <a:rPr lang="sk-SK" sz="2200" dirty="0" smtClean="0"/>
                        <a:t>)</a:t>
                      </a:r>
                      <a:endParaRPr lang="sk-SK" sz="2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94543" y="773475"/>
            <a:ext cx="10215134" cy="1612866"/>
          </a:xfrm>
        </p:spPr>
        <p:txBody>
          <a:bodyPr/>
          <a:lstStyle/>
          <a:p>
            <a:r>
              <a:rPr lang="cs-CZ" dirty="0"/>
              <a:t>       UBYTOVANIE, STRAVA, </a:t>
            </a:r>
            <a:br>
              <a:rPr lang="cs-CZ" dirty="0"/>
            </a:br>
            <a:r>
              <a:rPr lang="cs-CZ" dirty="0"/>
              <a:t>                     DOPRAVA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88191322"/>
              </p:ext>
            </p:extLst>
          </p:nvPr>
        </p:nvGraphicFramePr>
        <p:xfrm>
          <a:off x="1952367" y="1881115"/>
          <a:ext cx="8106834" cy="4470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3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05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kampus relativně v centru, ubytování na koleji, pokoj pro dvě osoby (</a:t>
                      </a:r>
                      <a:r>
                        <a:rPr lang="sk-SK" dirty="0" err="1" smtClean="0"/>
                        <a:t>slouží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/>
                        <a:t>i jako hotel)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internát v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kampuse</a:t>
                      </a:r>
                      <a:r>
                        <a:rPr lang="sk-SK" baseline="0" dirty="0"/>
                        <a:t> školy, byt pre dve osoby, každý vlastná izba + spoločná obývačka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 soukromá koupelna + WC, předsíňka, společná prádelna, studovny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kúpeľňa + WC (nie diera), balkón, kuchyňa;</a:t>
                      </a:r>
                      <a:r>
                        <a:rPr lang="sk-SK" baseline="0" dirty="0"/>
                        <a:t> práčka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dvě školní menzy, v okolí spousta menších podniků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množstvo</a:t>
                      </a:r>
                      <a:r>
                        <a:rPr lang="sk-SK" baseline="0" dirty="0"/>
                        <a:t> malých reštaurácií, tri školské menzy (lacné)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metro a autobusy, vlaky všude, Didi… na kole, pěšky…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vlaky do </a:t>
                      </a:r>
                      <a:r>
                        <a:rPr lang="sk-SK" dirty="0" err="1"/>
                        <a:t>Chengdu</a:t>
                      </a:r>
                      <a:r>
                        <a:rPr lang="sk-SK" dirty="0"/>
                        <a:t> aj </a:t>
                      </a:r>
                      <a:r>
                        <a:rPr lang="sk-SK" dirty="0" err="1"/>
                        <a:t>Leshanu</a:t>
                      </a:r>
                      <a:r>
                        <a:rPr lang="sk-SK" dirty="0"/>
                        <a:t>,</a:t>
                      </a:r>
                      <a:r>
                        <a:rPr lang="sk-SK" baseline="0" dirty="0"/>
                        <a:t> mestská doprava, DIDI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10271" y="297850"/>
            <a:ext cx="5445183" cy="1612866"/>
          </a:xfrm>
        </p:spPr>
        <p:txBody>
          <a:bodyPr/>
          <a:lstStyle/>
          <a:p>
            <a:r>
              <a:rPr lang="sk-SK" dirty="0"/>
              <a:t>EMEISHAN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6" name="Obrázok 5" descr="IMG_20180831_125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0331" y="1159025"/>
            <a:ext cx="6735713" cy="5051784"/>
          </a:xfrm>
          <a:prstGeom prst="rect">
            <a:avLst/>
          </a:prstGeom>
        </p:spPr>
      </p:pic>
      <p:pic>
        <p:nvPicPr>
          <p:cNvPr id="8" name="Obrázok 7" descr="IMG_20180916_154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26689" y="1251676"/>
            <a:ext cx="5665691" cy="42492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94543" y="773475"/>
            <a:ext cx="10215134" cy="1612866"/>
          </a:xfrm>
        </p:spPr>
        <p:txBody>
          <a:bodyPr/>
          <a:lstStyle/>
          <a:p>
            <a:r>
              <a:rPr lang="cs-CZ" dirty="0"/>
              <a:t>       UBYTOVANIE, STRAVA, </a:t>
            </a:r>
            <a:br>
              <a:rPr lang="cs-CZ" dirty="0"/>
            </a:br>
            <a:r>
              <a:rPr lang="cs-CZ" dirty="0"/>
              <a:t>                     DOPRAVA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1952367" y="1881115"/>
          <a:ext cx="8106834" cy="4470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3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05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kampus relativně v centru, ubytování na koleji, pokoj pro dvě osoby (</a:t>
                      </a:r>
                      <a:r>
                        <a:rPr lang="sk-SK" dirty="0" err="1" smtClean="0"/>
                        <a:t>slouží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/>
                        <a:t>i jako hotel)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internát v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kampuse</a:t>
                      </a:r>
                      <a:r>
                        <a:rPr lang="sk-SK" baseline="0" dirty="0"/>
                        <a:t> školy, byt pre dve osoby, každý vlastná izba + spoločná obývačka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 soukromá koupelna + WC, předsíňka, společná prádelna, studovny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kúpeľňa + WC (nie diera), balkón, kuchyňa;</a:t>
                      </a:r>
                      <a:r>
                        <a:rPr lang="sk-SK" baseline="0" dirty="0"/>
                        <a:t> práčka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dvě školní menzy, v okolí spousta menších podniků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množstvo</a:t>
                      </a:r>
                      <a:r>
                        <a:rPr lang="sk-SK" baseline="0" dirty="0"/>
                        <a:t> malých reštaurácií, tri školské menzy (lacné)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metro a autobusy, vlaky všude, Didi… na kole, pěšky…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vlaky do </a:t>
                      </a:r>
                      <a:r>
                        <a:rPr lang="sk-SK" dirty="0" err="1"/>
                        <a:t>Chengdu</a:t>
                      </a:r>
                      <a:r>
                        <a:rPr lang="sk-SK" dirty="0"/>
                        <a:t> aj </a:t>
                      </a:r>
                      <a:r>
                        <a:rPr lang="sk-SK" dirty="0" err="1"/>
                        <a:t>Leshanu</a:t>
                      </a:r>
                      <a:r>
                        <a:rPr lang="sk-SK" dirty="0"/>
                        <a:t>,</a:t>
                      </a:r>
                      <a:r>
                        <a:rPr lang="sk-SK" baseline="0" dirty="0"/>
                        <a:t> mestská doprava, DIDI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79820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C13B953-E9D1-4CBE-8EC9-1F4E2556D7F9}"/>
              </a:ext>
            </a:extLst>
          </p:cNvPr>
          <p:cNvSpPr txBox="1"/>
          <p:nvPr/>
        </p:nvSpPr>
        <p:spPr>
          <a:xfrm>
            <a:off x="3790418" y="275741"/>
            <a:ext cx="6891502" cy="632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51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NANSHAN (</a:t>
            </a:r>
            <a:r>
              <a:rPr lang="zh-CN" altLang="en-US" sz="351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南山专家楼</a:t>
            </a:r>
            <a:r>
              <a:rPr lang="cs-CZ" sz="351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29B8B595-45B3-4698-8502-DC75F500B8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733" y="1311724"/>
            <a:ext cx="6757238" cy="50679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F8F6D120-D112-457D-A8B2-A2DF44AA41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6121" y="986062"/>
            <a:ext cx="4287915" cy="5719251"/>
          </a:xfrm>
          <a:prstGeom prst="rect">
            <a:avLst/>
          </a:prstGeom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450675"/>
            <a:ext cx="9619119" cy="216000"/>
          </a:xfrm>
        </p:spPr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5131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14829" y="808986"/>
            <a:ext cx="10215134" cy="1612866"/>
          </a:xfrm>
        </p:spPr>
        <p:txBody>
          <a:bodyPr/>
          <a:lstStyle/>
          <a:p>
            <a:r>
              <a:rPr lang="cs-CZ" dirty="0"/>
              <a:t>       FINANCIE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63139946"/>
              </p:ext>
            </p:extLst>
          </p:nvPr>
        </p:nvGraphicFramePr>
        <p:xfrm>
          <a:off x="1942957" y="1778045"/>
          <a:ext cx="8106834" cy="401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3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05">
                <a:tc>
                  <a:txBody>
                    <a:bodyPr/>
                    <a:lstStyle/>
                    <a:p>
                      <a:pPr algn="ctr"/>
                      <a:r>
                        <a:rPr lang="cs-CZ" altLang="zh-CN" dirty="0"/>
                        <a:t>AIA </a:t>
                      </a:r>
                      <a:r>
                        <a:rPr lang="sk-SK" dirty="0"/>
                        <a:t>– 6500 Kč/měsíc (na český účet, ve dvou splátkách za rok)</a:t>
                      </a:r>
                    </a:p>
                    <a:p>
                      <a:pPr algn="ctr"/>
                      <a:r>
                        <a:rPr lang="sk-SK" dirty="0"/>
                        <a:t>Stipendium ČLR – 3000 ¥ (na čínský účet, každý měsíc)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SAIA –</a:t>
                      </a:r>
                      <a:r>
                        <a:rPr lang="sk-SK" baseline="0" dirty="0"/>
                        <a:t> 100 eur/mesiac + 3000 </a:t>
                      </a:r>
                      <a:r>
                        <a:rPr lang="sk-SK" baseline="0" dirty="0" err="1"/>
                        <a:t>yuanov</a:t>
                      </a:r>
                      <a:r>
                        <a:rPr lang="sk-SK" baseline="0" dirty="0"/>
                        <a:t>/mesiac</a:t>
                      </a:r>
                    </a:p>
                    <a:p>
                      <a:pPr algn="ctr"/>
                      <a:r>
                        <a:rPr lang="sk-SK" baseline="0" dirty="0"/>
                        <a:t>posielané na – slovenský / čínsky účet 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víc peněz, než kolik v životě uvidíte (platí pro humanitní obory)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VEĽMI DOSTAČUJÚCE!</a:t>
                      </a:r>
                      <a:endParaRPr lang="sk-SK" baseline="0" dirty="0"/>
                    </a:p>
                    <a:p>
                      <a:pPr algn="ctr"/>
                      <a:r>
                        <a:rPr lang="sk-SK" baseline="0" dirty="0"/>
                        <a:t>Mohli sme si dovoliť cestovať.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cestujte, šetřete… hlavně to NEUTRÁCEJTE ZA ALKOHOL!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pred príchodom je dobré už mať zamenené </a:t>
                      </a:r>
                      <a:r>
                        <a:rPr lang="sk-SK" dirty="0" err="1"/>
                        <a:t>yuany</a:t>
                      </a:r>
                      <a:r>
                        <a:rPr lang="sk-SK" dirty="0"/>
                        <a:t> (2000)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6" name="Obrázok 5" descr="IMG_20190203_183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789270" y="1114972"/>
            <a:ext cx="5814195" cy="4360646"/>
          </a:xfrm>
          <a:prstGeom prst="rect">
            <a:avLst/>
          </a:prstGeom>
        </p:spPr>
      </p:pic>
      <p:pic>
        <p:nvPicPr>
          <p:cNvPr id="7" name="Obrázok 6" descr="IMG_20190127_12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54430" y="1112590"/>
            <a:ext cx="5800494" cy="43503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5" name="Obrázok 4" descr="Sním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972" y="570142"/>
            <a:ext cx="10440305" cy="57002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5" name="Obrázok 4" descr="IMG_20190207_131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93" y="422696"/>
            <a:ext cx="7602744" cy="5702059"/>
          </a:xfrm>
          <a:prstGeom prst="rect">
            <a:avLst/>
          </a:prstGeom>
        </p:spPr>
      </p:pic>
      <p:pic>
        <p:nvPicPr>
          <p:cNvPr id="6" name="Obrázok 5" descr="IMG_20190209_102703.jpg"/>
          <p:cNvPicPr>
            <a:picLocks noChangeAspect="1"/>
          </p:cNvPicPr>
          <p:nvPr/>
        </p:nvPicPr>
        <p:blipFill>
          <a:blip r:embed="rId3" cstate="print"/>
          <a:srcRect t="17064" b="10550"/>
          <a:stretch>
            <a:fillRect/>
          </a:stretch>
        </p:blipFill>
        <p:spPr>
          <a:xfrm rot="5400000">
            <a:off x="6786018" y="1676502"/>
            <a:ext cx="6467127" cy="35109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Študijný</a:t>
            </a:r>
            <a:r>
              <a:rPr lang="cs-CZ" dirty="0"/>
              <a:t> pobyt v ČLR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Ako</a:t>
            </a:r>
            <a:r>
              <a:rPr lang="cs-CZ" dirty="0"/>
              <a:t> nám jeden rok v </a:t>
            </a:r>
            <a:r>
              <a:rPr lang="cs-CZ" dirty="0" err="1"/>
              <a:t>podstate</a:t>
            </a:r>
            <a:r>
              <a:rPr lang="cs-CZ" dirty="0"/>
              <a:t> </a:t>
            </a:r>
            <a:r>
              <a:rPr lang="cs-CZ" dirty="0" err="1"/>
              <a:t>zmenil</a:t>
            </a:r>
            <a:r>
              <a:rPr lang="cs-CZ" dirty="0"/>
              <a:t> život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874114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5" name="Obrázok 4" descr="IMG_20190211_164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501672" y="1229119"/>
            <a:ext cx="6048521" cy="4536392"/>
          </a:xfrm>
          <a:prstGeom prst="rect">
            <a:avLst/>
          </a:prstGeom>
        </p:spPr>
      </p:pic>
      <p:pic>
        <p:nvPicPr>
          <p:cNvPr id="7" name="Obrázok 6" descr="IMG_20190215_100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78" y="1337093"/>
            <a:ext cx="6476921" cy="485769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78800" y="458321"/>
            <a:ext cx="10215134" cy="1612866"/>
          </a:xfrm>
        </p:spPr>
        <p:txBody>
          <a:bodyPr/>
          <a:lstStyle/>
          <a:p>
            <a:r>
              <a:rPr lang="cs-CZ" dirty="0"/>
              <a:t>      VOĽNÝ ČAS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28815787"/>
              </p:ext>
            </p:extLst>
          </p:nvPr>
        </p:nvGraphicFramePr>
        <p:xfrm>
          <a:off x="1270565" y="1165398"/>
          <a:ext cx="9619120" cy="5200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9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095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754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6892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 kampuse: knihovna, stadion, basktbalové/fotbalové hřiště, studovny, obchod s baozi před bránou! (ale nic moc organizovaného)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kampuse</a:t>
                      </a:r>
                      <a:r>
                        <a:rPr lang="sk-SK" baseline="0" dirty="0"/>
                        <a:t> knižnica, posilňovňa, obchody, štadión, tenisové kurty, basketbalové ihriská, pingpong, bedminton, požičovňa bicyklov, TAOBAO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878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na Taobao zakoupíte i kindle z druhé ruky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wifi</a:t>
                      </a:r>
                      <a:r>
                        <a:rPr lang="sk-SK" baseline="0" dirty="0"/>
                        <a:t>, mobilný internet,  TV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878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„rekola“, ELLEN‘S, ZOO, muzea, parky, karaoke (KTV), herní arkády…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</a:t>
                      </a:r>
                      <a:r>
                        <a:rPr lang="sk-SK" baseline="0" dirty="0"/>
                        <a:t> meste obchodný dom, kino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24823">
                <a:tc>
                  <a:txBody>
                    <a:bodyPr/>
                    <a:lstStyle/>
                    <a:p>
                      <a:pPr marL="0" marR="0" lvl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Nanjing je historické město! Kousek je Šanghaj, Suzhou, Hangzhou…</a:t>
                      </a:r>
                    </a:p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„pravá</a:t>
                      </a:r>
                      <a:r>
                        <a:rPr lang="sk-SK" baseline="0" dirty="0"/>
                        <a:t> Čína“ (hory, chrámy, jednoduchý životný štýl) + </a:t>
                      </a:r>
                      <a:r>
                        <a:rPr lang="sk-SK" baseline="0" dirty="0" err="1"/>
                        <a:t>Leshan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Chengdu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02665" y="479005"/>
            <a:ext cx="5296021" cy="1612866"/>
          </a:xfrm>
        </p:spPr>
        <p:txBody>
          <a:bodyPr/>
          <a:lstStyle/>
          <a:p>
            <a:r>
              <a:rPr lang="sk-SK" dirty="0"/>
              <a:t>EMEISHAN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5" name="Obrázok 4" descr="IMG_20180906_12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482437" y="1307980"/>
            <a:ext cx="5978105" cy="4483579"/>
          </a:xfrm>
          <a:prstGeom prst="rect">
            <a:avLst/>
          </a:prstGeom>
        </p:spPr>
      </p:pic>
      <p:pic>
        <p:nvPicPr>
          <p:cNvPr id="6" name="Obrázok 5" descr="IMG_20180903_130423.jpg"/>
          <p:cNvPicPr>
            <a:picLocks noChangeAspect="1"/>
          </p:cNvPicPr>
          <p:nvPr/>
        </p:nvPicPr>
        <p:blipFill>
          <a:blip r:embed="rId3" cstate="print"/>
          <a:srcRect r="13276" b="14586"/>
          <a:stretch>
            <a:fillRect/>
          </a:stretch>
        </p:blipFill>
        <p:spPr>
          <a:xfrm>
            <a:off x="605366" y="1529193"/>
            <a:ext cx="6028347" cy="44529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9921" y="493831"/>
            <a:ext cx="10215134" cy="1612866"/>
          </a:xfrm>
        </p:spPr>
        <p:txBody>
          <a:bodyPr/>
          <a:lstStyle/>
          <a:p>
            <a:r>
              <a:rPr lang="cs-CZ" dirty="0"/>
              <a:t>      VOĽNÝ ČAS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9678493"/>
              </p:ext>
            </p:extLst>
          </p:nvPr>
        </p:nvGraphicFramePr>
        <p:xfrm>
          <a:off x="1270565" y="1165398"/>
          <a:ext cx="9619120" cy="5200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9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095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754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6892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 kampuse: knihovna, stadion, basktbalové/fotbalové hřiště, studovny, obchod s baozi před bránou! (ale nic moc organizovaného)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kampuse</a:t>
                      </a:r>
                      <a:r>
                        <a:rPr lang="sk-SK" baseline="0" dirty="0"/>
                        <a:t> knižnica, posilňovňa, obchody, štadión, tenisové kurty, basketbalové ihriská, pingpong, bedminton, požičovňa bicyklov, TAOBAO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878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na Taobao zakoupíte i kindle z druhé ruky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wifi</a:t>
                      </a:r>
                      <a:r>
                        <a:rPr lang="sk-SK" baseline="0" dirty="0"/>
                        <a:t>, mobilný internet,  TV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878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„rekola“, ELLEN‘S, ZOO, muzea, parky, karaoke (KTV), herní arkády…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</a:t>
                      </a:r>
                      <a:r>
                        <a:rPr lang="sk-SK" baseline="0" dirty="0"/>
                        <a:t> meste obchodný dom, kino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24823">
                <a:tc>
                  <a:txBody>
                    <a:bodyPr/>
                    <a:lstStyle/>
                    <a:p>
                      <a:pPr marL="0" marR="0" lvl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Nanjing je historické město! Kousek je Šanghaj, Suzhou, Hangzhou…</a:t>
                      </a:r>
                    </a:p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„pravá</a:t>
                      </a:r>
                      <a:r>
                        <a:rPr lang="sk-SK" baseline="0" dirty="0"/>
                        <a:t> Čína“ (hory, chrámy, jednoduchý životný štýl) + </a:t>
                      </a:r>
                      <a:r>
                        <a:rPr lang="sk-SK" baseline="0" dirty="0" err="1"/>
                        <a:t>Leshan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Chengdu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382648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964B12DF-6140-4ABD-8F1B-A6FC3656D4A1}"/>
              </a:ext>
            </a:extLst>
          </p:cNvPr>
          <p:cNvSpPr txBox="1"/>
          <p:nvPr/>
        </p:nvSpPr>
        <p:spPr>
          <a:xfrm>
            <a:off x="4676998" y="173863"/>
            <a:ext cx="2210862" cy="632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51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NANJING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ADEE2AA9-C89A-4A59-95AF-23B20C5108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47" y="1320645"/>
            <a:ext cx="6800959" cy="51007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E39E7C42-95BA-462A-A8AE-71DCE9646E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6693" y="178491"/>
            <a:ext cx="4864410" cy="6488184"/>
          </a:xfrm>
          <a:prstGeom prst="rect">
            <a:avLst/>
          </a:prstGeom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450675"/>
            <a:ext cx="9619119" cy="216000"/>
          </a:xfrm>
        </p:spPr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33969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69774" y="736100"/>
            <a:ext cx="10215134" cy="1612866"/>
          </a:xfrm>
        </p:spPr>
        <p:txBody>
          <a:bodyPr/>
          <a:lstStyle/>
          <a:p>
            <a:r>
              <a:rPr lang="cs-CZ" dirty="0"/>
              <a:t>      PROBLÉMY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480492"/>
            <a:ext cx="9619119" cy="216000"/>
          </a:xfrm>
        </p:spPr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4245637"/>
              </p:ext>
            </p:extLst>
          </p:nvPr>
        </p:nvGraphicFramePr>
        <p:xfrm>
          <a:off x="1732153" y="1606541"/>
          <a:ext cx="8695944" cy="3376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79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479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4531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čínská byrokracie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angličtina neexistuje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téměř žádný kontakt s „místními“, v obklopení dalších mezinárodních studentů, s nimi domluva jen anglicky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robenie hlúpych a zbytočných</a:t>
                      </a:r>
                      <a:r>
                        <a:rPr lang="sk-SK" baseline="0" dirty="0"/>
                        <a:t> aktivít (povinné)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Číňani.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Číňani</a:t>
                      </a:r>
                      <a:r>
                        <a:rPr lang="sk-SK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neustále je na vás namířen foťák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výpadky</a:t>
                      </a:r>
                      <a:r>
                        <a:rPr lang="sk-SK" baseline="0" dirty="0"/>
                        <a:t> VPN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="" xmlns:a16="http://schemas.microsoft.com/office/drawing/2014/main" id="{18BB0F32-F696-4AB9-B1EF-7758B002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5" y="578844"/>
            <a:ext cx="10215134" cy="748080"/>
          </a:xfrm>
        </p:spPr>
        <p:txBody>
          <a:bodyPr/>
          <a:lstStyle/>
          <a:p>
            <a:r>
              <a:rPr lang="cs-CZ" dirty="0"/>
              <a:t>RADY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8BEEA3B2-5B3D-4DF4-A2FA-8AE0536AA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015" y="1651466"/>
            <a:ext cx="9329491" cy="427881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</a:t>
            </a:r>
            <a:r>
              <a:rPr lang="cs-CZ" dirty="0" smtClean="0"/>
              <a:t>o </a:t>
            </a:r>
            <a:r>
              <a:rPr lang="cs-CZ" dirty="0"/>
              <a:t>Číny odjíždějte s co nejnovějším mobilem, nejlépe s Androidem </a:t>
            </a:r>
            <a:r>
              <a:rPr lang="cs-CZ" dirty="0" smtClean="0"/>
              <a:t>(na </a:t>
            </a:r>
            <a:r>
              <a:rPr lang="cs-CZ" dirty="0"/>
              <a:t>aplikacích typu </a:t>
            </a:r>
            <a:r>
              <a:rPr lang="cs-CZ" dirty="0" err="1"/>
              <a:t>Alipay</a:t>
            </a:r>
            <a:r>
              <a:rPr lang="cs-CZ" dirty="0"/>
              <a:t>, </a:t>
            </a:r>
            <a:r>
              <a:rPr lang="cs-CZ" dirty="0" err="1"/>
              <a:t>WeChat</a:t>
            </a:r>
            <a:r>
              <a:rPr lang="cs-CZ" dirty="0"/>
              <a:t>, </a:t>
            </a:r>
            <a:r>
              <a:rPr lang="cs-CZ" dirty="0" err="1"/>
              <a:t>Taobao</a:t>
            </a:r>
            <a:r>
              <a:rPr lang="cs-CZ" dirty="0"/>
              <a:t>, </a:t>
            </a:r>
            <a:r>
              <a:rPr lang="cs-CZ" dirty="0" err="1" smtClean="0"/>
              <a:t>Didi</a:t>
            </a:r>
            <a:r>
              <a:rPr lang="cs-CZ" dirty="0" smtClean="0"/>
              <a:t> </a:t>
            </a:r>
            <a:r>
              <a:rPr lang="cs-CZ" dirty="0"/>
              <a:t>bude záviset váš </a:t>
            </a:r>
            <a:r>
              <a:rPr lang="cs-CZ" dirty="0" smtClean="0"/>
              <a:t>život)</a:t>
            </a:r>
            <a:endParaRPr lang="cs-CZ" dirty="0"/>
          </a:p>
          <a:p>
            <a:r>
              <a:rPr lang="cs-CZ" dirty="0" smtClean="0"/>
              <a:t>s </a:t>
            </a:r>
            <a:r>
              <a:rPr lang="cs-CZ" dirty="0"/>
              <a:t>pořizováním SIM karty i bankovní karty nespěchejte, škola vám s tím </a:t>
            </a:r>
            <a:r>
              <a:rPr lang="cs-CZ" dirty="0" smtClean="0"/>
              <a:t>pomůže</a:t>
            </a:r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Didi</a:t>
            </a:r>
            <a:r>
              <a:rPr lang="cs-CZ" dirty="0"/>
              <a:t> &gt; </a:t>
            </a:r>
            <a:r>
              <a:rPr lang="cs-CZ" dirty="0" smtClean="0"/>
              <a:t>Taxi (s </a:t>
            </a:r>
            <a:r>
              <a:rPr lang="cs-CZ" dirty="0" err="1" smtClean="0"/>
              <a:t>bonusom</a:t>
            </a:r>
            <a:r>
              <a:rPr lang="cs-CZ" dirty="0" smtClean="0"/>
              <a:t> zábavy a bizarností)</a:t>
            </a:r>
            <a:endParaRPr lang="cs-CZ" dirty="0"/>
          </a:p>
          <a:p>
            <a:r>
              <a:rPr lang="cs-CZ" dirty="0" smtClean="0"/>
              <a:t>Chcete </a:t>
            </a:r>
            <a:r>
              <a:rPr lang="cs-CZ" dirty="0"/>
              <a:t>pálivé jídlo? </a:t>
            </a:r>
            <a:r>
              <a:rPr lang="cs-CZ" dirty="0" smtClean="0"/>
              <a:t>T</a:t>
            </a:r>
            <a:r>
              <a:rPr lang="cs-CZ" altLang="zh-CN" dirty="0" smtClean="0"/>
              <a:t>rochu pálivé (</a:t>
            </a:r>
            <a:r>
              <a:rPr lang="zh-CN" altLang="en-US" dirty="0" smtClean="0"/>
              <a:t>一点点</a:t>
            </a:r>
            <a:r>
              <a:rPr lang="sk-SK" altLang="zh-CN" dirty="0" smtClean="0"/>
              <a:t>) </a:t>
            </a:r>
            <a:r>
              <a:rPr lang="cs-CZ" altLang="zh-CN" dirty="0" smtClean="0"/>
              <a:t>je </a:t>
            </a:r>
            <a:r>
              <a:rPr lang="cs-CZ" altLang="zh-CN" dirty="0"/>
              <a:t>moc </a:t>
            </a:r>
            <a:r>
              <a:rPr lang="cs-CZ" altLang="zh-CN" dirty="0" smtClean="0"/>
              <a:t>pálivé.</a:t>
            </a:r>
            <a:endParaRPr lang="cs-CZ" altLang="zh-CN" dirty="0"/>
          </a:p>
          <a:p>
            <a:r>
              <a:rPr lang="cs-CZ" altLang="zh-CN" dirty="0"/>
              <a:t>Školu nemusíte MOC hrotit, ale aspoň na 75 % ty závěrečné zkoušky udělejte, za ty uznané kredity to stojí.</a:t>
            </a:r>
          </a:p>
          <a:p>
            <a:r>
              <a:rPr lang="cs-CZ" altLang="zh-CN" dirty="0"/>
              <a:t>Cestujte! Ochutnejte street food! Přečtěte si Hodiny z olova</a:t>
            </a:r>
            <a:r>
              <a:rPr lang="cs-CZ" altLang="zh-CN" dirty="0" smtClean="0"/>
              <a:t>. </a:t>
            </a:r>
          </a:p>
          <a:p>
            <a:r>
              <a:rPr lang="cs-CZ" altLang="zh-CN" dirty="0" err="1" smtClean="0"/>
              <a:t>Ľudia</a:t>
            </a:r>
            <a:r>
              <a:rPr lang="cs-CZ" altLang="zh-CN" dirty="0" smtClean="0"/>
              <a:t> okolo vás </a:t>
            </a:r>
            <a:r>
              <a:rPr lang="cs-CZ" altLang="zh-CN" dirty="0" err="1" smtClean="0"/>
              <a:t>budú</a:t>
            </a:r>
            <a:r>
              <a:rPr lang="cs-CZ" altLang="zh-CN" dirty="0" smtClean="0"/>
              <a:t> mať nechutné </a:t>
            </a:r>
            <a:r>
              <a:rPr lang="cs-CZ" altLang="zh-CN" dirty="0" err="1" smtClean="0"/>
              <a:t>prejavy</a:t>
            </a:r>
            <a:r>
              <a:rPr lang="cs-CZ" altLang="zh-CN" dirty="0" smtClean="0"/>
              <a:t>, </a:t>
            </a:r>
            <a:r>
              <a:rPr lang="cs-CZ" altLang="zh-CN" dirty="0" err="1" smtClean="0"/>
              <a:t>zmierte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sa</a:t>
            </a:r>
            <a:r>
              <a:rPr lang="cs-CZ" altLang="zh-CN" dirty="0" smtClean="0"/>
              <a:t> s tým.</a:t>
            </a:r>
          </a:p>
          <a:p>
            <a:r>
              <a:rPr lang="cs-CZ" altLang="zh-CN" dirty="0" err="1" smtClean="0"/>
              <a:t>Priemerného</a:t>
            </a:r>
            <a:r>
              <a:rPr lang="cs-CZ" altLang="zh-CN" dirty="0" smtClean="0"/>
              <a:t> Číňana ničím </a:t>
            </a:r>
            <a:r>
              <a:rPr lang="cs-CZ" altLang="zh-CN" dirty="0" err="1" smtClean="0"/>
              <a:t>nenahneváte</a:t>
            </a:r>
            <a:r>
              <a:rPr lang="cs-CZ" altLang="zh-CN" dirty="0" smtClean="0"/>
              <a:t>, tak </a:t>
            </a:r>
            <a:r>
              <a:rPr lang="cs-CZ" altLang="zh-CN" dirty="0" err="1" smtClean="0"/>
              <a:t>radšej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skúste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žiť</a:t>
            </a:r>
            <a:r>
              <a:rPr lang="cs-CZ" altLang="zh-CN" dirty="0" smtClean="0"/>
              <a:t> aj vy v pokoji.</a:t>
            </a:r>
          </a:p>
          <a:p>
            <a:pPr>
              <a:buNone/>
            </a:pPr>
            <a:endParaRPr lang="cs-CZ" altLang="zh-CN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76240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79963" y="791230"/>
            <a:ext cx="10215134" cy="1612866"/>
          </a:xfrm>
        </p:spPr>
        <p:txBody>
          <a:bodyPr/>
          <a:lstStyle/>
          <a:p>
            <a:r>
              <a:rPr lang="cs-CZ" dirty="0"/>
              <a:t>      CELKOVÉ HODNOTENIE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/>
              <a:t> 512/10</a:t>
            </a:r>
            <a:endParaRPr lang="cs-CZ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34513339"/>
              </p:ext>
            </p:extLst>
          </p:nvPr>
        </p:nvGraphicFramePr>
        <p:xfrm>
          <a:off x="2026705" y="1578527"/>
          <a:ext cx="9114956" cy="4470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4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574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05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zvládla jsem tohle, tak už zvládnu cokoliv</a:t>
                      </a:r>
                    </a:p>
                    <a:p>
                      <a:pPr algn="ctr"/>
                      <a:r>
                        <a:rPr lang="sk-SK" dirty="0"/>
                        <a:t> (nejefektivnější lék na získání životní perspektivy, aneb všechno je jedno)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zlepšenie</a:t>
                      </a:r>
                      <a:r>
                        <a:rPr lang="sk-SK" baseline="0" dirty="0"/>
                        <a:t> hlavne komunikačných schopností, posun v znalosti jazyka, slovnej zásoby, gramatiky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získáte větší cit pro jazyk, ať už chcete, nebo 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obrovský</a:t>
                      </a:r>
                      <a:r>
                        <a:rPr lang="sk-SK" baseline="0" dirty="0"/>
                        <a:t> náhľad do kultúry, života, histórie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kontext (historie, režim, společnost, vaše místo v tom všem)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zvyknúť si na systém úplne </a:t>
                      </a:r>
                      <a:r>
                        <a:rPr lang="sk-SK" dirty="0" smtClean="0"/>
                        <a:t>nejde, vaša trpezlivosť sa dosť zlepší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Stojí to za to.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V</a:t>
                      </a:r>
                      <a:r>
                        <a:rPr lang="sk-SK" baseline="0" dirty="0"/>
                        <a:t> Číne som dospela.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51995" y="835619"/>
            <a:ext cx="10215134" cy="1612866"/>
          </a:xfrm>
        </p:spPr>
        <p:txBody>
          <a:bodyPr/>
          <a:lstStyle/>
          <a:p>
            <a:r>
              <a:rPr lang="cs-CZ" dirty="0"/>
              <a:t>       KDE? KEDY? PREČO?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203709"/>
              </p:ext>
            </p:extLst>
          </p:nvPr>
        </p:nvGraphicFramePr>
        <p:xfrm>
          <a:off x="1934079" y="1999987"/>
          <a:ext cx="8106834" cy="397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3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05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V </a:t>
                      </a:r>
                      <a:r>
                        <a:rPr lang="sk-SK" dirty="0"/>
                        <a:t>Čína, provincie Jiangsu, město (2. kategorie) Nanjing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JZ</a:t>
                      </a:r>
                      <a:r>
                        <a:rPr lang="sk-SK" baseline="0" dirty="0"/>
                        <a:t> Čína, provincia </a:t>
                      </a:r>
                      <a:r>
                        <a:rPr lang="sk-SK" baseline="0" dirty="0" err="1"/>
                        <a:t>Sečuan</a:t>
                      </a:r>
                      <a:r>
                        <a:rPr lang="sk-SK" baseline="0" dirty="0"/>
                        <a:t>, malé mestečko </a:t>
                      </a:r>
                      <a:r>
                        <a:rPr lang="sk-SK" baseline="0" dirty="0" err="1"/>
                        <a:t>Emeishan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Nanjing Normal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Southwest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Jiaotong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University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3. 9. 2018 – 12. 7.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29.8.2018-10.7.2019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studium čínského jazyka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štúdium</a:t>
                      </a:r>
                      <a:r>
                        <a:rPr lang="sk-SK" baseline="0" dirty="0"/>
                        <a:t> čínskeho jazyka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AIA DZS (dům zahraniční spolupráce) – vládní stipendium ČR a ČLR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SAIA (Slovenská</a:t>
                      </a:r>
                      <a:r>
                        <a:rPr lang="sk-SK" baseline="0" dirty="0"/>
                        <a:t> akademická informačná agentúra)</a:t>
                      </a:r>
                      <a:r>
                        <a:rPr lang="sk-SK" dirty="0"/>
                        <a:t> – Štipendium</a:t>
                      </a:r>
                      <a:r>
                        <a:rPr lang="sk-SK" baseline="0" dirty="0"/>
                        <a:t> vlády SR aj ČLR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4660" y="168455"/>
            <a:ext cx="3926766" cy="1612866"/>
          </a:xfrm>
        </p:spPr>
        <p:txBody>
          <a:bodyPr/>
          <a:lstStyle/>
          <a:p>
            <a:r>
              <a:rPr lang="sk-SK" dirty="0"/>
              <a:t>EMEISHAN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6" name="Obrázok 5" descr="IMG_20180901_190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72935" y="1250829"/>
            <a:ext cx="5819676" cy="4364757"/>
          </a:xfrm>
          <a:prstGeom prst="rect">
            <a:avLst/>
          </a:prstGeom>
        </p:spPr>
      </p:pic>
      <p:pic>
        <p:nvPicPr>
          <p:cNvPr id="9" name="Obrázok 8" descr="IMG_20181010_132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5069" y="828135"/>
            <a:ext cx="7061882" cy="52964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51995" y="835619"/>
            <a:ext cx="10215134" cy="1612866"/>
          </a:xfrm>
        </p:spPr>
        <p:txBody>
          <a:bodyPr/>
          <a:lstStyle/>
          <a:p>
            <a:r>
              <a:rPr lang="cs-CZ" dirty="0"/>
              <a:t>       KDE? KEDY? PREČO?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5483983"/>
              </p:ext>
            </p:extLst>
          </p:nvPr>
        </p:nvGraphicFramePr>
        <p:xfrm>
          <a:off x="1934079" y="1999987"/>
          <a:ext cx="8106834" cy="397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3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05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V </a:t>
                      </a:r>
                      <a:r>
                        <a:rPr lang="sk-SK" dirty="0"/>
                        <a:t>Čína, provincie Jiangsu, město (2. kategorie) Nanjing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JZ</a:t>
                      </a:r>
                      <a:r>
                        <a:rPr lang="sk-SK" baseline="0" dirty="0"/>
                        <a:t> Čína, provincia </a:t>
                      </a:r>
                      <a:r>
                        <a:rPr lang="sk-SK" baseline="0" dirty="0" err="1"/>
                        <a:t>Sečuan</a:t>
                      </a:r>
                      <a:r>
                        <a:rPr lang="sk-SK" baseline="0" dirty="0"/>
                        <a:t>, malé mestečko </a:t>
                      </a:r>
                      <a:r>
                        <a:rPr lang="sk-SK" baseline="0" dirty="0" err="1"/>
                        <a:t>Emeishan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Nanjing Normal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Southwest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Jiaotong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University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3. 9. 2018 – 12. 7.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29.8.2018-10.7.2019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studium čínského jazyka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štúdium</a:t>
                      </a:r>
                      <a:r>
                        <a:rPr lang="sk-SK" baseline="0" dirty="0"/>
                        <a:t> čínskeho jazyka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AIA DZS (dům zahraniční spolupráce) – vládní stipendium ČR a ČLR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SAIA (Slovenská</a:t>
                      </a:r>
                      <a:r>
                        <a:rPr lang="sk-SK" baseline="0" dirty="0"/>
                        <a:t> akademická informačná agentúra)</a:t>
                      </a:r>
                      <a:r>
                        <a:rPr lang="sk-SK" dirty="0"/>
                        <a:t> – Štipendium</a:t>
                      </a:r>
                      <a:r>
                        <a:rPr lang="sk-SK" baseline="0" dirty="0"/>
                        <a:t> vlády SR aj ČLR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 flipV="1">
            <a:off x="972870" y="5145578"/>
            <a:ext cx="45719" cy="65614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35344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CC076544-7F33-47B2-BE13-C99CF5A542E3}"/>
              </a:ext>
            </a:extLst>
          </p:cNvPr>
          <p:cNvSpPr txBox="1"/>
          <p:nvPr/>
        </p:nvSpPr>
        <p:spPr>
          <a:xfrm>
            <a:off x="3792701" y="356723"/>
            <a:ext cx="2734323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1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NANJING</a:t>
            </a:r>
            <a:endParaRPr lang="cs-CZ" sz="351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CFEED745-50DE-46B8-B57F-08EA2F0635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847" y="1303906"/>
            <a:ext cx="6630541" cy="497290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6C79ECB7-A04B-4BCE-AABA-1BE33069A8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6981" y="86931"/>
            <a:ext cx="5007422" cy="66666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07595173-729F-4AEF-B3B4-CAB991FCB78C}"/>
              </a:ext>
            </a:extLst>
          </p:cNvPr>
          <p:cNvSpPr txBox="1"/>
          <p:nvPr/>
        </p:nvSpPr>
        <p:spPr>
          <a:xfrm>
            <a:off x="461639" y="6533965"/>
            <a:ext cx="45719" cy="36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72870" y="6450675"/>
            <a:ext cx="9619119" cy="216000"/>
          </a:xfrm>
        </p:spPr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707313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57696" y="924395"/>
            <a:ext cx="10215134" cy="1612866"/>
          </a:xfrm>
        </p:spPr>
        <p:txBody>
          <a:bodyPr/>
          <a:lstStyle/>
          <a:p>
            <a:r>
              <a:rPr lang="cs-CZ" dirty="0"/>
              <a:t>      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2870" y="5007006"/>
            <a:ext cx="45719" cy="138572"/>
          </a:xfrm>
        </p:spPr>
        <p:txBody>
          <a:bodyPr>
            <a:normAutofit fontScale="32500" lnSpcReduction="20000"/>
          </a:bodyPr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1275733"/>
              </p:ext>
            </p:extLst>
          </p:nvPr>
        </p:nvGraphicFramePr>
        <p:xfrm>
          <a:off x="1916324" y="1698146"/>
          <a:ext cx="8106834" cy="4287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3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094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10 měsíců</a:t>
                      </a:r>
                    </a:p>
                    <a:p>
                      <a:pPr algn="ctr"/>
                      <a:r>
                        <a:rPr lang="sk-SK" dirty="0"/>
                        <a:t>ZS + LS (4+4 měsíce)</a:t>
                      </a:r>
                    </a:p>
                    <a:p>
                      <a:pPr algn="ctr"/>
                      <a:r>
                        <a:rPr lang="sk-SK" dirty="0"/>
                        <a:t>vesměs dopolední vyučování</a:t>
                      </a:r>
                    </a:p>
                    <a:p>
                      <a:pPr algn="ctr"/>
                      <a:r>
                        <a:rPr lang="sk-SK" dirty="0"/>
                        <a:t>„midterms“ + „finals“ (x2)</a:t>
                      </a:r>
                    </a:p>
                    <a:p>
                      <a:pPr algn="ctr"/>
                      <a:r>
                        <a:rPr lang="sk-SK" dirty="0"/>
                        <a:t>(Comprehensive Chinese, Listening, Speaking)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10 mesiacov</a:t>
                      </a:r>
                    </a:p>
                    <a:p>
                      <a:pPr algn="ctr"/>
                      <a:r>
                        <a:rPr lang="sk-SK" dirty="0"/>
                        <a:t>ZS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smtClean="0"/>
                        <a:t>+ </a:t>
                      </a:r>
                      <a:r>
                        <a:rPr lang="sk-SK" baseline="0" dirty="0"/>
                        <a:t>LS </a:t>
                      </a:r>
                      <a:r>
                        <a:rPr lang="sk-SK" baseline="0" dirty="0" smtClean="0"/>
                        <a:t>(4+4 mesiace)</a:t>
                      </a:r>
                      <a:endParaRPr lang="sk-SK" baseline="0" dirty="0"/>
                    </a:p>
                    <a:p>
                      <a:pPr algn="ctr"/>
                      <a:r>
                        <a:rPr lang="sk-SK" baseline="0" dirty="0" smtClean="0"/>
                        <a:t>od ôsmej do tretej + prestávka </a:t>
                      </a:r>
                      <a:r>
                        <a:rPr lang="sk-SK" baseline="0" dirty="0"/>
                        <a:t>(</a:t>
                      </a:r>
                      <a:r>
                        <a:rPr lang="sk-SK" baseline="0" dirty="0" err="1"/>
                        <a:t>Comprehensive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Chinese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Reading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Listening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Speaking</a:t>
                      </a:r>
                      <a:r>
                        <a:rPr lang="sk-SK" baseline="0" dirty="0"/>
                        <a:t>) + HSK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možnost volitelných předmětů (kaligrafie, obchodní čínština, cestovní čínština, čtení novin, psaní)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dôraz</a:t>
                      </a:r>
                      <a:r>
                        <a:rPr lang="sk-SK" baseline="0" dirty="0"/>
                        <a:t> na tradície (hodiny kaligrafie, </a:t>
                      </a:r>
                      <a:r>
                        <a:rPr lang="sk-SK" baseline="0" dirty="0" err="1"/>
                        <a:t>kung-fu</a:t>
                      </a:r>
                      <a:r>
                        <a:rPr lang="sk-SK" baseline="0" dirty="0"/>
                        <a:t>, histórie) a domácu </a:t>
                      </a:r>
                      <a:r>
                        <a:rPr lang="sk-SK" baseline="0" dirty="0" smtClean="0"/>
                        <a:t>prípravu</a:t>
                      </a:r>
                    </a:p>
                    <a:p>
                      <a:pPr marL="0" marR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baseline="0" dirty="0" smtClean="0"/>
                        <a:t>(viac-menej povinné)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4558527" y="835619"/>
            <a:ext cx="10215134" cy="161286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marR="0" lvl="0" indent="0" algn="l" defTabSz="12160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13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ZAHRANIČNÝ</a:t>
            </a:r>
            <a:r>
              <a:rPr kumimoji="0" lang="cs-CZ" sz="3513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POBYT</a:t>
            </a:r>
            <a:endParaRPr kumimoji="0" lang="cs-CZ" sz="3513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92780" y="832688"/>
            <a:ext cx="5212270" cy="1612866"/>
          </a:xfrm>
        </p:spPr>
        <p:txBody>
          <a:bodyPr/>
          <a:lstStyle/>
          <a:p>
            <a:r>
              <a:rPr lang="sk-SK" dirty="0" smtClean="0"/>
              <a:t>SWJU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pic>
        <p:nvPicPr>
          <p:cNvPr id="5" name="Obrázok 4" descr="IMG_20180917_203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630" y="1630392"/>
            <a:ext cx="5888687" cy="4416515"/>
          </a:xfrm>
          <a:prstGeom prst="rect">
            <a:avLst/>
          </a:prstGeom>
        </p:spPr>
      </p:pic>
      <p:pic>
        <p:nvPicPr>
          <p:cNvPr id="6" name="Obrázok 5" descr="IMG_20181027_2015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379116" y="1176674"/>
            <a:ext cx="5940038" cy="44550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57696" y="924395"/>
            <a:ext cx="10215134" cy="1612866"/>
          </a:xfrm>
        </p:spPr>
        <p:txBody>
          <a:bodyPr/>
          <a:lstStyle/>
          <a:p>
            <a:r>
              <a:rPr lang="cs-CZ" dirty="0"/>
              <a:t>      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2870" y="5007006"/>
            <a:ext cx="45719" cy="138572"/>
          </a:xfrm>
        </p:spPr>
        <p:txBody>
          <a:bodyPr>
            <a:normAutofit fontScale="32500" lnSpcReduction="20000"/>
          </a:bodyPr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Kulhavá Ludmila, Machálková </a:t>
            </a:r>
            <a:r>
              <a:rPr lang="cs-CZ" dirty="0" err="1"/>
              <a:t>Kristína</a:t>
            </a:r>
            <a:r>
              <a:rPr lang="cs-CZ" dirty="0"/>
              <a:t>, 2.10.2019, FF, </a:t>
            </a:r>
            <a:r>
              <a:rPr lang="sk-SK" dirty="0" err="1"/>
              <a:t>Křížkovského</a:t>
            </a:r>
            <a:r>
              <a:rPr lang="sk-SK" dirty="0"/>
              <a:t> 512/10</a:t>
            </a:r>
            <a:endParaRPr lang="cs-CZ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1275733"/>
              </p:ext>
            </p:extLst>
          </p:nvPr>
        </p:nvGraphicFramePr>
        <p:xfrm>
          <a:off x="1916324" y="1698146"/>
          <a:ext cx="8106834" cy="4287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3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83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LÍDA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KRISTÍNA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094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10 měsíců</a:t>
                      </a:r>
                    </a:p>
                    <a:p>
                      <a:pPr algn="ctr"/>
                      <a:r>
                        <a:rPr lang="sk-SK" dirty="0"/>
                        <a:t>ZS + LS (4+4 měsíce)</a:t>
                      </a:r>
                    </a:p>
                    <a:p>
                      <a:pPr algn="ctr"/>
                      <a:r>
                        <a:rPr lang="sk-SK" dirty="0"/>
                        <a:t>vesměs dopolední vyučování</a:t>
                      </a:r>
                    </a:p>
                    <a:p>
                      <a:pPr algn="ctr"/>
                      <a:r>
                        <a:rPr lang="sk-SK" dirty="0"/>
                        <a:t>„midterms“ + „finals“ (x2)</a:t>
                      </a:r>
                    </a:p>
                    <a:p>
                      <a:pPr algn="ctr"/>
                      <a:r>
                        <a:rPr lang="sk-SK" dirty="0"/>
                        <a:t>(Comprehensive Chinese, Listening, Speaking)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10 mesiacov</a:t>
                      </a:r>
                    </a:p>
                    <a:p>
                      <a:pPr algn="ctr"/>
                      <a:r>
                        <a:rPr lang="sk-SK" dirty="0"/>
                        <a:t>ZS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smtClean="0"/>
                        <a:t>+ </a:t>
                      </a:r>
                      <a:r>
                        <a:rPr lang="sk-SK" baseline="0" dirty="0"/>
                        <a:t>LS </a:t>
                      </a:r>
                      <a:r>
                        <a:rPr lang="sk-SK" baseline="0" dirty="0" smtClean="0"/>
                        <a:t>(4+4 mesiace)</a:t>
                      </a:r>
                      <a:endParaRPr lang="sk-SK" baseline="0" dirty="0"/>
                    </a:p>
                    <a:p>
                      <a:pPr algn="ctr"/>
                      <a:r>
                        <a:rPr lang="sk-SK" baseline="0" dirty="0" smtClean="0"/>
                        <a:t>od ôsmej do tretej + prestávka </a:t>
                      </a:r>
                      <a:r>
                        <a:rPr lang="sk-SK" baseline="0" dirty="0"/>
                        <a:t>(</a:t>
                      </a:r>
                      <a:r>
                        <a:rPr lang="sk-SK" baseline="0" dirty="0" err="1"/>
                        <a:t>Comprehensive</a:t>
                      </a:r>
                      <a:r>
                        <a:rPr lang="sk-SK" baseline="0" dirty="0"/>
                        <a:t> </a:t>
                      </a:r>
                      <a:r>
                        <a:rPr lang="sk-SK" baseline="0" dirty="0" err="1"/>
                        <a:t>Chinese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Reading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Listening</a:t>
                      </a:r>
                      <a:r>
                        <a:rPr lang="sk-SK" baseline="0" dirty="0"/>
                        <a:t>, </a:t>
                      </a:r>
                      <a:r>
                        <a:rPr lang="sk-SK" baseline="0" dirty="0" err="1"/>
                        <a:t>Speaking</a:t>
                      </a:r>
                      <a:r>
                        <a:rPr lang="sk-SK" baseline="0" dirty="0"/>
                        <a:t>) + HSK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možnost volitelných předmětů (kaligrafie, obchodní čínština, cestovní čínština, čtení novin, psaní)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dôraz</a:t>
                      </a:r>
                      <a:r>
                        <a:rPr lang="sk-SK" baseline="0" dirty="0"/>
                        <a:t> na tradície (hodiny kaligrafie, </a:t>
                      </a:r>
                      <a:r>
                        <a:rPr lang="sk-SK" baseline="0" dirty="0" err="1"/>
                        <a:t>kung-fu</a:t>
                      </a:r>
                      <a:r>
                        <a:rPr lang="sk-SK" baseline="0" dirty="0"/>
                        <a:t>, histórie) a domácu </a:t>
                      </a:r>
                      <a:r>
                        <a:rPr lang="sk-SK" baseline="0" dirty="0" smtClean="0"/>
                        <a:t>prípravu</a:t>
                      </a:r>
                    </a:p>
                    <a:p>
                      <a:pPr marL="0" marR="0" indent="0" algn="ctr" defTabSz="12160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baseline="0" dirty="0" smtClean="0"/>
                        <a:t>(viac-menej povinné)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4558527" y="835619"/>
            <a:ext cx="10215134" cy="161286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marR="0" lvl="0" indent="0" algn="l" defTabSz="12160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13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ZAHRANIČNÝ</a:t>
            </a:r>
            <a:r>
              <a:rPr kumimoji="0" lang="cs-CZ" sz="3513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POBYT</a:t>
            </a:r>
            <a:endParaRPr kumimoji="0" lang="cs-CZ" sz="3513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6252455"/>
      </p:ext>
    </p:extLst>
  </p:cSld>
  <p:clrMapOvr>
    <a:masterClrMapping/>
  </p:clrMapOvr>
</p:sld>
</file>

<file path=ppt/theme/theme1.xml><?xml version="1.0" encoding="utf-8"?>
<a:theme xmlns:a="http://schemas.openxmlformats.org/drawingml/2006/main" name="UP_prezentace_cz_16x9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P_prezentace_cz_16x9.potx" id="{193B350C-BD93-44C2-AA23-001E80B1E4DC}" vid="{080CA9D0-FE38-4C67-AC33-3149459E10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UP_prezentace_cz_16x9</Template>
  <TotalTime>494</TotalTime>
  <Words>1678</Words>
  <Application>Microsoft Office PowerPoint</Application>
  <PresentationFormat>Vlastná</PresentationFormat>
  <Paragraphs>194</Paragraphs>
  <Slides>27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28" baseType="lpstr">
      <vt:lpstr>UP_prezentace_cz_16x9</vt:lpstr>
      <vt:lpstr>Snímka 1</vt:lpstr>
      <vt:lpstr>Študijný pobyt v ČLR</vt:lpstr>
      <vt:lpstr>       KDE? KEDY? PREČO?</vt:lpstr>
      <vt:lpstr>EMEISHAN</vt:lpstr>
      <vt:lpstr>       KDE? KEDY? PREČO?</vt:lpstr>
      <vt:lpstr>Snímka 6</vt:lpstr>
      <vt:lpstr>       </vt:lpstr>
      <vt:lpstr>SWJU</vt:lpstr>
      <vt:lpstr>       </vt:lpstr>
      <vt:lpstr>Snímka 10</vt:lpstr>
      <vt:lpstr>       PRED ODJAZDOM</vt:lpstr>
      <vt:lpstr>       UBYTOVANIE, STRAVA,                       DOPRAVA</vt:lpstr>
      <vt:lpstr>EMEISHAN</vt:lpstr>
      <vt:lpstr>       UBYTOVANIE, STRAVA,                       DOPRAVA</vt:lpstr>
      <vt:lpstr>Snímka 15</vt:lpstr>
      <vt:lpstr>       FINANCIE</vt:lpstr>
      <vt:lpstr>Snímka 17</vt:lpstr>
      <vt:lpstr>Snímka 18</vt:lpstr>
      <vt:lpstr>Snímka 19</vt:lpstr>
      <vt:lpstr>Snímka 20</vt:lpstr>
      <vt:lpstr>      VOĽNÝ ČAS</vt:lpstr>
      <vt:lpstr>EMEISHAN</vt:lpstr>
      <vt:lpstr>      VOĽNÝ ČAS</vt:lpstr>
      <vt:lpstr>Snímka 24</vt:lpstr>
      <vt:lpstr>      PROBLÉMY</vt:lpstr>
      <vt:lpstr>RADY</vt:lpstr>
      <vt:lpstr>      CELKOVÉ HODNOTENIE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HP</dc:creator>
  <cp:lastModifiedBy>HP</cp:lastModifiedBy>
  <cp:revision>38</cp:revision>
  <dcterms:created xsi:type="dcterms:W3CDTF">2019-09-18T20:06:19Z</dcterms:created>
  <dcterms:modified xsi:type="dcterms:W3CDTF">2019-09-20T09:34:34Z</dcterms:modified>
</cp:coreProperties>
</file>