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7"/>
  </p:notesMasterIdLst>
  <p:sldIdLst>
    <p:sldId id="260" r:id="rId5"/>
    <p:sldId id="256" r:id="rId6"/>
    <p:sldId id="311" r:id="rId7"/>
    <p:sldId id="261" r:id="rId8"/>
    <p:sldId id="310" r:id="rId9"/>
    <p:sldId id="272" r:id="rId10"/>
    <p:sldId id="278" r:id="rId11"/>
    <p:sldId id="309" r:id="rId12"/>
    <p:sldId id="280" r:id="rId13"/>
    <p:sldId id="265" r:id="rId14"/>
    <p:sldId id="307" r:id="rId15"/>
    <p:sldId id="285" r:id="rId16"/>
    <p:sldId id="286" r:id="rId17"/>
    <p:sldId id="290" r:id="rId18"/>
    <p:sldId id="291" r:id="rId19"/>
    <p:sldId id="292" r:id="rId20"/>
    <p:sldId id="287" r:id="rId21"/>
    <p:sldId id="298" r:id="rId22"/>
    <p:sldId id="264" r:id="rId23"/>
    <p:sldId id="296" r:id="rId24"/>
    <p:sldId id="313" r:id="rId25"/>
    <p:sldId id="314" r:id="rId26"/>
  </p:sldIdLst>
  <p:sldSz cx="8999538" cy="6840538"/>
  <p:notesSz cx="6742113" cy="9872663"/>
  <p:custDataLst>
    <p:tags r:id="rId28"/>
  </p:custDataLst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cha Jaroslava" initials="SJ" lastIdx="2" clrIdx="0"/>
  <p:cmAuthor id="2" name="Klara" initials="K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Světlý sty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2" autoAdjust="0"/>
    <p:restoredTop sz="85809" autoAdjust="0"/>
  </p:normalViewPr>
  <p:slideViewPr>
    <p:cSldViewPr snapToGrid="0">
      <p:cViewPr varScale="1">
        <p:scale>
          <a:sx n="132" d="100"/>
          <a:sy n="132" d="100"/>
        </p:scale>
        <p:origin x="1784" y="184"/>
      </p:cViewPr>
      <p:guideLst>
        <p:guide orient="horz" pos="2154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3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8970" y="0"/>
            <a:ext cx="2921583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16.01.2021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1235075"/>
            <a:ext cx="437991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4" tIns="45752" rIns="91504" bIns="45752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1504" tIns="45752" rIns="91504" bIns="45752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3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8970" y="9377317"/>
            <a:ext cx="2921583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181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978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173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346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15040">
              <a:defRPr/>
            </a:pPr>
            <a:r>
              <a:rPr lang="cs-CZ" altLang="cs-CZ" dirty="0"/>
              <a:t>U některých bakalářských studijních programů může být část přijímací zkoušky (test ze zaměření programu, resp. ústní pohovor) nahrazena splněním tzv. doplňujících kritérií. Jedná se např. o státní zkoušku z cizího jazyka, certifikát apod. Pokud chce uchazeč této možnosti využít, je třeba o nahrazení přijímací zkoušky písemně požádat děkana FF a k žádosti přiložit notářsky ověřenou kopii dokladu, který prokáže splnění doplňujících kritérií. Žádost se podává nejpozději do 30. dubna 2021 a zasílá se na adresu fakulty.</a:t>
            </a:r>
            <a:r>
              <a:rPr lang="cs-CZ" altLang="cs-CZ" sz="2000" dirty="0"/>
              <a:t> </a:t>
            </a:r>
            <a:r>
              <a:rPr lang="cs-CZ" altLang="cs-CZ" sz="1600" dirty="0"/>
              <a:t>  </a:t>
            </a:r>
          </a:p>
          <a:p>
            <a:r>
              <a:rPr lang="cs-CZ" altLang="cs-CZ" sz="1600" dirty="0"/>
              <a:t>U maior/minor bakalářských programů katedry politologie je možno nahradit fakultní přijímací zkoušku vykonáním testů u společnosti SCIO. V rámci NSZ je pak třeba </a:t>
            </a:r>
            <a:r>
              <a:rPr lang="cs-CZ" dirty="0"/>
              <a:t>úspěšně složit zkoušku Obecné studijní předpoklady a zkoušku Základy společenských věd v termínu </a:t>
            </a:r>
            <a:r>
              <a:rPr lang="cs-CZ"/>
              <a:t>do 15. </a:t>
            </a:r>
            <a:r>
              <a:rPr lang="cs-CZ" dirty="0"/>
              <a:t>3. 2021. Za úspěšné složení zkoušky se v takovém případě považuje dosažení minimálního percentilu, bližší informace k jeho výši najdete v katalogu programů u daného programu. Rovnocenně bude uznán také výsledek slovenské verze testu OSP, který nese název test Všeobecných </a:t>
            </a:r>
            <a:r>
              <a:rPr lang="cs-CZ" dirty="0" err="1"/>
              <a:t>študijných</a:t>
            </a:r>
            <a:r>
              <a:rPr lang="cs-CZ" dirty="0"/>
              <a:t> </a:t>
            </a:r>
            <a:r>
              <a:rPr lang="cs-CZ" dirty="0" err="1"/>
              <a:t>predpokladov</a:t>
            </a:r>
            <a:r>
              <a:rPr lang="cs-CZ" dirty="0"/>
              <a:t> (VŠP). </a:t>
            </a:r>
          </a:p>
          <a:p>
            <a:r>
              <a:rPr lang="cs-CZ" dirty="0"/>
              <a:t>V případě nesložení těchto zkoušek v uvedeném termínu budou uchazeči pozváni k vykonání fakultních přijímacích zkoušek na FF UP.</a:t>
            </a:r>
          </a:p>
          <a:p>
            <a:pPr marL="0" lvl="1" defTabSz="915040">
              <a:defRPr/>
            </a:pPr>
            <a:br>
              <a:rPr lang="cs-CZ" altLang="cs-CZ" dirty="0"/>
            </a:br>
            <a:endParaRPr lang="cs-CZ" altLang="cs-CZ" dirty="0">
              <a:latin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508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cs-CZ" sz="1900" b="1" dirty="0"/>
              <a:t>UP – Ústní pohovor </a:t>
            </a:r>
            <a:r>
              <a:rPr lang="cs-CZ" sz="1900" dirty="0"/>
              <a:t>– </a:t>
            </a:r>
            <a:r>
              <a:rPr lang="cs-CZ" dirty="0"/>
              <a:t>otázky z programu, na který se uchazeč hlásí,  a rozprava nad dosavadním a budoucím odborným zaměřením uchazeče. Rozprava proběhne na základě písemného projektu budoucí diplomové práce (lze využít text bakalářské práce, resp. jiné odborné práce). Písemný projekt v rozsahu 3 stran předloží uchazeč přímo u zkoušky. </a:t>
            </a:r>
          </a:p>
          <a:p>
            <a:pPr lvl="1"/>
            <a:r>
              <a:rPr lang="cs-CZ" dirty="0"/>
              <a:t>V případě, že se uchazeč hlásí na jiný program, než byl obor jeho bakalářského studia, resp. se hlásí na FF UP z jiné fakulty či vysoké školy, doloží u pohovoru kromě projektu i </a:t>
            </a:r>
            <a:r>
              <a:rPr lang="cs-CZ" dirty="0" err="1"/>
              <a:t>diploma</a:t>
            </a:r>
            <a:r>
              <a:rPr lang="cs-CZ" dirty="0"/>
              <a:t> </a:t>
            </a:r>
            <a:r>
              <a:rPr lang="cs-CZ" dirty="0" err="1"/>
              <a:t>supplement</a:t>
            </a:r>
            <a:r>
              <a:rPr lang="cs-CZ" dirty="0"/>
              <a:t> svého bakalářského studia (</a:t>
            </a:r>
            <a:r>
              <a:rPr lang="cs-CZ" dirty="0" err="1"/>
              <a:t>diploma</a:t>
            </a:r>
            <a:r>
              <a:rPr lang="cs-CZ" dirty="0"/>
              <a:t> </a:t>
            </a:r>
            <a:r>
              <a:rPr lang="cs-CZ" dirty="0" err="1"/>
              <a:t>supplement</a:t>
            </a:r>
            <a:r>
              <a:rPr lang="cs-CZ" dirty="0"/>
              <a:t> může být nahrazen seznamem atestací z průběhu bakalářského studia; </a:t>
            </a:r>
            <a:r>
              <a:rPr lang="cs-CZ" dirty="0" err="1"/>
              <a:t>diploma</a:t>
            </a:r>
            <a:r>
              <a:rPr lang="cs-CZ" dirty="0"/>
              <a:t> </a:t>
            </a:r>
            <a:r>
              <a:rPr lang="cs-CZ" dirty="0" err="1"/>
              <a:t>supplement</a:t>
            </a:r>
            <a:r>
              <a:rPr lang="cs-CZ" dirty="0"/>
              <a:t>, resp. seznam atestací musí být ověřen studijním oddělením příslušné VŠ).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8872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cs-CZ" b="1" dirty="0">
                <a:solidFill>
                  <a:srgbClr val="FF0000"/>
                </a:solidFill>
              </a:rPr>
              <a:t>SDĚLIT HLAVNĚ TERMÍNY, OSTATNÍ SE MOHOU DETAILNĚ DOČÍST NA WEBU, kde je vyvěšen i harmonogram celého přijímacího </a:t>
            </a:r>
            <a:r>
              <a:rPr lang="cs-CZ" b="1">
                <a:solidFill>
                  <a:srgbClr val="FF0000"/>
                </a:solidFill>
              </a:rPr>
              <a:t>řízení!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090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82756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0907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3199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4973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Říci třeba některé nové a neobvyklé programy…např. bakalářská indonéská studia se zaměřením na cestovní ruch nebo nově</a:t>
            </a:r>
            <a:r>
              <a:rPr lang="cs-CZ" baseline="0" dirty="0"/>
              <a:t> vietnamská filologie, migrační studia apod.</a:t>
            </a:r>
            <a:r>
              <a:rPr lang="cs-CZ" dirty="0"/>
              <a:t>,</a:t>
            </a:r>
            <a:r>
              <a:rPr lang="cs-CZ" baseline="0" dirty="0"/>
              <a:t> …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2236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98588" y="1143000"/>
            <a:ext cx="40608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75644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98588" y="1143000"/>
            <a:ext cx="40608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7090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642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2796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040"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8520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353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e-přihlášce platí,</a:t>
            </a:r>
            <a:r>
              <a:rPr lang="cs-CZ" baseline="0" dirty="0"/>
              <a:t> že v rámci výčtu všech programů dvou studijních zaměření, je program maior vždy na prvním místě před pomlčkou</a:t>
            </a:r>
            <a:r>
              <a:rPr lang="cs-CZ" baseline="0" dirty="0">
                <a:sym typeface="Wingdings" panose="05000000000000000000" pitchFamily="2" charset="2"/>
              </a:rPr>
              <a:t> (např. Anglická filologie – Francouzská filologie = závěrečnou práci budu psát z anglické filologie </a:t>
            </a:r>
            <a:r>
              <a:rPr lang="cs-CZ" baseline="0">
                <a:sym typeface="Wingdings" panose="05000000000000000000" pitchFamily="2" charset="2"/>
              </a:rPr>
              <a:t>a naopak…)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919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715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8826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67" y="2392326"/>
            <a:ext cx="3882526" cy="194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620000"/>
            <a:ext cx="4454024" cy="47332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3004102" cy="3902926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964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1612866"/>
          </a:xfrm>
        </p:spPr>
        <p:txBody>
          <a:bodyPr anchor="t">
            <a:normAutofit/>
          </a:bodyPr>
          <a:lstStyle>
            <a:lvl1pPr algn="l"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592866"/>
            <a:ext cx="7560000" cy="1552712"/>
          </a:xfrm>
        </p:spPr>
        <p:txBody>
          <a:bodyPr/>
          <a:lstStyle>
            <a:lvl1pPr marL="0" indent="0" algn="l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380949"/>
            <a:ext cx="7560000" cy="982528"/>
          </a:xfrm>
        </p:spPr>
        <p:txBody>
          <a:bodyPr anchor="t">
            <a:normAutofit/>
          </a:bodyPr>
          <a:lstStyle>
            <a:lvl1pPr algn="ctr"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363477"/>
            <a:ext cx="7560000" cy="945883"/>
          </a:xfrm>
        </p:spPr>
        <p:txBody>
          <a:bodyPr/>
          <a:lstStyle>
            <a:lvl1pPr marL="0" indent="0" algn="ctr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15" y="1260000"/>
            <a:ext cx="2203708" cy="182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298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460567"/>
            <a:ext cx="7560000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50675"/>
            <a:ext cx="7118902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593" y="6450675"/>
            <a:ext cx="31640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70" y="283617"/>
            <a:ext cx="2156845" cy="122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6" r:id="rId2"/>
    <p:sldLayoutId id="2147483673" r:id="rId3"/>
    <p:sldLayoutId id="2147483685" r:id="rId4"/>
    <p:sldLayoutId id="2147483674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hf sldNum="0" hdr="0" dt="0"/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−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6450" indent="-26670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1563" indent="-265113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27463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ol.cz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rihlaska.upol.cz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807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Studium v zahraničí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279563"/>
            <a:ext cx="6709500" cy="3825246"/>
          </a:xfrm>
        </p:spPr>
        <p:txBody>
          <a:bodyPr/>
          <a:lstStyle/>
          <a:p>
            <a:r>
              <a:rPr lang="cs-CZ" altLang="cs-CZ" sz="2400" b="1" dirty="0">
                <a:solidFill>
                  <a:schemeClr val="bg2">
                    <a:lumMod val="25000"/>
                  </a:schemeClr>
                </a:solidFill>
              </a:rPr>
              <a:t>ERASMUS</a:t>
            </a:r>
            <a:r>
              <a:rPr lang="cs-CZ" altLang="cs-CZ" sz="2400" dirty="0">
                <a:solidFill>
                  <a:schemeClr val="bg2">
                    <a:lumMod val="25000"/>
                  </a:schemeClr>
                </a:solidFill>
              </a:rPr>
              <a:t> (Evropa), </a:t>
            </a:r>
            <a:r>
              <a:rPr lang="cs-CZ" altLang="cs-CZ" sz="2400" b="1" dirty="0">
                <a:solidFill>
                  <a:schemeClr val="bg2">
                    <a:lumMod val="25000"/>
                  </a:schemeClr>
                </a:solidFill>
              </a:rPr>
              <a:t>ERASMUS</a:t>
            </a:r>
            <a:r>
              <a:rPr lang="cs-CZ" altLang="cs-CZ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altLang="cs-CZ" sz="2400" b="1" dirty="0">
                <a:solidFill>
                  <a:schemeClr val="bg2">
                    <a:lumMod val="25000"/>
                  </a:schemeClr>
                </a:solidFill>
              </a:rPr>
              <a:t>MUNDUS </a:t>
            </a:r>
            <a:r>
              <a:rPr lang="cs-CZ" altLang="cs-CZ" sz="2400" dirty="0">
                <a:solidFill>
                  <a:schemeClr val="bg2">
                    <a:lumMod val="25000"/>
                  </a:schemeClr>
                </a:solidFill>
              </a:rPr>
              <a:t>(celý svět), </a:t>
            </a:r>
            <a:r>
              <a:rPr lang="cs-CZ" altLang="cs-CZ" sz="2400" b="1" dirty="0">
                <a:solidFill>
                  <a:schemeClr val="bg2">
                    <a:lumMod val="25000"/>
                  </a:schemeClr>
                </a:solidFill>
              </a:rPr>
              <a:t>CEEPUS</a:t>
            </a:r>
            <a:r>
              <a:rPr lang="cs-CZ" altLang="cs-CZ" sz="2400" dirty="0">
                <a:solidFill>
                  <a:schemeClr val="bg2">
                    <a:lumMod val="25000"/>
                  </a:schemeClr>
                </a:solidFill>
              </a:rPr>
              <a:t> (střední Evropa), </a:t>
            </a:r>
            <a:r>
              <a:rPr lang="cs-CZ" altLang="cs-CZ" sz="2400" b="1" dirty="0">
                <a:solidFill>
                  <a:schemeClr val="bg2">
                    <a:lumMod val="25000"/>
                  </a:schemeClr>
                </a:solidFill>
              </a:rPr>
              <a:t>vlastní </a:t>
            </a:r>
            <a:r>
              <a:rPr lang="cs-CZ" altLang="cs-CZ" sz="2400" b="1" dirty="0" err="1">
                <a:solidFill>
                  <a:schemeClr val="bg2">
                    <a:lumMod val="25000"/>
                  </a:schemeClr>
                </a:solidFill>
              </a:rPr>
              <a:t>mobilitní</a:t>
            </a:r>
            <a:r>
              <a:rPr lang="cs-CZ" altLang="cs-CZ" sz="2400" b="1" dirty="0">
                <a:solidFill>
                  <a:schemeClr val="bg2">
                    <a:lumMod val="25000"/>
                  </a:schemeClr>
                </a:solidFill>
              </a:rPr>
              <a:t> programy FF UP</a:t>
            </a:r>
            <a:r>
              <a:rPr lang="cs-CZ" altLang="cs-CZ" sz="2400" dirty="0">
                <a:solidFill>
                  <a:schemeClr val="bg2">
                    <a:lumMod val="25000"/>
                  </a:schemeClr>
                </a:solidFill>
              </a:rPr>
              <a:t> (celý svět), další akademické agentury a programy </a:t>
            </a:r>
            <a:r>
              <a:rPr lang="cs-CZ" altLang="cs-CZ" sz="2000" b="1" dirty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cs-CZ" altLang="cs-CZ" b="1" dirty="0">
                <a:solidFill>
                  <a:schemeClr val="bg2">
                    <a:lumMod val="25000"/>
                  </a:schemeClr>
                </a:solidFill>
              </a:rPr>
              <a:t>AIA, DAAD, </a:t>
            </a:r>
            <a:r>
              <a:rPr lang="cs-CZ" altLang="cs-CZ" b="1" dirty="0" err="1">
                <a:solidFill>
                  <a:schemeClr val="bg2">
                    <a:lumMod val="25000"/>
                  </a:schemeClr>
                </a:solidFill>
              </a:rPr>
              <a:t>Aktion</a:t>
            </a:r>
            <a:r>
              <a:rPr lang="cs-CZ" altLang="cs-CZ" b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cs-CZ" altLang="cs-CZ" b="1" dirty="0" err="1">
                <a:solidFill>
                  <a:schemeClr val="bg2">
                    <a:lumMod val="25000"/>
                  </a:schemeClr>
                </a:solidFill>
              </a:rPr>
              <a:t>Merrill</a:t>
            </a:r>
            <a:r>
              <a:rPr lang="cs-CZ" altLang="cs-CZ" b="1" dirty="0">
                <a:solidFill>
                  <a:schemeClr val="bg2">
                    <a:lumMod val="25000"/>
                  </a:schemeClr>
                </a:solidFill>
              </a:rPr>
              <a:t>, atd.)</a:t>
            </a:r>
          </a:p>
          <a:p>
            <a:endParaRPr lang="cs-CZ" dirty="0"/>
          </a:p>
          <a:p>
            <a:pPr>
              <a:lnSpc>
                <a:spcPct val="80000"/>
              </a:lnSpc>
            </a:pPr>
            <a:r>
              <a:rPr lang="cs-CZ" altLang="cs-CZ" i="1" dirty="0">
                <a:solidFill>
                  <a:schemeClr val="bg2">
                    <a:lumMod val="25000"/>
                  </a:schemeClr>
                </a:solidFill>
              </a:rPr>
              <a:t>ERASMUS: 21 kateder FF UP / 154 univerzit / 275 smluv / 710 studentů / 3949 měsíců</a:t>
            </a: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591" y="5904953"/>
            <a:ext cx="1778621" cy="76172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/>
          <a:stretch/>
        </p:blipFill>
        <p:spPr>
          <a:xfrm>
            <a:off x="0" y="5397741"/>
            <a:ext cx="2599964" cy="145238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8" r="14082"/>
          <a:stretch/>
        </p:blipFill>
        <p:spPr bwMode="auto">
          <a:xfrm>
            <a:off x="5994400" y="5384187"/>
            <a:ext cx="3068638" cy="146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C:\Documents and Settings\Mates\Plocha\FF UP\Nástěnky\Fotky2)\Erasmus\IMG_946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5" t="-775" r="10405" b="775"/>
          <a:stretch/>
        </p:blipFill>
        <p:spPr bwMode="auto">
          <a:xfrm>
            <a:off x="2336800" y="5386171"/>
            <a:ext cx="1739900" cy="146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00" y="5384187"/>
            <a:ext cx="1905000" cy="147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7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76" y="4545176"/>
            <a:ext cx="3447307" cy="229763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848" y="1358873"/>
            <a:ext cx="3473423" cy="442648"/>
          </a:xfrm>
        </p:spPr>
        <p:txBody>
          <a:bodyPr/>
          <a:lstStyle/>
          <a:p>
            <a:r>
              <a:rPr lang="cs-CZ" dirty="0"/>
              <a:t>Studentský život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7848" y="1926781"/>
            <a:ext cx="4613292" cy="2616127"/>
          </a:xfrm>
        </p:spPr>
        <p:txBody>
          <a:bodyPr>
            <a:normAutofit/>
          </a:bodyPr>
          <a:lstStyle/>
          <a:p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AFO, PAF, Divadelní Flóra, </a:t>
            </a:r>
            <a:r>
              <a:rPr lang="cs-CZ" alt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Pastiche</a:t>
            </a: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filmz</a:t>
            </a: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Divadlo Konvikt</a:t>
            </a:r>
          </a:p>
          <a:p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Studentské konference </a:t>
            </a:r>
          </a:p>
          <a:p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Kolejní zázemí</a:t>
            </a:r>
          </a:p>
          <a:p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S-</a:t>
            </a:r>
            <a:r>
              <a:rPr lang="cs-CZ" alt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Cube</a:t>
            </a: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15minut, </a:t>
            </a:r>
            <a:r>
              <a:rPr lang="cs-CZ" alt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Vertigo</a:t>
            </a:r>
            <a:endParaRPr lang="cs-CZ" alt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Majáles, 3 kina, Divadlo Tramtárie, Moravské divadlo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490" y="4542908"/>
            <a:ext cx="3441069" cy="229763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491" y="-1"/>
            <a:ext cx="3458048" cy="230478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490" y="2255536"/>
            <a:ext cx="3441069" cy="229347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" y="4542908"/>
            <a:ext cx="3447307" cy="229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4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Přijímací řízení - Přihláška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6544" y="2215866"/>
            <a:ext cx="5257719" cy="4047836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sz="2400" b="1" dirty="0"/>
              <a:t>E-přihláška</a:t>
            </a:r>
          </a:p>
          <a:p>
            <a:r>
              <a:rPr lang="cs-CZ" sz="2400" b="1" dirty="0"/>
              <a:t>Termín podání e-přihlášek: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2400" b="1" dirty="0"/>
              <a:t>do 15. března 2021</a:t>
            </a:r>
          </a:p>
          <a:p>
            <a:r>
              <a:rPr lang="cs-CZ" altLang="cs-CZ" sz="2400" b="1" dirty="0"/>
              <a:t>Poplatek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2400" b="1" dirty="0"/>
              <a:t>690,- Kč</a:t>
            </a:r>
          </a:p>
          <a:p>
            <a:r>
              <a:rPr lang="cs-CZ" altLang="cs-CZ" sz="2400" dirty="0"/>
              <a:t>Další požadované dokumenty </a:t>
            </a:r>
          </a:p>
          <a:p>
            <a:pPr marL="0" indent="0">
              <a:buNone/>
            </a:pPr>
            <a:r>
              <a:rPr lang="cs-CZ" altLang="cs-CZ" sz="2400" dirty="0"/>
              <a:t>   k nahrazení části přijímací zkoušky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2400" dirty="0"/>
              <a:t>do 30. dubna 2021</a:t>
            </a:r>
          </a:p>
          <a:p>
            <a:r>
              <a:rPr lang="cs-CZ" sz="2400" dirty="0"/>
              <a:t>Maturitní vysvědčení (Bc.)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2200" dirty="0"/>
              <a:t>neposílá se předem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2200" dirty="0"/>
              <a:t>nutné mít až v den zápisu do studia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806" y="2311401"/>
            <a:ext cx="3468732" cy="231248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806" y="0"/>
            <a:ext cx="3468732" cy="231248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806" y="4558352"/>
            <a:ext cx="3468731" cy="231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6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Přihlášky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Počet přihlášek uchazeče:</a:t>
            </a:r>
          </a:p>
          <a:p>
            <a:endParaRPr lang="cs-CZ" sz="2800" dirty="0"/>
          </a:p>
          <a:p>
            <a:pPr lvl="1"/>
            <a:r>
              <a:rPr lang="cs-CZ" sz="2400" dirty="0"/>
              <a:t>Jeden studijní program</a:t>
            </a:r>
          </a:p>
          <a:p>
            <a:pPr marL="882650" lvl="2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cs-CZ" sz="2400" b="1" dirty="0">
                <a:solidFill>
                  <a:srgbClr val="006BAB"/>
                </a:solidFill>
                <a:ea typeface="Calibri" panose="020F0502020204030204" pitchFamily="34" charset="0"/>
              </a:rPr>
              <a:t>Více přihlášek</a:t>
            </a:r>
          </a:p>
          <a:p>
            <a:pPr lvl="3"/>
            <a:endParaRPr lang="cs-CZ" sz="1800" dirty="0"/>
          </a:p>
          <a:p>
            <a:pPr lvl="1"/>
            <a:r>
              <a:rPr lang="cs-CZ" sz="2400" dirty="0"/>
              <a:t>Kombinace dvou studijních programů</a:t>
            </a:r>
          </a:p>
          <a:p>
            <a:pPr marL="882650" lvl="2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cs-CZ" sz="2400" b="1" dirty="0">
                <a:solidFill>
                  <a:srgbClr val="006BAB"/>
                </a:solidFill>
                <a:ea typeface="Calibri" panose="020F0502020204030204" pitchFamily="34" charset="0"/>
              </a:rPr>
              <a:t>Více přihlášek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084" y="1716301"/>
            <a:ext cx="2574453" cy="183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084" y="1"/>
            <a:ext cx="2574452" cy="17163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584" y="5117913"/>
            <a:ext cx="2558954" cy="170596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084" y="3488866"/>
            <a:ext cx="2574454" cy="171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1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Přijímací zkoušky na FF UP </a:t>
            </a:r>
            <a:br>
              <a:rPr lang="cs-CZ" dirty="0"/>
            </a:br>
            <a:r>
              <a:rPr lang="cs-CZ" dirty="0"/>
              <a:t>Bakalářské studium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Všichni</a:t>
            </a:r>
          </a:p>
          <a:p>
            <a:pPr lvl="1"/>
            <a:r>
              <a:rPr lang="cs-CZ" altLang="cs-CZ" sz="2000" b="1" dirty="0">
                <a:solidFill>
                  <a:schemeClr val="bg2">
                    <a:lumMod val="25000"/>
                  </a:schemeClr>
                </a:solidFill>
              </a:rPr>
              <a:t>SPF</a:t>
            </a:r>
            <a:r>
              <a:rPr lang="cs-CZ" altLang="cs-CZ" sz="2000" dirty="0">
                <a:solidFill>
                  <a:schemeClr val="bg2">
                    <a:lumMod val="25000"/>
                  </a:schemeClr>
                </a:solidFill>
              </a:rPr>
              <a:t> - Test předpokladů ke studiu s důrazem na orientaci v kulturní oblasti a humanitních a sociálně-vědných disciplínách.</a:t>
            </a:r>
          </a:p>
          <a:p>
            <a:pPr marL="0" indent="0">
              <a:buNone/>
            </a:pPr>
            <a:r>
              <a:rPr lang="cs-CZ" b="1" dirty="0"/>
              <a:t>Vybrané programy</a:t>
            </a:r>
            <a:endParaRPr lang="cs-CZ" altLang="cs-CZ" b="1" dirty="0"/>
          </a:p>
          <a:p>
            <a:pPr lvl="1"/>
            <a:r>
              <a:rPr lang="cs-CZ" altLang="cs-CZ" sz="2000" b="1" dirty="0">
                <a:solidFill>
                  <a:schemeClr val="bg2">
                    <a:lumMod val="25000"/>
                  </a:schemeClr>
                </a:solidFill>
              </a:rPr>
              <a:t>PT</a:t>
            </a:r>
            <a:r>
              <a:rPr lang="cs-CZ" altLang="cs-CZ" sz="2000" dirty="0">
                <a:solidFill>
                  <a:schemeClr val="bg2">
                    <a:lumMod val="25000"/>
                  </a:schemeClr>
                </a:solidFill>
              </a:rPr>
              <a:t> – Písemný test zaměřený na orientaci a motivaci v oblasti, na niž se specializuje zvolený studijní program.  </a:t>
            </a:r>
          </a:p>
          <a:p>
            <a:pPr lvl="1"/>
            <a:r>
              <a:rPr lang="cs-CZ" altLang="cs-CZ" sz="2000" b="1" dirty="0">
                <a:solidFill>
                  <a:schemeClr val="bg2">
                    <a:lumMod val="25000"/>
                  </a:schemeClr>
                </a:solidFill>
              </a:rPr>
              <a:t>UP</a:t>
            </a:r>
            <a:r>
              <a:rPr lang="cs-CZ" altLang="cs-CZ" sz="2000" dirty="0">
                <a:solidFill>
                  <a:schemeClr val="bg2">
                    <a:lumMod val="25000"/>
                  </a:schemeClr>
                </a:solidFill>
              </a:rPr>
              <a:t> – Ústní pohovor zaměřený na orientaci a motivaci v oblasti.</a:t>
            </a:r>
          </a:p>
          <a:p>
            <a:pPr marL="0" indent="0">
              <a:buNone/>
            </a:pPr>
            <a:r>
              <a:rPr lang="cs-CZ" dirty="0"/>
              <a:t>Ukázka testů přijímacího řízení – web </a:t>
            </a:r>
            <a:r>
              <a:rPr lang="cs-CZ" u="sng" dirty="0">
                <a:hlinkClick r:id="rId3"/>
              </a:rPr>
              <a:t>www.upol.cz</a:t>
            </a:r>
            <a:r>
              <a:rPr lang="cs-CZ" dirty="0"/>
              <a:t> záložky Filozofická fakulta | Uchazečům | Přijímací řízení | Testy a zprávy… </a:t>
            </a:r>
          </a:p>
          <a:p>
            <a:pPr marL="0" indent="0">
              <a:buNone/>
            </a:pPr>
            <a:r>
              <a:rPr lang="cs-CZ" dirty="0"/>
              <a:t>Odkaz: </a:t>
            </a:r>
            <a:r>
              <a:rPr lang="cs-CZ" u="sng" dirty="0"/>
              <a:t>https://www.ff.upol.cz/uchazecum/prijimaci-rizeni/#c4151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360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Přijímací zkoušky na FF UP</a:t>
            </a:r>
            <a:br>
              <a:rPr lang="cs-CZ" dirty="0"/>
            </a:br>
            <a:r>
              <a:rPr lang="cs-CZ" dirty="0"/>
              <a:t>Navazující magisterské studium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 dirty="0"/>
              <a:t>Všichni</a:t>
            </a:r>
          </a:p>
          <a:p>
            <a:pPr lvl="1"/>
            <a:r>
              <a:rPr lang="cs-CZ" sz="2000" b="1" dirty="0"/>
              <a:t>UP – Ústní pohovor </a:t>
            </a:r>
            <a:r>
              <a:rPr lang="cs-CZ" sz="2000" dirty="0"/>
              <a:t>– otázky z programu, na který se uchazeč hlásí. Např. rozprava nad dosavadním a budoucím odborným zaměřením uchazeče, orientace v programu, atd.  </a:t>
            </a:r>
          </a:p>
          <a:p>
            <a:pPr lvl="1"/>
            <a:r>
              <a:rPr lang="cs-CZ" sz="2000" dirty="0"/>
              <a:t>Podrobnější informace o průběhu, otázkách a přípravě jsou uvedeny v katalogu programů. </a:t>
            </a:r>
          </a:p>
          <a:p>
            <a:pPr marL="0" indent="0">
              <a:buNone/>
            </a:pPr>
            <a:r>
              <a:rPr lang="cs-CZ" sz="2200" b="1" dirty="0"/>
              <a:t>Vybrané programy</a:t>
            </a:r>
            <a:endParaRPr lang="cs-CZ" sz="2200" dirty="0"/>
          </a:p>
          <a:p>
            <a:pPr lvl="1"/>
            <a:r>
              <a:rPr lang="cs-CZ" sz="2000" dirty="0"/>
              <a:t>Písemný znalostní test</a:t>
            </a:r>
          </a:p>
          <a:p>
            <a:pPr lvl="1"/>
            <a:r>
              <a:rPr lang="cs-CZ" sz="2000" dirty="0"/>
              <a:t>Podrobnější informace o průběhu, otázkách a přípravě k testům jsou uvedeny v katalogu programů. </a:t>
            </a:r>
          </a:p>
          <a:p>
            <a:pPr marL="266700" lvl="1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2088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8500" y="1620000"/>
            <a:ext cx="7581500" cy="748080"/>
          </a:xfrm>
        </p:spPr>
        <p:txBody>
          <a:bodyPr/>
          <a:lstStyle/>
          <a:p>
            <a:r>
              <a:rPr lang="cs-CZ" dirty="0"/>
              <a:t>Přijímací zkoušky na FF UP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4600" y="2002055"/>
            <a:ext cx="7560000" cy="403968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cs-CZ" sz="1400" b="1" dirty="0"/>
          </a:p>
          <a:p>
            <a:pPr marL="0" indent="0">
              <a:buNone/>
            </a:pPr>
            <a:r>
              <a:rPr lang="cs-CZ" sz="1400" b="1" dirty="0"/>
              <a:t>Bakalářské studium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1400" b="1" dirty="0"/>
              <a:t>15. 5. – 16. 5. 2021</a:t>
            </a:r>
            <a:r>
              <a:rPr lang="cs-CZ" sz="1400" dirty="0"/>
              <a:t> (v případě většího počtu uchazečů a pro uchazeče se specifickými potřebami i 22. – 23. 5. 2021) - písemné a ústní přijímací zkoušky na prezenční i kombinované bakalářské studium jeden program i kombinace dvou programů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sz="1200" dirty="0">
                <a:solidFill>
                  <a:schemeClr val="accent2"/>
                </a:solidFill>
              </a:rPr>
              <a:t>na některé programy je k přijímací zkoušce kromě SPF předepsán i PT (písemný test z příslušného zaměření programu), který se koná v těsné návaznosti na písemný test SPF v tentýž den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sz="1200" dirty="0">
                <a:solidFill>
                  <a:schemeClr val="accent2"/>
                </a:solidFill>
              </a:rPr>
              <a:t>u programů, kde je kromě SPF předepsána i ústní přijímací zkouška UP, proběhne také v tentýž den (jen u programů Angličtina se zaměřením na komunitní tlumočení a překlad a Psychologie proběhne ústní část přijímací zkoušky až po vyhodnocení písemné části s týdenním odstupem)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sz="1200" dirty="0">
                <a:solidFill>
                  <a:schemeClr val="accent2"/>
                </a:solidFill>
              </a:rPr>
              <a:t>v případě podání více přihlášek student píše jen jeden SPF, který se započítává do výsledku všech programů v podaných přihláškách (vyhodnocení na webu fakulty do 48 hodin)</a:t>
            </a:r>
          </a:p>
          <a:p>
            <a:pPr marL="0" indent="0">
              <a:buNone/>
            </a:pPr>
            <a:r>
              <a:rPr lang="cs-CZ" sz="1400" b="1" dirty="0"/>
              <a:t>Navazující magisterské studium</a:t>
            </a:r>
          </a:p>
          <a:p>
            <a:pPr marL="0" indent="0">
              <a:buNone/>
            </a:pPr>
            <a:r>
              <a:rPr lang="cs-CZ" sz="1200" b="1" dirty="0"/>
              <a:t>14. 6. 2021</a:t>
            </a:r>
            <a:r>
              <a:rPr lang="cs-CZ" sz="1200" dirty="0"/>
              <a:t> – přijímací zkoušky na prezenční i kombinované navazující studium </a:t>
            </a:r>
            <a:r>
              <a:rPr lang="cs-CZ" sz="1200" b="1" dirty="0"/>
              <a:t>jeden studijní program</a:t>
            </a:r>
          </a:p>
          <a:p>
            <a:pPr marL="0" indent="0">
              <a:buNone/>
            </a:pPr>
            <a:r>
              <a:rPr lang="cs-CZ" sz="1200" b="1" dirty="0"/>
              <a:t>15. 6. 2021</a:t>
            </a:r>
            <a:r>
              <a:rPr lang="cs-CZ" sz="1200" dirty="0"/>
              <a:t> - přijímací zkoušky na prezenční i kombinované navazující studium </a:t>
            </a:r>
            <a:r>
              <a:rPr lang="cs-CZ" sz="1200" b="1" dirty="0"/>
              <a:t>kombinace dvou studijních programů </a:t>
            </a:r>
          </a:p>
        </p:txBody>
      </p:sp>
    </p:spTree>
    <p:extLst>
      <p:ext uri="{BB962C8B-B14F-4D97-AF65-F5344CB8AC3E}">
        <p14:creationId xmlns:p14="http://schemas.microsoft.com/office/powerpoint/2010/main" val="106253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Adresa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Prezenční i kombinované studium:</a:t>
            </a:r>
          </a:p>
          <a:p>
            <a:endParaRPr lang="cs-CZ" sz="2400" dirty="0"/>
          </a:p>
          <a:p>
            <a:pPr lvl="1">
              <a:buClr>
                <a:schemeClr val="accent2"/>
              </a:buClr>
              <a:buNone/>
            </a:pPr>
            <a:r>
              <a:rPr lang="cs-CZ" altLang="cs-CZ" sz="2400" dirty="0"/>
              <a:t>Filozofická fakulta UP</a:t>
            </a:r>
          </a:p>
          <a:p>
            <a:pPr lvl="1">
              <a:buClr>
                <a:schemeClr val="accent2"/>
              </a:buClr>
              <a:buNone/>
            </a:pPr>
            <a:r>
              <a:rPr lang="cs-CZ" altLang="cs-CZ" sz="2400" dirty="0"/>
              <a:t>Studijní oddělení</a:t>
            </a:r>
          </a:p>
          <a:p>
            <a:pPr lvl="1">
              <a:buClr>
                <a:schemeClr val="accent2"/>
              </a:buClr>
              <a:buNone/>
            </a:pPr>
            <a:r>
              <a:rPr lang="cs-CZ" altLang="cs-CZ" sz="2400" dirty="0"/>
              <a:t>Křížkovského 10 </a:t>
            </a:r>
          </a:p>
          <a:p>
            <a:pPr lvl="1">
              <a:buClr>
                <a:schemeClr val="accent2"/>
              </a:buClr>
              <a:buNone/>
            </a:pPr>
            <a:r>
              <a:rPr lang="cs-CZ" altLang="cs-CZ" sz="2400" dirty="0"/>
              <a:t>771 80 Olomouc</a:t>
            </a:r>
          </a:p>
          <a:p>
            <a:pPr lvl="1"/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971" y="0"/>
            <a:ext cx="2460567" cy="246056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971" y="2242203"/>
            <a:ext cx="2460567" cy="164278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971" y="3790299"/>
            <a:ext cx="2460567" cy="163996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970" y="5200570"/>
            <a:ext cx="2460567" cy="163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8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Přípravné kurzy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168467"/>
            <a:ext cx="7560000" cy="3235975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</a:rPr>
              <a:t>Jednotlivé katedry Filozofické fakulty UP ve spolupráci s Institutem celoživotního vzdělávání FF UP nabízí přípravné kurzy k přijímacímu řízeni. Přípravné kurzy jsou zaměřené na zájemce o studium jednotlivých programů na FF UP a poskytují základní informace o studiu a o průběhu a obsahu přijímacího řízení.</a:t>
            </a:r>
          </a:p>
          <a:p>
            <a:pPr lvl="1">
              <a:lnSpc>
                <a:spcPct val="120000"/>
              </a:lnSpc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</a:rPr>
              <a:t>Termíny jednotlivých přípravných kurzů jsou k dispozici na níže uvedené: </a:t>
            </a:r>
            <a:r>
              <a:rPr lang="cs-CZ" sz="2000" b="1" dirty="0">
                <a:solidFill>
                  <a:srgbClr val="006BAB"/>
                </a:solidFill>
              </a:rPr>
              <a:t>přípravné kurzy k přijímacímu řízení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506846" y="5297709"/>
            <a:ext cx="4133013" cy="5242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999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cs-CZ" sz="4000" dirty="0">
                <a:solidFill>
                  <a:srgbClr val="006BAB"/>
                </a:solidFill>
              </a:rPr>
              <a:t>icv.upol.cz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578" y="261098"/>
            <a:ext cx="3196319" cy="131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0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KDE SE MŮŽETE O FF UP VÍCE DOVĚDĚT?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800" b="1" dirty="0" err="1">
                <a:solidFill>
                  <a:schemeClr val="bg2">
                    <a:lumMod val="25000"/>
                  </a:schemeClr>
                </a:solidFill>
              </a:rPr>
              <a:t>Facebook</a:t>
            </a:r>
            <a:r>
              <a:rPr lang="cs-CZ" altLang="cs-CZ" sz="2800" dirty="0">
                <a:solidFill>
                  <a:schemeClr val="bg2">
                    <a:lumMod val="25000"/>
                  </a:schemeClr>
                </a:solidFill>
              </a:rPr>
              <a:t> (oficiální stránka FF UP, stránky kateder a studentů, aj.)</a:t>
            </a:r>
          </a:p>
          <a:p>
            <a:r>
              <a:rPr lang="cs-CZ" altLang="cs-CZ" sz="2800" dirty="0">
                <a:solidFill>
                  <a:schemeClr val="bg2">
                    <a:lumMod val="25000"/>
                  </a:schemeClr>
                </a:solidFill>
              </a:rPr>
              <a:t>webové stránky (ff.upol.cz) a jednotlivé stránky kateder</a:t>
            </a:r>
          </a:p>
          <a:p>
            <a:r>
              <a:rPr lang="cs-CZ" sz="2800" b="1" dirty="0" err="1">
                <a:solidFill>
                  <a:schemeClr val="bg2">
                    <a:lumMod val="25000"/>
                  </a:schemeClr>
                </a:solidFill>
              </a:rPr>
              <a:t>Instagram</a:t>
            </a:r>
            <a:endParaRPr lang="cs-CZ" altLang="cs-CZ" sz="28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altLang="cs-CZ" sz="2800" dirty="0">
                <a:solidFill>
                  <a:schemeClr val="bg2">
                    <a:lumMod val="25000"/>
                  </a:schemeClr>
                </a:solidFill>
              </a:rPr>
              <a:t>více jak 20 studentských organizací</a:t>
            </a:r>
          </a:p>
          <a:p>
            <a:pPr marL="0" indent="0">
              <a:buNone/>
            </a:pPr>
            <a:r>
              <a:rPr lang="cs-CZ" altLang="cs-CZ" sz="2800" dirty="0">
                <a:solidFill>
                  <a:schemeClr val="bg2">
                    <a:lumMod val="25000"/>
                  </a:schemeClr>
                </a:solidFill>
              </a:rPr>
              <a:t>- fakultní </a:t>
            </a:r>
            <a:r>
              <a:rPr lang="cs-CZ" altLang="cs-CZ" sz="2800" dirty="0" err="1">
                <a:solidFill>
                  <a:schemeClr val="bg2">
                    <a:lumMod val="25000"/>
                  </a:schemeClr>
                </a:solidFill>
              </a:rPr>
              <a:t>newsletter</a:t>
            </a:r>
            <a:r>
              <a:rPr lang="cs-CZ" altLang="cs-CZ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altLang="cs-CZ" sz="2800" dirty="0">
                <a:solidFill>
                  <a:srgbClr val="006BAB"/>
                </a:solidFill>
              </a:rPr>
              <a:t>Aspekt (</a:t>
            </a:r>
            <a:r>
              <a:rPr lang="cs-CZ" altLang="cs-CZ" sz="2800" dirty="0" err="1">
                <a:solidFill>
                  <a:srgbClr val="006BAB"/>
                </a:solidFill>
              </a:rPr>
              <a:t>aspekt.upol.cz</a:t>
            </a:r>
            <a:r>
              <a:rPr lang="cs-CZ" altLang="cs-CZ" sz="2800" dirty="0">
                <a:solidFill>
                  <a:srgbClr val="006BAB"/>
                </a:solidFill>
              </a:rPr>
              <a:t>)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587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1519271"/>
            <a:ext cx="7560000" cy="546100"/>
          </a:xfrm>
        </p:spPr>
        <p:txBody>
          <a:bodyPr>
            <a:normAutofit/>
          </a:bodyPr>
          <a:lstStyle/>
          <a:p>
            <a:r>
              <a:rPr lang="cs-CZ" sz="2400" dirty="0"/>
              <a:t>Filozofická fakulta Univerzity Palackého v Olomouci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0000" y="2033473"/>
            <a:ext cx="7560000" cy="302762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2">
                    <a:lumMod val="25000"/>
                  </a:schemeClr>
                </a:solidFill>
              </a:rPr>
              <a:t>Mnoho </a:t>
            </a:r>
            <a:r>
              <a:rPr lang="cs-CZ" sz="1800" b="1" dirty="0">
                <a:solidFill>
                  <a:schemeClr val="bg2">
                    <a:lumMod val="25000"/>
                  </a:schemeClr>
                </a:solidFill>
              </a:rPr>
              <a:t>kombinací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</a:rPr>
              <a:t>širokého spektra filologických, humanitních, sociálních a uměnovědných programů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bg2">
                    <a:lumMod val="25000"/>
                  </a:schemeClr>
                </a:solidFill>
              </a:rPr>
              <a:t>Prezenční a kombinovaná forma studia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</a:rPr>
              <a:t>, studijní plány v kreditním systému (povinné, povinně volitelné a volitelné předměty)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2">
                    <a:lumMod val="25000"/>
                  </a:schemeClr>
                </a:solidFill>
              </a:rPr>
              <a:t>Široká možnost </a:t>
            </a:r>
            <a:r>
              <a:rPr lang="cs-CZ" sz="1800" b="1" dirty="0">
                <a:solidFill>
                  <a:schemeClr val="bg2">
                    <a:lumMod val="25000"/>
                  </a:schemeClr>
                </a:solidFill>
              </a:rPr>
              <a:t>zahraničních studijních pobytů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2">
                    <a:lumMod val="25000"/>
                  </a:schemeClr>
                </a:solidFill>
              </a:rPr>
              <a:t>Otevřené a kreativní </a:t>
            </a:r>
            <a:r>
              <a:rPr lang="cs-CZ" sz="1800" b="1" dirty="0">
                <a:solidFill>
                  <a:schemeClr val="bg2">
                    <a:lumMod val="25000"/>
                  </a:schemeClr>
                </a:solidFill>
              </a:rPr>
              <a:t>studentské prostředí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</a:rPr>
              <a:t>rozvíjející individuální schopnosti a nezávislé myšlení studentů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2">
                    <a:lumMod val="25000"/>
                  </a:schemeClr>
                </a:solidFill>
              </a:rPr>
              <a:t>Studentský život v </a:t>
            </a:r>
            <a:r>
              <a:rPr lang="cs-CZ" sz="1800" b="1" dirty="0">
                <a:solidFill>
                  <a:schemeClr val="bg2">
                    <a:lumMod val="25000"/>
                  </a:schemeClr>
                </a:solidFill>
              </a:rPr>
              <a:t>nádherném prostředí Olomouce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bg2">
                    <a:lumMod val="25000"/>
                  </a:schemeClr>
                </a:solidFill>
              </a:rPr>
              <a:t>Celoživotní vzdělávání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</a:rPr>
              <a:t>(např. učitelská způsobilost)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8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cs-CZ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873" y="5061090"/>
            <a:ext cx="2667395" cy="177826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366" y="5061090"/>
            <a:ext cx="2669172" cy="177944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61092"/>
            <a:ext cx="2670872" cy="177944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268" y="5057434"/>
            <a:ext cx="1190123" cy="178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52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3933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mapa&#10;&#10;Popis byl vytvořen automaticky">
            <a:extLst>
              <a:ext uri="{FF2B5EF4-FFF2-40B4-BE49-F238E27FC236}">
                <a16:creationId xmlns:a16="http://schemas.microsoft.com/office/drawing/2014/main" id="{46E102B8-301A-439C-B988-9947277CD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149"/>
            <a:ext cx="8999538" cy="506224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55C600E9-5838-5B45-99D4-A57B9494E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603" y="748300"/>
            <a:ext cx="7560000" cy="38227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br>
              <a:rPr lang="cs-CZ" sz="4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sz="4000" dirty="0">
                <a:solidFill>
                  <a:srgbClr val="006BAB"/>
                </a:solidFill>
              </a:rPr>
              <a:t>PŘEJEME VÁM </a:t>
            </a:r>
            <a:br>
              <a:rPr lang="cs-CZ" sz="4000" dirty="0">
                <a:solidFill>
                  <a:srgbClr val="006BAB"/>
                </a:solidFill>
              </a:rPr>
            </a:br>
            <a:r>
              <a:rPr lang="cs-CZ" sz="4000" dirty="0">
                <a:solidFill>
                  <a:srgbClr val="006BAB"/>
                </a:solidFill>
              </a:rPr>
              <a:t>ŠŤASTNOU </a:t>
            </a:r>
            <a:br>
              <a:rPr lang="cs-CZ" sz="4000" dirty="0">
                <a:solidFill>
                  <a:srgbClr val="006BAB"/>
                </a:solidFill>
              </a:rPr>
            </a:br>
            <a:r>
              <a:rPr lang="cs-CZ" sz="4000" dirty="0">
                <a:solidFill>
                  <a:srgbClr val="006BAB"/>
                </a:solidFill>
              </a:rPr>
              <a:t>VOLBU</a:t>
            </a:r>
            <a:br>
              <a:rPr lang="cs-CZ" sz="40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211065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mapa&#10;&#10;Popis byl vytvořen automaticky">
            <a:extLst>
              <a:ext uri="{FF2B5EF4-FFF2-40B4-BE49-F238E27FC236}">
                <a16:creationId xmlns:a16="http://schemas.microsoft.com/office/drawing/2014/main" id="{46E102B8-301A-439C-B988-9947277CD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7" y="889149"/>
            <a:ext cx="8999538" cy="506224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55C600E9-5838-5B45-99D4-A57B9494E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603" y="2276092"/>
            <a:ext cx="7560000" cy="357606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cs-CZ" sz="3700" dirty="0">
                <a:solidFill>
                  <a:srgbClr val="006BAB"/>
                </a:solidFill>
              </a:rPr>
              <a:t>DEN</a:t>
            </a:r>
            <a:br>
              <a:rPr lang="cs-CZ" sz="3700" dirty="0">
                <a:solidFill>
                  <a:srgbClr val="006BAB"/>
                </a:solidFill>
              </a:rPr>
            </a:br>
            <a:r>
              <a:rPr lang="cs-CZ" sz="3700" dirty="0">
                <a:solidFill>
                  <a:srgbClr val="006BAB"/>
                </a:solidFill>
              </a:rPr>
              <a:t>OTEVŘENÝCH</a:t>
            </a:r>
            <a:br>
              <a:rPr lang="cs-CZ" sz="3700" dirty="0">
                <a:solidFill>
                  <a:srgbClr val="006BAB"/>
                </a:solidFill>
              </a:rPr>
            </a:br>
            <a:r>
              <a:rPr lang="cs-CZ" sz="3700" dirty="0">
                <a:solidFill>
                  <a:srgbClr val="006BAB"/>
                </a:solidFill>
              </a:rPr>
              <a:t>DVEŘÍ </a:t>
            </a:r>
            <a:br>
              <a:rPr lang="cs-CZ" sz="4000" dirty="0">
                <a:solidFill>
                  <a:srgbClr val="006BAB"/>
                </a:solidFill>
              </a:rPr>
            </a:br>
            <a:r>
              <a:rPr lang="cs-CZ" sz="2400" dirty="0">
                <a:solidFill>
                  <a:schemeClr val="accent2"/>
                </a:solidFill>
              </a:rPr>
              <a:t>16. ledna 2021 (9:00–14:00)</a:t>
            </a:r>
            <a:br>
              <a:rPr lang="cs-CZ" sz="2400" dirty="0">
                <a:solidFill>
                  <a:srgbClr val="006BAB"/>
                </a:solidFill>
              </a:rPr>
            </a:br>
            <a:r>
              <a:rPr lang="cs-CZ" sz="3100" dirty="0">
                <a:solidFill>
                  <a:srgbClr val="006BAB"/>
                </a:solidFill>
              </a:rPr>
              <a:t>ONLINE</a:t>
            </a:r>
            <a:br>
              <a:rPr lang="cs-CZ" sz="4000" dirty="0"/>
            </a:br>
            <a:endParaRPr lang="cs-CZ" sz="32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10CCA1-C40E-F84A-A7D8-0A54625A3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248" y="557811"/>
            <a:ext cx="2446709" cy="138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92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CAED9A-85ED-4B4B-AFE1-C7DBD7A7E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Fakulta v číslech</a:t>
            </a:r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BA25F518-CD4F-FC4B-B3F8-1E1C4C125C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761547"/>
              </p:ext>
            </p:extLst>
          </p:nvPr>
        </p:nvGraphicFramePr>
        <p:xfrm>
          <a:off x="720000" y="2478157"/>
          <a:ext cx="7560000" cy="3648766"/>
        </p:xfrm>
        <a:graphic>
          <a:graphicData uri="http://schemas.openxmlformats.org/drawingml/2006/table">
            <a:tbl>
              <a:tblPr bandRow="1">
                <a:tableStyleId>{912C8C85-51F0-491E-9774-3900AFEF0FD7}</a:tableStyleId>
              </a:tblPr>
              <a:tblGrid>
                <a:gridCol w="3414678">
                  <a:extLst>
                    <a:ext uri="{9D8B030D-6E8A-4147-A177-3AD203B41FA5}">
                      <a16:colId xmlns:a16="http://schemas.microsoft.com/office/drawing/2014/main" val="1828397912"/>
                    </a:ext>
                  </a:extLst>
                </a:gridCol>
                <a:gridCol w="1537252">
                  <a:extLst>
                    <a:ext uri="{9D8B030D-6E8A-4147-A177-3AD203B41FA5}">
                      <a16:colId xmlns:a16="http://schemas.microsoft.com/office/drawing/2014/main" val="1262922280"/>
                    </a:ext>
                  </a:extLst>
                </a:gridCol>
                <a:gridCol w="1603513">
                  <a:extLst>
                    <a:ext uri="{9D8B030D-6E8A-4147-A177-3AD203B41FA5}">
                      <a16:colId xmlns:a16="http://schemas.microsoft.com/office/drawing/2014/main" val="3251190505"/>
                    </a:ext>
                  </a:extLst>
                </a:gridCol>
                <a:gridCol w="1004557">
                  <a:extLst>
                    <a:ext uri="{9D8B030D-6E8A-4147-A177-3AD203B41FA5}">
                      <a16:colId xmlns:a16="http://schemas.microsoft.com/office/drawing/2014/main" val="2979215511"/>
                    </a:ext>
                  </a:extLst>
                </a:gridCol>
              </a:tblGrid>
              <a:tr h="379896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Celkový počet studentů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Prezenční </a:t>
                      </a:r>
                    </a:p>
                    <a:p>
                      <a:pPr algn="ctr"/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forma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Kombinovaná forma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Celkem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9770866"/>
                  </a:ext>
                </a:extLst>
              </a:tr>
              <a:tr h="379896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Bakalářské studium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</a:rPr>
                        <a:t>3164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</a:rPr>
                        <a:t>586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>
                          <a:effectLst/>
                        </a:rPr>
                        <a:t>3750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8116673"/>
                  </a:ext>
                </a:extLst>
              </a:tr>
              <a:tr h="379896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Navazující magisterské studium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</a:rPr>
                        <a:t>966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</a:rPr>
                        <a:t>263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>
                          <a:effectLst/>
                        </a:rPr>
                        <a:t>1229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4498060"/>
                  </a:ext>
                </a:extLst>
              </a:tr>
              <a:tr h="379896">
                <a:tc>
                  <a:txBody>
                    <a:bodyPr/>
                    <a:lstStyle/>
                    <a:p>
                      <a:r>
                        <a:rPr lang="cs-CZ" sz="2000">
                          <a:solidFill>
                            <a:srgbClr val="0070C0"/>
                          </a:solidFill>
                          <a:effectLst/>
                        </a:rPr>
                        <a:t>Doktorské studium</a:t>
                      </a:r>
                      <a:endParaRPr lang="cs-CZ" sz="20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>
                          <a:effectLst/>
                        </a:rPr>
                        <a:t>393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2347325"/>
                  </a:ext>
                </a:extLst>
              </a:tr>
              <a:tr h="379896">
                <a:tc>
                  <a:txBody>
                    <a:bodyPr/>
                    <a:lstStyle/>
                    <a:p>
                      <a:r>
                        <a:rPr lang="cs-CZ" sz="20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cs-CZ" sz="20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>
                          <a:effectLst/>
                        </a:rPr>
                        <a:t>5372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1210997"/>
                  </a:ext>
                </a:extLst>
              </a:tr>
              <a:tr h="759790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Zapsaní studenti </a:t>
                      </a:r>
                    </a:p>
                    <a:p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pro rok 2020/2021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</a:rPr>
                        <a:t>1632 z 5238 přihlášených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</a:rPr>
                        <a:t>323 z 1284 přihlášených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2751196"/>
                  </a:ext>
                </a:extLst>
              </a:tr>
              <a:tr h="379896">
                <a:tc>
                  <a:txBody>
                    <a:bodyPr/>
                    <a:lstStyle/>
                    <a:p>
                      <a:r>
                        <a:rPr lang="cs-CZ" sz="20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cs-CZ" sz="20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5736264"/>
                  </a:ext>
                </a:extLst>
              </a:tr>
              <a:tr h="379896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Počet vyučujících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>
                          <a:effectLst/>
                        </a:rPr>
                        <a:t>276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9607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696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4889230" cy="748080"/>
          </a:xfrm>
        </p:spPr>
        <p:txBody>
          <a:bodyPr/>
          <a:lstStyle/>
          <a:p>
            <a:r>
              <a:rPr lang="cs-CZ" dirty="0"/>
              <a:t>Principy fakulty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7170" y="2184123"/>
            <a:ext cx="4721590" cy="3971017"/>
          </a:xfrm>
        </p:spPr>
        <p:txBody>
          <a:bodyPr/>
          <a:lstStyle/>
          <a:p>
            <a:pPr marL="0" indent="0" algn="ctr">
              <a:buNone/>
            </a:pPr>
            <a:endParaRPr lang="cs-CZ" alt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cs-CZ" alt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„Učíme myslet.“</a:t>
            </a:r>
          </a:p>
          <a:p>
            <a:pPr marL="0" indent="0" algn="ctr">
              <a:buNone/>
            </a:pPr>
            <a:endParaRPr lang="cs-CZ" alt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cs-CZ" alt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Partnerské a otevřené prostředí</a:t>
            </a:r>
          </a:p>
          <a:p>
            <a:r>
              <a:rPr lang="cs-CZ" alt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Mobilita a vědecký výkon</a:t>
            </a:r>
          </a:p>
          <a:p>
            <a:r>
              <a:rPr lang="cs-CZ" alt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Uplatnitelnost na trhu práce</a:t>
            </a:r>
          </a:p>
          <a:p>
            <a:r>
              <a:rPr lang="cs-CZ" alt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Uživatelsky přívětivé prostředí</a:t>
            </a:r>
          </a:p>
          <a:p>
            <a:r>
              <a:rPr lang="cs-CZ" alt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Spojení s fungováním města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414" y="2300125"/>
            <a:ext cx="3552121" cy="236741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413" y="4472457"/>
            <a:ext cx="3552123" cy="236808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414" y="1"/>
            <a:ext cx="3552122" cy="23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8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530417"/>
            <a:ext cx="7560000" cy="4828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/>
              <a:t>Studium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808522" y="1530417"/>
            <a:ext cx="7555832" cy="4828818"/>
            <a:chOff x="0" y="0"/>
            <a:chExt cx="5638800" cy="3523021"/>
          </a:xfrm>
        </p:grpSpPr>
        <p:sp>
          <p:nvSpPr>
            <p:cNvPr id="6" name="Rovnoramenný trojúhelník 5"/>
            <p:cNvSpPr/>
            <p:nvPr/>
          </p:nvSpPr>
          <p:spPr>
            <a:xfrm>
              <a:off x="0" y="685800"/>
              <a:ext cx="2590800" cy="27336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7" name="Levá složená závorka 6"/>
            <p:cNvSpPr/>
            <p:nvPr/>
          </p:nvSpPr>
          <p:spPr>
            <a:xfrm>
              <a:off x="2876550" y="990600"/>
              <a:ext cx="352425" cy="2276475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8" name="Textové pole 2"/>
            <p:cNvSpPr txBox="1">
              <a:spLocks noChangeArrowheads="1"/>
            </p:cNvSpPr>
            <p:nvPr/>
          </p:nvSpPr>
          <p:spPr bwMode="auto">
            <a:xfrm>
              <a:off x="3390900" y="1123950"/>
              <a:ext cx="2247900" cy="239907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Česky a anglicky</a:t>
              </a:r>
              <a:br>
                <a:rPr lang="cs-CZ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cs-CZ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akreditované programy</a:t>
              </a:r>
              <a:endPara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Studijní programy prezenčního</a:t>
              </a:r>
              <a:br>
                <a:rPr lang="cs-CZ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cs-CZ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  kombinovaného studia</a:t>
              </a:r>
              <a:endPara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Studium jednoho programu /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kombinace dvou programů, tzv. sdružené studium</a:t>
              </a:r>
              <a:endPara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ové pole 2"/>
            <p:cNvSpPr txBox="1">
              <a:spLocks noChangeArrowheads="1"/>
            </p:cNvSpPr>
            <p:nvPr/>
          </p:nvSpPr>
          <p:spPr bwMode="auto">
            <a:xfrm>
              <a:off x="114300" y="1047750"/>
              <a:ext cx="1524000" cy="580103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cs-CZ" sz="1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Ph.D.</a:t>
              </a:r>
              <a:br>
                <a:rPr lang="cs-CZ" sz="1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cs-CZ" sz="1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 roky</a:t>
              </a:r>
              <a:endPara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ové pole 2"/>
            <p:cNvSpPr txBox="1">
              <a:spLocks noChangeArrowheads="1"/>
            </p:cNvSpPr>
            <p:nvPr/>
          </p:nvSpPr>
          <p:spPr bwMode="auto">
            <a:xfrm>
              <a:off x="114300" y="1819275"/>
              <a:ext cx="1524000" cy="580103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cs-CZ" sz="1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Mgr.</a:t>
              </a:r>
              <a:br>
                <a:rPr lang="cs-CZ" sz="1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cs-CZ" sz="1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 roky</a:t>
              </a:r>
              <a:endPara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ové pole 2"/>
            <p:cNvSpPr txBox="1">
              <a:spLocks noChangeArrowheads="1"/>
            </p:cNvSpPr>
            <p:nvPr/>
          </p:nvSpPr>
          <p:spPr bwMode="auto">
            <a:xfrm>
              <a:off x="114300" y="2590800"/>
              <a:ext cx="1524000" cy="580103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cs-CZ" sz="1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Bc.</a:t>
              </a:r>
              <a:br>
                <a:rPr lang="cs-CZ" sz="1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cs-CZ" sz="1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 roky</a:t>
              </a:r>
              <a:endPara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ové pole 2"/>
            <p:cNvSpPr txBox="1">
              <a:spLocks noChangeArrowheads="1"/>
            </p:cNvSpPr>
            <p:nvPr/>
          </p:nvSpPr>
          <p:spPr bwMode="auto">
            <a:xfrm>
              <a:off x="2257425" y="0"/>
              <a:ext cx="3314700" cy="771525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s-CZ" sz="18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Mnoho kombinací</a:t>
              </a:r>
              <a:br>
                <a:rPr lang="cs-CZ" sz="18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cs-CZ" sz="18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humanitních, sociálních, filologických</a:t>
              </a:r>
              <a:br>
                <a:rPr lang="cs-CZ" sz="18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cs-CZ" sz="18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 uměnovědných programů</a:t>
              </a:r>
              <a:endPara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6418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Bakalářské studium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460567"/>
            <a:ext cx="7230200" cy="3635433"/>
          </a:xfrm>
        </p:spPr>
        <p:txBody>
          <a:bodyPr/>
          <a:lstStyle/>
          <a:p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Příprava k výkonu povolání</a:t>
            </a:r>
          </a:p>
          <a:p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Příprava ke studiu navazujícího magisterského studia</a:t>
            </a:r>
          </a:p>
          <a:p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Doba studia - 3 roky</a:t>
            </a:r>
          </a:p>
          <a:p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Studium jednoho programu nebo kombinace dvou studijních programů</a:t>
            </a:r>
          </a:p>
          <a:p>
            <a:r>
              <a:rPr lang="cs-CZ" sz="2400" dirty="0" err="1">
                <a:solidFill>
                  <a:schemeClr val="bg2">
                    <a:lumMod val="25000"/>
                  </a:schemeClr>
                </a:solidFill>
              </a:rPr>
              <a:t>BSZZk</a:t>
            </a:r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 a obhajoba BDP</a:t>
            </a:r>
          </a:p>
          <a:p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„Bc.“ před jménem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148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Navazující magisterské studium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Základní podmínka – ukončené bakalářské studium</a:t>
            </a:r>
          </a:p>
          <a:p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Rozvíjení schopností k tvůrčí činnosti</a:t>
            </a:r>
          </a:p>
          <a:p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Doba studia - 2 roky</a:t>
            </a:r>
          </a:p>
          <a:p>
            <a:r>
              <a:rPr lang="cs-CZ" sz="2400" dirty="0" err="1">
                <a:solidFill>
                  <a:schemeClr val="bg2">
                    <a:lumMod val="25000"/>
                  </a:schemeClr>
                </a:solidFill>
              </a:rPr>
              <a:t>MSZZk</a:t>
            </a:r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 a obhajoba MDP</a:t>
            </a:r>
          </a:p>
          <a:p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„Mgr.“ před jménem</a:t>
            </a:r>
          </a:p>
          <a:p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Studium jednoho programu nebo kombinace dvou studijních programů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380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Studijní programy nově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8480" y="2162184"/>
            <a:ext cx="7560000" cy="3898669"/>
          </a:xfrm>
        </p:spPr>
        <p:txBody>
          <a:bodyPr>
            <a:normAutofit lnSpcReduction="10000"/>
          </a:bodyPr>
          <a:lstStyle/>
          <a:p>
            <a:endParaRPr lang="cs-CZ" b="1" dirty="0"/>
          </a:p>
          <a:p>
            <a:pPr marL="0" indent="0">
              <a:buNone/>
            </a:pPr>
            <a:r>
              <a:rPr lang="cs-CZ" dirty="0"/>
              <a:t>Na FF si nyní můžete vybírat z široké studijní nabídky nově akreditovaných programů (namísto dřívějších „oborů“). </a:t>
            </a:r>
          </a:p>
          <a:p>
            <a:pPr marL="0" indent="0">
              <a:buNone/>
            </a:pPr>
            <a:r>
              <a:rPr lang="cs-CZ" dirty="0"/>
              <a:t>Ke studiu nabízíme:</a:t>
            </a:r>
            <a:endParaRPr lang="cs-CZ" b="1" dirty="0"/>
          </a:p>
          <a:p>
            <a:r>
              <a:rPr lang="cs-CZ" b="1" dirty="0"/>
              <a:t>Jeden studijní program </a:t>
            </a:r>
            <a:r>
              <a:rPr lang="cs-CZ" sz="2100" dirty="0">
                <a:solidFill>
                  <a:schemeClr val="tx1"/>
                </a:solidFill>
              </a:rPr>
              <a:t>- pokud </a:t>
            </a:r>
            <a:r>
              <a:rPr lang="cs-CZ" dirty="0">
                <a:solidFill>
                  <a:schemeClr val="tx1"/>
                </a:solidFill>
              </a:rPr>
              <a:t>chcete studovat jen jedno studijní zaměření. </a:t>
            </a:r>
          </a:p>
          <a:p>
            <a:pPr>
              <a:buFontTx/>
              <a:buChar char="-"/>
            </a:pPr>
            <a:r>
              <a:rPr lang="cs-CZ" b="1" dirty="0"/>
              <a:t>Kombinaci dvou studijních programů </a:t>
            </a:r>
            <a:r>
              <a:rPr lang="cs-CZ" sz="2100" dirty="0">
                <a:solidFill>
                  <a:schemeClr val="tx1"/>
                </a:solidFill>
              </a:rPr>
              <a:t>- při zkombinování dvou programů si zvolte program maior (tzv. hlavní program), který doplníte programem minor (tzv. vedlejším programem). Dejte ale při výběru studia a vyplňování </a:t>
            </a:r>
            <a:r>
              <a:rPr lang="cs-CZ" sz="2100" dirty="0">
                <a:solidFill>
                  <a:schemeClr val="tx1"/>
                </a:solidFill>
                <a:hlinkClick r:id="rId3"/>
              </a:rPr>
              <a:t>elektronické přihlášky</a:t>
            </a:r>
            <a:r>
              <a:rPr lang="cs-CZ" sz="2100" dirty="0">
                <a:solidFill>
                  <a:schemeClr val="tx1"/>
                </a:solidFill>
              </a:rPr>
              <a:t> velký pozor, protože závěrečnou práci budete v případě kombinace dvou studijních programů psát jen v programu maior a vaše volba nejde během studia změnit!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3928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529951"/>
            <a:ext cx="5107594" cy="748080"/>
          </a:xfrm>
        </p:spPr>
        <p:txBody>
          <a:bodyPr/>
          <a:lstStyle/>
          <a:p>
            <a:r>
              <a:rPr lang="cs-CZ" dirty="0"/>
              <a:t>Studijní programy </a:t>
            </a:r>
            <a:br>
              <a:rPr lang="cs-CZ" dirty="0"/>
            </a:br>
            <a:r>
              <a:rPr lang="cs-CZ" dirty="0"/>
              <a:t>kombinované formy studia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563024"/>
            <a:ext cx="7560000" cy="4277514"/>
          </a:xfrm>
        </p:spPr>
        <p:txBody>
          <a:bodyPr>
            <a:normAutofit/>
          </a:bodyPr>
          <a:lstStyle/>
          <a:p>
            <a:r>
              <a:rPr lang="cs-CZ" altLang="cs-CZ" dirty="0">
                <a:latin typeface="Calibri" panose="020F0502020204030204" pitchFamily="34" charset="0"/>
              </a:rPr>
              <a:t>Tříleté bakalářské programy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/>
              <a:t>Andragogika se specializací na personální rozvoj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/>
              <a:t>Archeologie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/>
              <a:t>Migrační studia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/>
              <a:t>Muzikologie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/>
              <a:t>Řízení vzdělávacích institucí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/>
              <a:t>Sociální práce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/>
              <a:t>Psychologie </a:t>
            </a:r>
          </a:p>
          <a:p>
            <a:r>
              <a:rPr lang="cs-CZ" altLang="cs-CZ" dirty="0">
                <a:latin typeface="Calibri" panose="020F0502020204030204" pitchFamily="34" charset="0"/>
              </a:rPr>
              <a:t>Dvouleté navazující magisterské programy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altLang="cs-CZ" sz="1600" dirty="0"/>
              <a:t>Andragogika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altLang="cs-CZ" sz="1600" dirty="0"/>
              <a:t>Ediční a nakladatelská praxe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altLang="cs-CZ" sz="1600" dirty="0"/>
              <a:t>Italština a italská kultura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altLang="cs-CZ" sz="1600" dirty="0"/>
              <a:t>Německá filologie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altLang="cs-CZ" sz="1600" dirty="0"/>
              <a:t>Psychologie </a:t>
            </a:r>
          </a:p>
          <a:p>
            <a:pPr marL="266700" lvl="1" indent="0">
              <a:buNone/>
            </a:pPr>
            <a:endParaRPr lang="cs-CZ" sz="1600" dirty="0"/>
          </a:p>
          <a:p>
            <a:pPr lvl="1"/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619" y="5608"/>
            <a:ext cx="2215802" cy="121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926" y="2563024"/>
            <a:ext cx="2231104" cy="140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619" y="3924437"/>
            <a:ext cx="2206759" cy="143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926" y="5363570"/>
            <a:ext cx="2215452" cy="14769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618" y="1091147"/>
            <a:ext cx="2206759" cy="147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1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 - &amp;quot;Filozofická fakulta Univerzity Palackého  v Olomouci&amp;quot;&quot;/&gt;&lt;property id=&quot;20307&quot; value=&quot;260&quot;/&gt;&lt;/object&gt;&lt;object type=&quot;3&quot; unique_id=&quot;10006&quot;&gt;&lt;property id=&quot;20148&quot; value=&quot;5&quot;/&gt;&lt;property id=&quot;20300&quot; value=&quot;Slide 2 - &amp;quot;Filozofická fakulta Univerzity Palackého v Olomouci&amp;quot;&quot;/&gt;&lt;property id=&quot;20307&quot; value=&quot;256&quot;/&gt;&lt;/object&gt;&lt;object type=&quot;3&quot; unique_id=&quot;10007&quot;&gt;&lt;property id=&quot;20148&quot; value=&quot;5&quot;/&gt;&lt;property id=&quot;20300&quot; value=&quot;Slide 3 - &amp;quot;Fakulta v číslech&amp;quot;&quot;/&gt;&lt;property id=&quot;20307&quot; value=&quot;259&quot;/&gt;&lt;/object&gt;&lt;object type=&quot;3&quot; unique_id=&quot;10008&quot;&gt;&lt;property id=&quot;20148&quot; value=&quot;5&quot;/&gt;&lt;property id=&quot;20300&quot; value=&quot;Slide 4 - &amp;quot;Principy fakulty&amp;quot;&quot;/&gt;&lt;property id=&quot;20307&quot; value=&quot;261&quot;/&gt;&lt;/object&gt;&lt;object type=&quot;3&quot; unique_id=&quot;10009&quot;&gt;&lt;property id=&quot;20148&quot; value=&quot;5&quot;/&gt;&lt;property id=&quot;20300&quot; value=&quot;Slide 5 - &amp;quot;Studentský život&amp;quot;&quot;/&gt;&lt;property id=&quot;20307&quot; value=&quot;262&quot;/&gt;&lt;/object&gt;&lt;object type=&quot;3&quot; unique_id=&quot;10011&quot;&gt;&lt;property id=&quot;20148&quot; value=&quot;5&quot;/&gt;&lt;property id=&quot;20300&quot; value=&quot;Slide 21 - &amp;quot;A KDE SE MŮŽETE O FF UP VÍCE DOZVĚDĚT?&amp;quot;&quot;/&gt;&lt;property id=&quot;20307&quot; value=&quot;264&quot;/&gt;&lt;/object&gt;&lt;object type=&quot;3&quot; unique_id=&quot;10012&quot;&gt;&lt;property id=&quot;20148&quot; value=&quot;5&quot;/&gt;&lt;property id=&quot;20300&quot; value=&quot;Slide 7 - &amp;quot;Studium v zahraničí&amp;quot;&quot;/&gt;&lt;property id=&quot;20307&quot; value=&quot;265&quot;/&gt;&lt;/object&gt;&lt;object type=&quot;3&quot; unique_id=&quot;10016&quot;&gt;&lt;property id=&quot;20148&quot; value=&quot;5&quot;/&gt;&lt;property id=&quot;20300&quot; value=&quot;Slide 6 - &amp;quot;Studium &amp;quot;&quot;/&gt;&lt;property id=&quot;20307&quot; value=&quot;269&quot;/&gt;&lt;/object&gt;&lt;object type=&quot;3&quot; unique_id=&quot;10019&quot;&gt;&lt;property id=&quot;20148&quot; value=&quot;5&quot;/&gt;&lt;property id=&quot;20300&quot; value=&quot;Slide 8 - &amp;quot;Bakalářské studium&amp;quot;&quot;/&gt;&lt;property id=&quot;20307&quot; value=&quot;272&quot;/&gt;&lt;/object&gt;&lt;object type=&quot;3&quot; unique_id=&quot;10025&quot;&gt;&lt;property id=&quot;20148&quot; value=&quot;5&quot;/&gt;&lt;property id=&quot;20300&quot; value=&quot;Slide 9 - &amp;quot;Navazující magisterské studium&amp;quot;&quot;/&gt;&lt;property id=&quot;20307&quot; value=&quot;278&quot;/&gt;&lt;/object&gt;&lt;object type=&quot;3&quot; unique_id=&quot;10027&quot;&gt;&lt;property id=&quot;20148&quot; value=&quot;5&quot;/&gt;&lt;property id=&quot;20300&quot; value=&quot;Slide 10 - &amp;quot;Studijní obory kombinovaného studia&amp;quot;&quot;/&gt;&lt;property id=&quot;20307&quot; value=&quot;280&quot;/&gt;&lt;/object&gt;&lt;object type=&quot;3&quot; unique_id=&quot;10033&quot;&gt;&lt;property id=&quot;20148&quot; value=&quot;5&quot;/&gt;&lt;property id=&quot;20300&quot; value=&quot;Slide 11 - &amp;quot;Přijímací řízení - Přihláška&amp;quot;&quot;/&gt;&lt;property id=&quot;20307&quot; value=&quot;285&quot;/&gt;&lt;/object&gt;&lt;object type=&quot;3&quot; unique_id=&quot;10034&quot;&gt;&lt;property id=&quot;20148&quot; value=&quot;5&quot;/&gt;&lt;property id=&quot;20300&quot; value=&quot;Slide 12 - &amp;quot;Přihlášky&amp;quot;&quot;/&gt;&lt;property id=&quot;20307&quot; value=&quot;286&quot;/&gt;&lt;/object&gt;&lt;object type=&quot;3&quot; unique_id=&quot;10035&quot;&gt;&lt;property id=&quot;20148&quot; value=&quot;5&quot;/&gt;&lt;property id=&quot;20300&quot; value=&quot;Slide 17 - &amp;quot;Adresa&amp;quot;&quot;/&gt;&lt;property id=&quot;20307&quot; value=&quot;287&quot;/&gt;&lt;/object&gt;&lt;object type=&quot;3&quot; unique_id=&quot;10038&quot;&gt;&lt;property id=&quot;20148&quot; value=&quot;5&quot;/&gt;&lt;property id=&quot;20300&quot; value=&quot;Slide 13 - &amp;quot;Přijímací zkoušky na FF UP  Bakalářské studium&amp;quot;&quot;/&gt;&lt;property id=&quot;20307&quot; value=&quot;290&quot;/&gt;&lt;/object&gt;&lt;object type=&quot;3&quot; unique_id=&quot;10039&quot;&gt;&lt;property id=&quot;20148&quot; value=&quot;5&quot;/&gt;&lt;property id=&quot;20300&quot; value=&quot;Slide 15 - &amp;quot;Přijímací zkoušky na FF UP Navazující magisterské studium&amp;quot;&quot;/&gt;&lt;property id=&quot;20307&quot; value=&quot;291&quot;/&gt;&lt;/object&gt;&lt;object type=&quot;3&quot; unique_id=&quot;10040&quot;&gt;&lt;property id=&quot;20148&quot; value=&quot;5&quot;/&gt;&lt;property id=&quot;20300&quot; value=&quot;Slide 16 - &amp;quot;Přijímací zkoušky na FF UP&amp;quot;&quot;/&gt;&lt;property id=&quot;20307&quot; value=&quot;292&quot;/&gt;&lt;/object&gt;&lt;object type=&quot;3&quot; unique_id=&quot;10043&quot;&gt;&lt;property id=&quot;20148&quot; value=&quot;5&quot;/&gt;&lt;property id=&quot;20300&quot; value=&quot;Slide 23&quot;/&gt;&lt;property id=&quot;20307&quot; value=&quot;296&quot;/&gt;&lt;/object&gt;&lt;object type=&quot;3&quot; unique_id=&quot;10216&quot;&gt;&lt;property id=&quot;20148&quot; value=&quot;5&quot;/&gt;&lt;property id=&quot;20300&quot; value=&quot;Slide 24 - &amp;quot;DĚKUJEME ZA POZORNOST  A PŘEJEME ŠŤASTNOU VOLBU &amp;quot;&quot;/&gt;&lt;property id=&quot;20307&quot; value=&quot;297&quot;/&gt;&lt;/object&gt;&lt;object type=&quot;3&quot; unique_id=&quot;10347&quot;&gt;&lt;property id=&quot;20148&quot; value=&quot;5&quot;/&gt;&lt;property id=&quot;20300&quot; value=&quot;Slide 18 - &amp;quot;Přípravné kurzy&amp;quot;&quot;/&gt;&lt;property id=&quot;20307&quot; value=&quot;298&quot;/&gt;&lt;/object&gt;&lt;object type=&quot;3&quot; unique_id=&quot;10349&quot;&gt;&lt;property id=&quot;20148&quot; value=&quot;5&quot;/&gt;&lt;property id=&quot;20300&quot; value=&quot;Slide 14 - &amp;quot;„SPF nanečisto“&amp;quot;&quot;/&gt;&lt;property id=&quot;20307&quot; value=&quot;300&quot;/&gt;&lt;/object&gt;&lt;object type=&quot;3&quot; unique_id=&quot;10353&quot;&gt;&lt;property id=&quot;20148&quot; value=&quot;5&quot;/&gt;&lt;property id=&quot;20300&quot; value=&quot;Slide 19&quot;/&gt;&lt;property id=&quot;20307&quot; value=&quot;304&quot;/&gt;&lt;/object&gt;&lt;object type=&quot;3&quot; unique_id=&quot;10354&quot;&gt;&lt;property id=&quot;20148&quot; value=&quot;5&quot;/&gt;&lt;property id=&quot;20300&quot; value=&quot;Slide 25&quot;/&gt;&lt;property id=&quot;20307&quot; value=&quot;301&quot;/&gt;&lt;/object&gt;&lt;object type=&quot;3&quot; unique_id=&quot;10356&quot;&gt;&lt;property id=&quot;20148&quot; value=&quot;5&quot;/&gt;&lt;property id=&quot;20300&quot; value=&quot;Slide 20 - &amp;quot;Pomaturitní studium angličtiny&amp;quot;&quot;/&gt;&lt;property id=&quot;20307&quot; value=&quot;305&quot;/&gt;&lt;/object&gt;&lt;object type=&quot;3&quot; unique_id=&quot;10357&quot;&gt;&lt;property id=&quot;20148&quot; value=&quot;5&quot;/&gt;&lt;property id=&quot;20300&quot; value=&quot;Slide 22 - &amp;quot;Správa kolejí a menz UP v Olomouci&amp;quot;&quot;/&gt;&lt;property id=&quot;20307&quot; value=&quot;306&quot;/&gt;&lt;/object&gt;&lt;/object&gt;&lt;object type=&quot;8&quot; unique_id=&quot;1008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Motiv Office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_Prezentace_2.potx" id="{755D0361-9207-4673-B4A5-8DE80FB40899}" vid="{B1A348AD-3F36-40BB-80C1-28390A7D89F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FA6CFC22E50D64CBC929CF7EB9F0921" ma:contentTypeVersion="0" ma:contentTypeDescription="Vytvoří nový dokument" ma:contentTypeScope="" ma:versionID="8dad82c8d40479d7daff74661e152b2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dc2e816a5c86367b4fd5129a04102d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C5708F-D425-4746-8FD0-26A94F31ACD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441B7C2-C9CC-4DE2-A6E8-D1AE4326D9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529A7D8-FAED-4A42-8FCF-7AB1604A96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UP_prezentace_cz (1)</Template>
  <TotalTime>2662</TotalTime>
  <Words>1572</Words>
  <Application>Microsoft Macintosh PowerPoint</Application>
  <PresentationFormat>Vlastní</PresentationFormat>
  <Paragraphs>201</Paragraphs>
  <Slides>22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Motiv Office</vt:lpstr>
      <vt:lpstr>Prezentace aplikace PowerPoint</vt:lpstr>
      <vt:lpstr>Filozofická fakulta Univerzity Palackého v Olomouci</vt:lpstr>
      <vt:lpstr>Fakulta v číslech</vt:lpstr>
      <vt:lpstr>Principy fakulty</vt:lpstr>
      <vt:lpstr>Prezentace aplikace PowerPoint</vt:lpstr>
      <vt:lpstr>Bakalářské studium</vt:lpstr>
      <vt:lpstr>Navazující magisterské studium</vt:lpstr>
      <vt:lpstr>Studijní programy nově</vt:lpstr>
      <vt:lpstr>Studijní programy  kombinované formy studia</vt:lpstr>
      <vt:lpstr>Studium v zahraničí</vt:lpstr>
      <vt:lpstr>Studentský život</vt:lpstr>
      <vt:lpstr>Přijímací řízení - Přihláška</vt:lpstr>
      <vt:lpstr>Přihlášky</vt:lpstr>
      <vt:lpstr>Přijímací zkoušky na FF UP  Bakalářské studium</vt:lpstr>
      <vt:lpstr>Přijímací zkoušky na FF UP Navazující magisterské studium</vt:lpstr>
      <vt:lpstr>Přijímací zkoušky na FF UP</vt:lpstr>
      <vt:lpstr>Adresa</vt:lpstr>
      <vt:lpstr>Přípravné kurzy</vt:lpstr>
      <vt:lpstr>A KDE SE MŮŽETE O FF UP VÍCE DOVĚDĚT?</vt:lpstr>
      <vt:lpstr>Prezentace aplikace PowerPoint</vt:lpstr>
      <vt:lpstr> PŘEJEME VÁM  ŠŤASTNOU  VOLBU </vt:lpstr>
      <vt:lpstr>DEN OTEVŘENÝCH DVEŘÍ  16. ledna 2021 (9:00–14:00) ONLINE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Seitlova</dc:creator>
  <cp:lastModifiedBy>Molnar Ondrej</cp:lastModifiedBy>
  <cp:revision>221</cp:revision>
  <cp:lastPrinted>2020-11-19T06:45:47Z</cp:lastPrinted>
  <dcterms:created xsi:type="dcterms:W3CDTF">2014-11-15T22:38:58Z</dcterms:created>
  <dcterms:modified xsi:type="dcterms:W3CDTF">2021-01-16T06:52:28Z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0x010100FFA6CFC22E50D64CBC929CF7EB9F0921</vt:lpwstr>
  </property>
</Properties>
</file>